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Lst>
  <p:notesMasterIdLst>
    <p:notesMasterId r:id="rId169"/>
  </p:notesMasterIdLst>
  <p:sldIdLst>
    <p:sldId id="256" r:id="rId7"/>
    <p:sldId id="400" r:id="rId8"/>
    <p:sldId id="257" r:id="rId9"/>
    <p:sldId id="259" r:id="rId10"/>
    <p:sldId id="261" r:id="rId11"/>
    <p:sldId id="262" r:id="rId12"/>
    <p:sldId id="263" r:id="rId13"/>
    <p:sldId id="264" r:id="rId14"/>
    <p:sldId id="260" r:id="rId15"/>
    <p:sldId id="265"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66" r:id="rId30"/>
    <p:sldId id="410" r:id="rId31"/>
    <p:sldId id="411" r:id="rId32"/>
    <p:sldId id="412" r:id="rId33"/>
    <p:sldId id="413" r:id="rId34"/>
    <p:sldId id="414" r:id="rId35"/>
    <p:sldId id="415" r:id="rId36"/>
    <p:sldId id="416" r:id="rId37"/>
    <p:sldId id="417" r:id="rId38"/>
    <p:sldId id="418" r:id="rId39"/>
    <p:sldId id="419" r:id="rId40"/>
    <p:sldId id="420"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421" r:id="rId60"/>
    <p:sldId id="422" r:id="rId61"/>
    <p:sldId id="423" r:id="rId62"/>
    <p:sldId id="424" r:id="rId63"/>
    <p:sldId id="425" r:id="rId64"/>
    <p:sldId id="426" r:id="rId65"/>
    <p:sldId id="427" r:id="rId66"/>
    <p:sldId id="334" r:id="rId67"/>
    <p:sldId id="335" r:id="rId68"/>
    <p:sldId id="336" r:id="rId69"/>
    <p:sldId id="337" r:id="rId70"/>
    <p:sldId id="338" r:id="rId71"/>
    <p:sldId id="339" r:id="rId72"/>
    <p:sldId id="452" r:id="rId73"/>
    <p:sldId id="453" r:id="rId74"/>
    <p:sldId id="454" r:id="rId75"/>
    <p:sldId id="455" r:id="rId76"/>
    <p:sldId id="456" r:id="rId77"/>
    <p:sldId id="457" r:id="rId78"/>
    <p:sldId id="458" r:id="rId79"/>
    <p:sldId id="459" r:id="rId80"/>
    <p:sldId id="460" r:id="rId81"/>
    <p:sldId id="461" r:id="rId82"/>
    <p:sldId id="462" r:id="rId83"/>
    <p:sldId id="463" r:id="rId84"/>
    <p:sldId id="464" r:id="rId85"/>
    <p:sldId id="465" r:id="rId86"/>
    <p:sldId id="466" r:id="rId87"/>
    <p:sldId id="467" r:id="rId88"/>
    <p:sldId id="468" r:id="rId89"/>
    <p:sldId id="469" r:id="rId90"/>
    <p:sldId id="470" r:id="rId91"/>
    <p:sldId id="435" r:id="rId92"/>
    <p:sldId id="436" r:id="rId93"/>
    <p:sldId id="437" r:id="rId94"/>
    <p:sldId id="438" r:id="rId95"/>
    <p:sldId id="439" r:id="rId96"/>
    <p:sldId id="440" r:id="rId97"/>
    <p:sldId id="441" r:id="rId98"/>
    <p:sldId id="442" r:id="rId99"/>
    <p:sldId id="443" r:id="rId100"/>
    <p:sldId id="444" r:id="rId101"/>
    <p:sldId id="445" r:id="rId102"/>
    <p:sldId id="446" r:id="rId103"/>
    <p:sldId id="447" r:id="rId104"/>
    <p:sldId id="448" r:id="rId105"/>
    <p:sldId id="449" r:id="rId106"/>
    <p:sldId id="450" r:id="rId107"/>
    <p:sldId id="451" r:id="rId108"/>
    <p:sldId id="428" r:id="rId109"/>
    <p:sldId id="429" r:id="rId110"/>
    <p:sldId id="430" r:id="rId111"/>
    <p:sldId id="431" r:id="rId112"/>
    <p:sldId id="432" r:id="rId113"/>
    <p:sldId id="433" r:id="rId114"/>
    <p:sldId id="434" r:id="rId115"/>
    <p:sldId id="348" r:id="rId116"/>
    <p:sldId id="378" r:id="rId117"/>
    <p:sldId id="349" r:id="rId118"/>
    <p:sldId id="350" r:id="rId119"/>
    <p:sldId id="351" r:id="rId120"/>
    <p:sldId id="352" r:id="rId121"/>
    <p:sldId id="353" r:id="rId122"/>
    <p:sldId id="355" r:id="rId123"/>
    <p:sldId id="356" r:id="rId124"/>
    <p:sldId id="357" r:id="rId125"/>
    <p:sldId id="358" r:id="rId126"/>
    <p:sldId id="359" r:id="rId127"/>
    <p:sldId id="360" r:id="rId128"/>
    <p:sldId id="363" r:id="rId129"/>
    <p:sldId id="364" r:id="rId130"/>
    <p:sldId id="366" r:id="rId131"/>
    <p:sldId id="367" r:id="rId132"/>
    <p:sldId id="369" r:id="rId133"/>
    <p:sldId id="368" r:id="rId134"/>
    <p:sldId id="370" r:id="rId135"/>
    <p:sldId id="371" r:id="rId136"/>
    <p:sldId id="372" r:id="rId137"/>
    <p:sldId id="373" r:id="rId138"/>
    <p:sldId id="374" r:id="rId139"/>
    <p:sldId id="375" r:id="rId140"/>
    <p:sldId id="377" r:id="rId141"/>
    <p:sldId id="365" r:id="rId142"/>
    <p:sldId id="376" r:id="rId143"/>
    <p:sldId id="391" r:id="rId144"/>
    <p:sldId id="392" r:id="rId145"/>
    <p:sldId id="393" r:id="rId146"/>
    <p:sldId id="394" r:id="rId147"/>
    <p:sldId id="395" r:id="rId148"/>
    <p:sldId id="396" r:id="rId149"/>
    <p:sldId id="397" r:id="rId150"/>
    <p:sldId id="471" r:id="rId151"/>
    <p:sldId id="472" r:id="rId152"/>
    <p:sldId id="473" r:id="rId153"/>
    <p:sldId id="474" r:id="rId154"/>
    <p:sldId id="475" r:id="rId155"/>
    <p:sldId id="476" r:id="rId156"/>
    <p:sldId id="477" r:id="rId157"/>
    <p:sldId id="478" r:id="rId158"/>
    <p:sldId id="479" r:id="rId159"/>
    <p:sldId id="480" r:id="rId160"/>
    <p:sldId id="401" r:id="rId161"/>
    <p:sldId id="402" r:id="rId162"/>
    <p:sldId id="404" r:id="rId163"/>
    <p:sldId id="405" r:id="rId164"/>
    <p:sldId id="406" r:id="rId165"/>
    <p:sldId id="407" r:id="rId166"/>
    <p:sldId id="408" r:id="rId167"/>
    <p:sldId id="409" r:id="rId16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70" d="100"/>
          <a:sy n="70" d="100"/>
        </p:scale>
        <p:origin x="738" y="72"/>
      </p:cViewPr>
      <p:guideLst>
        <p:guide orient="horz" pos="2160"/>
        <p:guide pos="3840"/>
      </p:guideLst>
    </p:cSldViewPr>
  </p:slideViewPr>
  <p:notesTextViewPr>
    <p:cViewPr>
      <p:scale>
        <a:sx n="1" d="1"/>
        <a:sy n="1" d="1"/>
      </p:scale>
      <p:origin x="0" y="0"/>
    </p:cViewPr>
  </p:notesTextViewPr>
  <p:sorterViewPr>
    <p:cViewPr>
      <p:scale>
        <a:sx n="200" d="100"/>
        <a:sy n="200" d="100"/>
      </p:scale>
      <p:origin x="0" y="6196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presProps" Target="presProp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viewProps" Target="viewProps.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2"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83CBF4-F7AB-4D92-B198-4D9BDC6748F7}" type="datetimeFigureOut">
              <a:rPr lang="nl-NL" smtClean="0"/>
              <a:t>29-6-2015</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138212-463F-4381-AAAE-04B036828CB2}" type="slidenum">
              <a:rPr lang="nl-NL" smtClean="0"/>
              <a:t>‹nr.›</a:t>
            </a:fld>
            <a:endParaRPr lang="nl-NL"/>
          </a:p>
        </p:txBody>
      </p:sp>
    </p:spTree>
    <p:extLst>
      <p:ext uri="{BB962C8B-B14F-4D97-AF65-F5344CB8AC3E}">
        <p14:creationId xmlns:p14="http://schemas.microsoft.com/office/powerpoint/2010/main" val="3790463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6920F778-89AF-49DA-B7FA-686764CC69A6}" type="slidenum">
              <a:rPr lang="nl-NL" smtClean="0"/>
              <a:t>12</a:t>
            </a:fld>
            <a:endParaRPr lang="nl-NL"/>
          </a:p>
        </p:txBody>
      </p:sp>
    </p:spTree>
    <p:extLst>
      <p:ext uri="{BB962C8B-B14F-4D97-AF65-F5344CB8AC3E}">
        <p14:creationId xmlns:p14="http://schemas.microsoft.com/office/powerpoint/2010/main" val="1894843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6920F778-89AF-49DA-B7FA-686764CC69A6}" type="slidenum">
              <a:rPr lang="nl-NL" smtClean="0"/>
              <a:t>13</a:t>
            </a:fld>
            <a:endParaRPr lang="nl-NL"/>
          </a:p>
        </p:txBody>
      </p:sp>
    </p:spTree>
    <p:extLst>
      <p:ext uri="{BB962C8B-B14F-4D97-AF65-F5344CB8AC3E}">
        <p14:creationId xmlns:p14="http://schemas.microsoft.com/office/powerpoint/2010/main" val="324380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6920F778-89AF-49DA-B7FA-686764CC69A6}" type="slidenum">
              <a:rPr lang="nl-NL" smtClean="0"/>
              <a:t>14</a:t>
            </a:fld>
            <a:endParaRPr lang="nl-NL"/>
          </a:p>
        </p:txBody>
      </p:sp>
    </p:spTree>
    <p:extLst>
      <p:ext uri="{BB962C8B-B14F-4D97-AF65-F5344CB8AC3E}">
        <p14:creationId xmlns:p14="http://schemas.microsoft.com/office/powerpoint/2010/main" val="1359002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6920F778-89AF-49DA-B7FA-686764CC69A6}" type="slidenum">
              <a:rPr lang="nl-NL" smtClean="0"/>
              <a:t>15</a:t>
            </a:fld>
            <a:endParaRPr lang="nl-NL"/>
          </a:p>
        </p:txBody>
      </p:sp>
    </p:spTree>
    <p:extLst>
      <p:ext uri="{BB962C8B-B14F-4D97-AF65-F5344CB8AC3E}">
        <p14:creationId xmlns:p14="http://schemas.microsoft.com/office/powerpoint/2010/main" val="1887004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6920F778-89AF-49DA-B7FA-686764CC69A6}" type="slidenum">
              <a:rPr lang="nl-NL" smtClean="0"/>
              <a:t>16</a:t>
            </a:fld>
            <a:endParaRPr lang="nl-NL"/>
          </a:p>
        </p:txBody>
      </p:sp>
    </p:spTree>
    <p:extLst>
      <p:ext uri="{BB962C8B-B14F-4D97-AF65-F5344CB8AC3E}">
        <p14:creationId xmlns:p14="http://schemas.microsoft.com/office/powerpoint/2010/main" val="1887004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6920F778-89AF-49DA-B7FA-686764CC69A6}" type="slidenum">
              <a:rPr lang="nl-NL" smtClean="0"/>
              <a:t>17</a:t>
            </a:fld>
            <a:endParaRPr lang="nl-NL"/>
          </a:p>
        </p:txBody>
      </p:sp>
    </p:spTree>
    <p:extLst>
      <p:ext uri="{BB962C8B-B14F-4D97-AF65-F5344CB8AC3E}">
        <p14:creationId xmlns:p14="http://schemas.microsoft.com/office/powerpoint/2010/main" val="1887004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jdelijke aanduiding voor dia-afbeelding 1"/>
          <p:cNvSpPr>
            <a:spLocks noGrp="1" noRot="1" noChangeAspect="1"/>
          </p:cNvSpPr>
          <p:nvPr>
            <p:ph type="sldImg"/>
          </p:nvPr>
        </p:nvSpPr>
        <p:spPr bwMode="auto">
          <a:noFill/>
          <a:ln>
            <a:solidFill>
              <a:srgbClr val="000000"/>
            </a:solidFill>
            <a:miter lim="800000"/>
            <a:headEnd/>
            <a:tailEnd/>
          </a:ln>
        </p:spPr>
      </p:sp>
      <p:sp>
        <p:nvSpPr>
          <p:cNvPr id="15362" name="Tijdelijke aanduiding voor notities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nl-NL" smtClean="0"/>
          </a:p>
        </p:txBody>
      </p:sp>
      <p:sp>
        <p:nvSpPr>
          <p:cNvPr id="15363" name="Tijdelijke aanduiding voor dianumm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12DBDA6-FDC7-4BCC-BAF0-939AE7D42440}" type="slidenum">
              <a:rPr lang="nl-NL">
                <a:cs typeface="Arial" charset="0"/>
              </a:rPr>
              <a:pPr fontAlgn="base">
                <a:spcBef>
                  <a:spcPct val="0"/>
                </a:spcBef>
                <a:spcAft>
                  <a:spcPct val="0"/>
                </a:spcAft>
              </a:pPr>
              <a:t>54</a:t>
            </a:fld>
            <a:endParaRPr lang="nl-NL">
              <a:cs typeface="Arial" charset="0"/>
            </a:endParaRPr>
          </a:p>
        </p:txBody>
      </p:sp>
    </p:spTree>
    <p:extLst>
      <p:ext uri="{BB962C8B-B14F-4D97-AF65-F5344CB8AC3E}">
        <p14:creationId xmlns:p14="http://schemas.microsoft.com/office/powerpoint/2010/main" val="430026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5D779ECC-E0CF-4A2A-9CCD-1830BF266DBE}" type="slidenum">
              <a:rPr lang="nl-NL" smtClean="0">
                <a:solidFill>
                  <a:prstClr val="black"/>
                </a:solidFill>
              </a:rPr>
              <a:pPr/>
              <a:t>77</a:t>
            </a:fld>
            <a:endParaRPr lang="nl-NL">
              <a:solidFill>
                <a:prstClr val="black"/>
              </a:solidFill>
            </a:endParaRPr>
          </a:p>
        </p:txBody>
      </p:sp>
    </p:spTree>
    <p:extLst>
      <p:ext uri="{BB962C8B-B14F-4D97-AF65-F5344CB8AC3E}">
        <p14:creationId xmlns:p14="http://schemas.microsoft.com/office/powerpoint/2010/main" val="2736185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45A9D3E5-CFD1-49B9-9A04-3CFE71759A4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14F7147-9AE8-42EB-9A9E-6E77A5B639B5}" type="slidenum">
              <a:rPr lang="nl-NL" smtClean="0"/>
              <a:t>‹nr.›</a:t>
            </a:fld>
            <a:endParaRPr lang="nl-NL"/>
          </a:p>
        </p:txBody>
      </p:sp>
    </p:spTree>
    <p:extLst>
      <p:ext uri="{BB962C8B-B14F-4D97-AF65-F5344CB8AC3E}">
        <p14:creationId xmlns:p14="http://schemas.microsoft.com/office/powerpoint/2010/main" val="3629265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45A9D3E5-CFD1-49B9-9A04-3CFE71759A4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14F7147-9AE8-42EB-9A9E-6E77A5B639B5}" type="slidenum">
              <a:rPr lang="nl-NL" smtClean="0"/>
              <a:t>‹nr.›</a:t>
            </a:fld>
            <a:endParaRPr lang="nl-NL"/>
          </a:p>
        </p:txBody>
      </p:sp>
    </p:spTree>
    <p:extLst>
      <p:ext uri="{BB962C8B-B14F-4D97-AF65-F5344CB8AC3E}">
        <p14:creationId xmlns:p14="http://schemas.microsoft.com/office/powerpoint/2010/main" val="98942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1"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1"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45A9D3E5-CFD1-49B9-9A04-3CFE71759A4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14F7147-9AE8-42EB-9A9E-6E77A5B639B5}" type="slidenum">
              <a:rPr lang="nl-NL" smtClean="0"/>
              <a:t>‹nr.›</a:t>
            </a:fld>
            <a:endParaRPr lang="nl-NL"/>
          </a:p>
        </p:txBody>
      </p:sp>
    </p:spTree>
    <p:extLst>
      <p:ext uri="{BB962C8B-B14F-4D97-AF65-F5344CB8AC3E}">
        <p14:creationId xmlns:p14="http://schemas.microsoft.com/office/powerpoint/2010/main" val="907263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8"/>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11"/>
          </p:nvPr>
        </p:nvSpPr>
        <p:spPr/>
        <p:txBody>
          <a:bodyPr/>
          <a:lstStyle/>
          <a:p>
            <a:endParaRPr lang="nl-NL">
              <a:solidFill>
                <a:srgbClr val="FFFFFF">
                  <a:tint val="75000"/>
                </a:srgbClr>
              </a:solidFill>
            </a:endParaRPr>
          </a:p>
        </p:txBody>
      </p:sp>
      <p:sp>
        <p:nvSpPr>
          <p:cNvPr id="6" name="Tijdelijke aanduiding voor dianummer 5"/>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1884090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11"/>
          </p:nvPr>
        </p:nvSpPr>
        <p:spPr/>
        <p:txBody>
          <a:bodyPr/>
          <a:lstStyle/>
          <a:p>
            <a:endParaRPr lang="nl-NL">
              <a:solidFill>
                <a:srgbClr val="FFFFFF">
                  <a:tint val="75000"/>
                </a:srgbClr>
              </a:solidFill>
            </a:endParaRPr>
          </a:p>
        </p:txBody>
      </p:sp>
      <p:sp>
        <p:nvSpPr>
          <p:cNvPr id="6" name="Tijdelijke aanduiding voor dianummer 5"/>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3365756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3"/>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11"/>
          </p:nvPr>
        </p:nvSpPr>
        <p:spPr/>
        <p:txBody>
          <a:bodyPr/>
          <a:lstStyle/>
          <a:p>
            <a:endParaRPr lang="nl-NL">
              <a:solidFill>
                <a:srgbClr val="FFFFFF">
                  <a:tint val="75000"/>
                </a:srgbClr>
              </a:solidFill>
            </a:endParaRPr>
          </a:p>
        </p:txBody>
      </p:sp>
      <p:sp>
        <p:nvSpPr>
          <p:cNvPr id="6" name="Tijdelijke aanduiding voor dianummer 5"/>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3831055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6" name="Tijdelijke aanduiding voor voettekst 5"/>
          <p:cNvSpPr>
            <a:spLocks noGrp="1"/>
          </p:cNvSpPr>
          <p:nvPr>
            <p:ph type="ftr" sz="quarter" idx="11"/>
          </p:nvPr>
        </p:nvSpPr>
        <p:spPr/>
        <p:txBody>
          <a:bodyPr/>
          <a:lstStyle/>
          <a:p>
            <a:endParaRPr lang="nl-NL">
              <a:solidFill>
                <a:srgbClr val="FFFFFF">
                  <a:tint val="75000"/>
                </a:srgbClr>
              </a:solidFill>
            </a:endParaRPr>
          </a:p>
        </p:txBody>
      </p:sp>
      <p:sp>
        <p:nvSpPr>
          <p:cNvPr id="7" name="Tijdelijke aanduiding voor dianummer 6"/>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3075157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8" name="Tijdelijke aanduiding voor voettekst 7"/>
          <p:cNvSpPr>
            <a:spLocks noGrp="1"/>
          </p:cNvSpPr>
          <p:nvPr>
            <p:ph type="ftr" sz="quarter" idx="11"/>
          </p:nvPr>
        </p:nvSpPr>
        <p:spPr/>
        <p:txBody>
          <a:bodyPr/>
          <a:lstStyle/>
          <a:p>
            <a:endParaRPr lang="nl-NL">
              <a:solidFill>
                <a:srgbClr val="FFFFFF">
                  <a:tint val="75000"/>
                </a:srgbClr>
              </a:solidFill>
            </a:endParaRPr>
          </a:p>
        </p:txBody>
      </p:sp>
      <p:sp>
        <p:nvSpPr>
          <p:cNvPr id="9" name="Tijdelijke aanduiding voor dianummer 8"/>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3139057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4" name="Tijdelijke aanduiding voor voettekst 3"/>
          <p:cNvSpPr>
            <a:spLocks noGrp="1"/>
          </p:cNvSpPr>
          <p:nvPr>
            <p:ph type="ftr" sz="quarter" idx="11"/>
          </p:nvPr>
        </p:nvSpPr>
        <p:spPr/>
        <p:txBody>
          <a:bodyPr/>
          <a:lstStyle/>
          <a:p>
            <a:endParaRPr lang="nl-NL">
              <a:solidFill>
                <a:srgbClr val="FFFFFF">
                  <a:tint val="75000"/>
                </a:srgbClr>
              </a:solidFill>
            </a:endParaRPr>
          </a:p>
        </p:txBody>
      </p:sp>
      <p:sp>
        <p:nvSpPr>
          <p:cNvPr id="5" name="Tijdelijke aanduiding voor dianummer 4"/>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2555624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3" name="Tijdelijke aanduiding voor voettekst 2"/>
          <p:cNvSpPr>
            <a:spLocks noGrp="1"/>
          </p:cNvSpPr>
          <p:nvPr>
            <p:ph type="ftr" sz="quarter" idx="11"/>
          </p:nvPr>
        </p:nvSpPr>
        <p:spPr/>
        <p:txBody>
          <a:bodyPr/>
          <a:lstStyle/>
          <a:p>
            <a:endParaRPr lang="nl-NL">
              <a:solidFill>
                <a:srgbClr val="FFFFFF">
                  <a:tint val="75000"/>
                </a:srgbClr>
              </a:solidFill>
            </a:endParaRPr>
          </a:p>
        </p:txBody>
      </p:sp>
      <p:sp>
        <p:nvSpPr>
          <p:cNvPr id="4" name="Tijdelijke aanduiding voor dianummer 3"/>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924106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2"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6" name="Tijdelijke aanduiding voor voettekst 5"/>
          <p:cNvSpPr>
            <a:spLocks noGrp="1"/>
          </p:cNvSpPr>
          <p:nvPr>
            <p:ph type="ftr" sz="quarter" idx="11"/>
          </p:nvPr>
        </p:nvSpPr>
        <p:spPr/>
        <p:txBody>
          <a:bodyPr/>
          <a:lstStyle/>
          <a:p>
            <a:endParaRPr lang="nl-NL">
              <a:solidFill>
                <a:srgbClr val="FFFFFF">
                  <a:tint val="75000"/>
                </a:srgbClr>
              </a:solidFill>
            </a:endParaRPr>
          </a:p>
        </p:txBody>
      </p:sp>
      <p:sp>
        <p:nvSpPr>
          <p:cNvPr id="7" name="Tijdelijke aanduiding voor dianummer 6"/>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25781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45A9D3E5-CFD1-49B9-9A04-3CFE71759A4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14F7147-9AE8-42EB-9A9E-6E77A5B639B5}" type="slidenum">
              <a:rPr lang="nl-NL" smtClean="0"/>
              <a:t>‹nr.›</a:t>
            </a:fld>
            <a:endParaRPr lang="nl-NL"/>
          </a:p>
        </p:txBody>
      </p:sp>
    </p:spTree>
    <p:extLst>
      <p:ext uri="{BB962C8B-B14F-4D97-AF65-F5344CB8AC3E}">
        <p14:creationId xmlns:p14="http://schemas.microsoft.com/office/powerpoint/2010/main" val="2341141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6" name="Tijdelijke aanduiding voor voettekst 5"/>
          <p:cNvSpPr>
            <a:spLocks noGrp="1"/>
          </p:cNvSpPr>
          <p:nvPr>
            <p:ph type="ftr" sz="quarter" idx="11"/>
          </p:nvPr>
        </p:nvSpPr>
        <p:spPr/>
        <p:txBody>
          <a:bodyPr/>
          <a:lstStyle/>
          <a:p>
            <a:endParaRPr lang="nl-NL">
              <a:solidFill>
                <a:srgbClr val="FFFFFF">
                  <a:tint val="75000"/>
                </a:srgbClr>
              </a:solidFill>
            </a:endParaRPr>
          </a:p>
        </p:txBody>
      </p:sp>
      <p:sp>
        <p:nvSpPr>
          <p:cNvPr id="7" name="Tijdelijke aanduiding voor dianummer 6"/>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2252591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11"/>
          </p:nvPr>
        </p:nvSpPr>
        <p:spPr/>
        <p:txBody>
          <a:bodyPr/>
          <a:lstStyle/>
          <a:p>
            <a:endParaRPr lang="nl-NL">
              <a:solidFill>
                <a:srgbClr val="FFFFFF">
                  <a:tint val="75000"/>
                </a:srgbClr>
              </a:solidFill>
            </a:endParaRPr>
          </a:p>
        </p:txBody>
      </p:sp>
      <p:sp>
        <p:nvSpPr>
          <p:cNvPr id="6" name="Tijdelijke aanduiding voor dianummer 5"/>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34628039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41"/>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41"/>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11"/>
          </p:nvPr>
        </p:nvSpPr>
        <p:spPr/>
        <p:txBody>
          <a:bodyPr/>
          <a:lstStyle/>
          <a:p>
            <a:endParaRPr lang="nl-NL">
              <a:solidFill>
                <a:srgbClr val="FFFFFF">
                  <a:tint val="75000"/>
                </a:srgbClr>
              </a:solidFill>
            </a:endParaRPr>
          </a:p>
        </p:txBody>
      </p:sp>
      <p:sp>
        <p:nvSpPr>
          <p:cNvPr id="6" name="Tijdelijke aanduiding voor dianummer 5"/>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1740180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11"/>
          </p:nvPr>
        </p:nvSpPr>
        <p:spPr/>
        <p:txBody>
          <a:bodyPr/>
          <a:lstStyle/>
          <a:p>
            <a:endParaRPr lang="nl-NL">
              <a:solidFill>
                <a:srgbClr val="FFFFFF">
                  <a:tint val="75000"/>
                </a:srgbClr>
              </a:solidFill>
            </a:endParaRPr>
          </a:p>
        </p:txBody>
      </p:sp>
      <p:sp>
        <p:nvSpPr>
          <p:cNvPr id="6" name="Tijdelijke aanduiding voor dianummer 5"/>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4974295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11"/>
          </p:nvPr>
        </p:nvSpPr>
        <p:spPr/>
        <p:txBody>
          <a:bodyPr/>
          <a:lstStyle/>
          <a:p>
            <a:endParaRPr lang="nl-NL">
              <a:solidFill>
                <a:srgbClr val="FFFFFF">
                  <a:tint val="75000"/>
                </a:srgbClr>
              </a:solidFill>
            </a:endParaRPr>
          </a:p>
        </p:txBody>
      </p:sp>
      <p:sp>
        <p:nvSpPr>
          <p:cNvPr id="6" name="Tijdelijke aanduiding voor dianummer 5"/>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3120578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11"/>
          </p:nvPr>
        </p:nvSpPr>
        <p:spPr/>
        <p:txBody>
          <a:bodyPr/>
          <a:lstStyle/>
          <a:p>
            <a:endParaRPr lang="nl-NL">
              <a:solidFill>
                <a:srgbClr val="FFFFFF">
                  <a:tint val="75000"/>
                </a:srgbClr>
              </a:solidFill>
            </a:endParaRPr>
          </a:p>
        </p:txBody>
      </p:sp>
      <p:sp>
        <p:nvSpPr>
          <p:cNvPr id="6" name="Tijdelijke aanduiding voor dianummer 5"/>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19823489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6" name="Tijdelijke aanduiding voor voettekst 5"/>
          <p:cNvSpPr>
            <a:spLocks noGrp="1"/>
          </p:cNvSpPr>
          <p:nvPr>
            <p:ph type="ftr" sz="quarter" idx="11"/>
          </p:nvPr>
        </p:nvSpPr>
        <p:spPr/>
        <p:txBody>
          <a:bodyPr/>
          <a:lstStyle/>
          <a:p>
            <a:endParaRPr lang="nl-NL">
              <a:solidFill>
                <a:srgbClr val="FFFFFF">
                  <a:tint val="75000"/>
                </a:srgbClr>
              </a:solidFill>
            </a:endParaRPr>
          </a:p>
        </p:txBody>
      </p:sp>
      <p:sp>
        <p:nvSpPr>
          <p:cNvPr id="7" name="Tijdelijke aanduiding voor dianummer 6"/>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1664584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8" name="Tijdelijke aanduiding voor voettekst 7"/>
          <p:cNvSpPr>
            <a:spLocks noGrp="1"/>
          </p:cNvSpPr>
          <p:nvPr>
            <p:ph type="ftr" sz="quarter" idx="11"/>
          </p:nvPr>
        </p:nvSpPr>
        <p:spPr/>
        <p:txBody>
          <a:bodyPr/>
          <a:lstStyle/>
          <a:p>
            <a:endParaRPr lang="nl-NL">
              <a:solidFill>
                <a:srgbClr val="FFFFFF">
                  <a:tint val="75000"/>
                </a:srgbClr>
              </a:solidFill>
            </a:endParaRPr>
          </a:p>
        </p:txBody>
      </p:sp>
      <p:sp>
        <p:nvSpPr>
          <p:cNvPr id="9" name="Tijdelijke aanduiding voor dianummer 8"/>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32279540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4" name="Tijdelijke aanduiding voor voettekst 3"/>
          <p:cNvSpPr>
            <a:spLocks noGrp="1"/>
          </p:cNvSpPr>
          <p:nvPr>
            <p:ph type="ftr" sz="quarter" idx="11"/>
          </p:nvPr>
        </p:nvSpPr>
        <p:spPr/>
        <p:txBody>
          <a:bodyPr/>
          <a:lstStyle/>
          <a:p>
            <a:endParaRPr lang="nl-NL">
              <a:solidFill>
                <a:srgbClr val="FFFFFF">
                  <a:tint val="75000"/>
                </a:srgbClr>
              </a:solidFill>
            </a:endParaRPr>
          </a:p>
        </p:txBody>
      </p:sp>
      <p:sp>
        <p:nvSpPr>
          <p:cNvPr id="5" name="Tijdelijke aanduiding voor dianummer 4"/>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29685269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3" name="Tijdelijke aanduiding voor voettekst 2"/>
          <p:cNvSpPr>
            <a:spLocks noGrp="1"/>
          </p:cNvSpPr>
          <p:nvPr>
            <p:ph type="ftr" sz="quarter" idx="11"/>
          </p:nvPr>
        </p:nvSpPr>
        <p:spPr/>
        <p:txBody>
          <a:bodyPr/>
          <a:lstStyle/>
          <a:p>
            <a:endParaRPr lang="nl-NL">
              <a:solidFill>
                <a:srgbClr val="FFFFFF">
                  <a:tint val="75000"/>
                </a:srgbClr>
              </a:solidFill>
            </a:endParaRPr>
          </a:p>
        </p:txBody>
      </p:sp>
      <p:sp>
        <p:nvSpPr>
          <p:cNvPr id="4" name="Tijdelijke aanduiding voor dianummer 3"/>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3949626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40"/>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45A9D3E5-CFD1-49B9-9A04-3CFE71759A43}" type="datetimeFigureOut">
              <a:rPr lang="nl-NL" smtClean="0"/>
              <a:t>29-6-2015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14F7147-9AE8-42EB-9A9E-6E77A5B639B5}" type="slidenum">
              <a:rPr lang="nl-NL" smtClean="0"/>
              <a:t>‹nr.›</a:t>
            </a:fld>
            <a:endParaRPr lang="nl-NL"/>
          </a:p>
        </p:txBody>
      </p:sp>
    </p:spTree>
    <p:extLst>
      <p:ext uri="{BB962C8B-B14F-4D97-AF65-F5344CB8AC3E}">
        <p14:creationId xmlns:p14="http://schemas.microsoft.com/office/powerpoint/2010/main" val="1963479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6" name="Tijdelijke aanduiding voor voettekst 5"/>
          <p:cNvSpPr>
            <a:spLocks noGrp="1"/>
          </p:cNvSpPr>
          <p:nvPr>
            <p:ph type="ftr" sz="quarter" idx="11"/>
          </p:nvPr>
        </p:nvSpPr>
        <p:spPr/>
        <p:txBody>
          <a:bodyPr/>
          <a:lstStyle/>
          <a:p>
            <a:endParaRPr lang="nl-NL">
              <a:solidFill>
                <a:srgbClr val="FFFFFF">
                  <a:tint val="75000"/>
                </a:srgbClr>
              </a:solidFill>
            </a:endParaRPr>
          </a:p>
        </p:txBody>
      </p:sp>
      <p:sp>
        <p:nvSpPr>
          <p:cNvPr id="7" name="Tijdelijke aanduiding voor dianummer 6"/>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2228478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6" name="Tijdelijke aanduiding voor voettekst 5"/>
          <p:cNvSpPr>
            <a:spLocks noGrp="1"/>
          </p:cNvSpPr>
          <p:nvPr>
            <p:ph type="ftr" sz="quarter" idx="11"/>
          </p:nvPr>
        </p:nvSpPr>
        <p:spPr/>
        <p:txBody>
          <a:bodyPr/>
          <a:lstStyle/>
          <a:p>
            <a:endParaRPr lang="nl-NL">
              <a:solidFill>
                <a:srgbClr val="FFFFFF">
                  <a:tint val="75000"/>
                </a:srgbClr>
              </a:solidFill>
            </a:endParaRPr>
          </a:p>
        </p:txBody>
      </p:sp>
      <p:sp>
        <p:nvSpPr>
          <p:cNvPr id="7" name="Tijdelijke aanduiding voor dianummer 6"/>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154726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11"/>
          </p:nvPr>
        </p:nvSpPr>
        <p:spPr/>
        <p:txBody>
          <a:bodyPr/>
          <a:lstStyle/>
          <a:p>
            <a:endParaRPr lang="nl-NL">
              <a:solidFill>
                <a:srgbClr val="FFFFFF">
                  <a:tint val="75000"/>
                </a:srgbClr>
              </a:solidFill>
            </a:endParaRPr>
          </a:p>
        </p:txBody>
      </p:sp>
      <p:sp>
        <p:nvSpPr>
          <p:cNvPr id="6" name="Tijdelijke aanduiding voor dianummer 5"/>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910334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11"/>
          </p:nvPr>
        </p:nvSpPr>
        <p:spPr/>
        <p:txBody>
          <a:bodyPr/>
          <a:lstStyle/>
          <a:p>
            <a:endParaRPr lang="nl-NL">
              <a:solidFill>
                <a:srgbClr val="FFFFFF">
                  <a:tint val="75000"/>
                </a:srgbClr>
              </a:solidFill>
            </a:endParaRPr>
          </a:p>
        </p:txBody>
      </p:sp>
      <p:sp>
        <p:nvSpPr>
          <p:cNvPr id="6" name="Tijdelijke aanduiding voor dianummer 5"/>
          <p:cNvSpPr>
            <a:spLocks noGrp="1"/>
          </p:cNvSpPr>
          <p:nvPr>
            <p:ph type="sldNum" sz="quarter" idx="12"/>
          </p:nvPr>
        </p:nvSpPr>
        <p:spPr/>
        <p:txBody>
          <a:body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1698176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5336763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0384624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0099823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4780853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smtClean="0"/>
              <a:t>Klik om de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8" name="Footer Placeholder 7"/>
          <p:cNvSpPr>
            <a:spLocks noGrp="1"/>
          </p:cNvSpPr>
          <p:nvPr>
            <p:ph type="ftr" sz="quarter" idx="11"/>
          </p:nvPr>
        </p:nvSpPr>
        <p:spPr/>
        <p:txBody>
          <a:bodyPr/>
          <a:lstStyle/>
          <a:p>
            <a:endParaRPr lang="nl-NL">
              <a:solidFill>
                <a:prstClr val="white">
                  <a:tint val="75000"/>
                </a:prstClr>
              </a:solidFill>
            </a:endParaRPr>
          </a:p>
        </p:txBody>
      </p:sp>
      <p:sp>
        <p:nvSpPr>
          <p:cNvPr id="9" name="Slide Number Placeholder 8"/>
          <p:cNvSpPr>
            <a:spLocks noGrp="1"/>
          </p:cNvSpPr>
          <p:nvPr>
            <p:ph type="sldNum" sz="quarter" idx="12"/>
          </p:nvPr>
        </p:nvSpPr>
        <p:spPr/>
        <p:txBody>
          <a:body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377602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4" name="Footer Placeholder 3"/>
          <p:cNvSpPr>
            <a:spLocks noGrp="1"/>
          </p:cNvSpPr>
          <p:nvPr>
            <p:ph type="ftr" sz="quarter" idx="11"/>
          </p:nvPr>
        </p:nvSpPr>
        <p:spPr/>
        <p:txBody>
          <a:bodyPr/>
          <a:lstStyle/>
          <a:p>
            <a:endParaRPr lang="nl-NL">
              <a:solidFill>
                <a:prstClr val="white">
                  <a:tint val="75000"/>
                </a:prstClr>
              </a:solidFill>
            </a:endParaRPr>
          </a:p>
        </p:txBody>
      </p:sp>
      <p:sp>
        <p:nvSpPr>
          <p:cNvPr id="5" name="Slide Number Placeholder 4"/>
          <p:cNvSpPr>
            <a:spLocks noGrp="1"/>
          </p:cNvSpPr>
          <p:nvPr>
            <p:ph type="sldNum" sz="quarter" idx="12"/>
          </p:nvPr>
        </p:nvSpPr>
        <p:spPr/>
        <p:txBody>
          <a:body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92346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45A9D3E5-CFD1-49B9-9A04-3CFE71759A4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14F7147-9AE8-42EB-9A9E-6E77A5B639B5}" type="slidenum">
              <a:rPr lang="nl-NL" smtClean="0"/>
              <a:t>‹nr.›</a:t>
            </a:fld>
            <a:endParaRPr lang="nl-NL"/>
          </a:p>
        </p:txBody>
      </p:sp>
    </p:spTree>
    <p:extLst>
      <p:ext uri="{BB962C8B-B14F-4D97-AF65-F5344CB8AC3E}">
        <p14:creationId xmlns:p14="http://schemas.microsoft.com/office/powerpoint/2010/main" val="12265331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3" name="Footer Placeholder 2"/>
          <p:cNvSpPr>
            <a:spLocks noGrp="1"/>
          </p:cNvSpPr>
          <p:nvPr>
            <p:ph type="ftr" sz="quarter" idx="11"/>
          </p:nvPr>
        </p:nvSpPr>
        <p:spPr/>
        <p:txBody>
          <a:bodyPr/>
          <a:lstStyle/>
          <a:p>
            <a:endParaRPr lang="nl-NL">
              <a:solidFill>
                <a:prstClr val="white">
                  <a:tint val="75000"/>
                </a:prstClr>
              </a:solidFill>
            </a:endParaRPr>
          </a:p>
        </p:txBody>
      </p:sp>
      <p:sp>
        <p:nvSpPr>
          <p:cNvPr id="4" name="Slide Number Placeholder 3"/>
          <p:cNvSpPr>
            <a:spLocks noGrp="1"/>
          </p:cNvSpPr>
          <p:nvPr>
            <p:ph type="sldNum" sz="quarter" idx="12"/>
          </p:nvPr>
        </p:nvSpPr>
        <p:spPr/>
        <p:txBody>
          <a:body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8395220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4568088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6" name="Footer Placeholder 5"/>
          <p:cNvSpPr>
            <a:spLocks noGrp="1"/>
          </p:cNvSpPr>
          <p:nvPr>
            <p:ph type="ftr" sz="quarter" idx="11"/>
          </p:nvPr>
        </p:nvSpPr>
        <p:spPr/>
        <p:txBody>
          <a:bodyPr/>
          <a:lstStyle/>
          <a:p>
            <a:endParaRPr lang="nl-NL">
              <a:solidFill>
                <a:prstClr val="white">
                  <a:tint val="75000"/>
                </a:prstClr>
              </a:solidFill>
            </a:endParaRPr>
          </a:p>
        </p:txBody>
      </p:sp>
      <p:sp>
        <p:nvSpPr>
          <p:cNvPr id="7" name="Slide Number Placeholder 6"/>
          <p:cNvSpPr>
            <a:spLocks noGrp="1"/>
          </p:cNvSpPr>
          <p:nvPr>
            <p:ph type="sldNum" sz="quarter" idx="12"/>
          </p:nvPr>
        </p:nvSpPr>
        <p:spPr/>
        <p:txBody>
          <a:body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38110204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42840564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11"/>
          </p:nvPr>
        </p:nvSpPr>
        <p:spPr/>
        <p:txBody>
          <a:bodyPr/>
          <a:lstStyle/>
          <a:p>
            <a:endParaRPr lang="nl-NL">
              <a:solidFill>
                <a:prstClr val="white">
                  <a:tint val="75000"/>
                </a:prstClr>
              </a:solidFill>
            </a:endParaRPr>
          </a:p>
        </p:txBody>
      </p:sp>
      <p:sp>
        <p:nvSpPr>
          <p:cNvPr id="6" name="Slide Number Placeholder 5"/>
          <p:cNvSpPr>
            <a:spLocks noGrp="1"/>
          </p:cNvSpPr>
          <p:nvPr>
            <p:ph type="sldNum" sz="quarter" idx="12"/>
          </p:nvPr>
        </p:nvSpPr>
        <p:spPr/>
        <p:txBody>
          <a:body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1750365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het opmaakprofiel van de modelondertitel te bewerken</a:t>
            </a:r>
            <a:endParaRPr lang="nl-NL"/>
          </a:p>
        </p:txBody>
      </p:sp>
      <p:sp>
        <p:nvSpPr>
          <p:cNvPr id="4" name="Tijdelijke aanduiding voor datum 3"/>
          <p:cNvSpPr>
            <a:spLocks noGrp="1"/>
          </p:cNvSpPr>
          <p:nvPr>
            <p:ph type="dt" sz="half" idx="10"/>
          </p:nvPr>
        </p:nvSpPr>
        <p:spPr/>
        <p:txBody>
          <a:body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5645952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8912890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845991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5031708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320275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7"/>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9"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1"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45A9D3E5-CFD1-49B9-9A04-3CFE71759A43}" type="datetimeFigureOut">
              <a:rPr lang="nl-NL" smtClean="0"/>
              <a:t>29-6-2015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F14F7147-9AE8-42EB-9A9E-6E77A5B639B5}" type="slidenum">
              <a:rPr lang="nl-NL" smtClean="0"/>
              <a:t>‹nr.›</a:t>
            </a:fld>
            <a:endParaRPr lang="nl-NL"/>
          </a:p>
        </p:txBody>
      </p:sp>
    </p:spTree>
    <p:extLst>
      <p:ext uri="{BB962C8B-B14F-4D97-AF65-F5344CB8AC3E}">
        <p14:creationId xmlns:p14="http://schemas.microsoft.com/office/powerpoint/2010/main" val="17529957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0665164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152704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12954749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8901288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42239995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9665788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dirty="0">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2555403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dirty="0">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24566141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5333"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dirty="0">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28621222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dirty="0">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3605183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45A9D3E5-CFD1-49B9-9A04-3CFE71759A43}" type="datetimeFigureOut">
              <a:rPr lang="nl-NL" smtClean="0"/>
              <a:t>29-6-2015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F14F7147-9AE8-42EB-9A9E-6E77A5B639B5}" type="slidenum">
              <a:rPr lang="nl-NL" smtClean="0"/>
              <a:t>‹nr.›</a:t>
            </a:fld>
            <a:endParaRPr lang="nl-NL"/>
          </a:p>
        </p:txBody>
      </p:sp>
    </p:spTree>
    <p:extLst>
      <p:ext uri="{BB962C8B-B14F-4D97-AF65-F5344CB8AC3E}">
        <p14:creationId xmlns:p14="http://schemas.microsoft.com/office/powerpoint/2010/main" val="22660473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nl-NL" smtClean="0"/>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nl-NL" smtClean="0"/>
              <a:t>Klik om de modelstijlen te bewerken</a:t>
            </a:r>
          </a:p>
        </p:txBody>
      </p:sp>
      <p:sp>
        <p:nvSpPr>
          <p:cNvPr id="6" name="Tijdelijke aanduiding voor inhoud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NL" dirty="0">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12868844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NL" dirty="0">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4211875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NL" dirty="0">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30492178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2" y="273049"/>
            <a:ext cx="4011084" cy="1162051"/>
          </a:xfrm>
        </p:spPr>
        <p:txBody>
          <a:bodyPr anchor="b"/>
          <a:lstStyle>
            <a:lvl1pPr algn="l">
              <a:defRPr sz="2667" b="1"/>
            </a:lvl1pPr>
          </a:lstStyle>
          <a:p>
            <a:r>
              <a:rPr lang="nl-NL" smtClean="0"/>
              <a:t>Klik om de stijl te bewerken</a:t>
            </a:r>
            <a:endParaRPr lang="nl-NL"/>
          </a:p>
        </p:txBody>
      </p:sp>
      <p:sp>
        <p:nvSpPr>
          <p:cNvPr id="3" name="Tijdelijke aanduiding voor inhoud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dirty="0">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3603769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9"/>
          </a:xfrm>
        </p:spPr>
        <p:txBody>
          <a:bodyPr anchor="b"/>
          <a:lstStyle>
            <a:lvl1pPr algn="l">
              <a:defRPr sz="2667"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nl-NL" dirty="0"/>
          </a:p>
        </p:txBody>
      </p:sp>
      <p:sp>
        <p:nvSpPr>
          <p:cNvPr id="4" name="Tijdelijke aanduiding voor tekst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NL" dirty="0">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27802836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dirty="0">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2621951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39200" y="274639"/>
            <a:ext cx="27432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609600" y="274639"/>
            <a:ext cx="80264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NL" dirty="0">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1728756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45A9D3E5-CFD1-49B9-9A04-3CFE71759A43}" type="datetimeFigureOut">
              <a:rPr lang="nl-NL" smtClean="0"/>
              <a:t>29-6-2015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F14F7147-9AE8-42EB-9A9E-6E77A5B639B5}" type="slidenum">
              <a:rPr lang="nl-NL" smtClean="0"/>
              <a:t>‹nr.›</a:t>
            </a:fld>
            <a:endParaRPr lang="nl-NL"/>
          </a:p>
        </p:txBody>
      </p:sp>
    </p:spTree>
    <p:extLst>
      <p:ext uri="{BB962C8B-B14F-4D97-AF65-F5344CB8AC3E}">
        <p14:creationId xmlns:p14="http://schemas.microsoft.com/office/powerpoint/2010/main" val="171845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45A9D3E5-CFD1-49B9-9A04-3CFE71759A4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14F7147-9AE8-42EB-9A9E-6E77A5B639B5}" type="slidenum">
              <a:rPr lang="nl-NL" smtClean="0"/>
              <a:t>‹nr.›</a:t>
            </a:fld>
            <a:endParaRPr lang="nl-NL"/>
          </a:p>
        </p:txBody>
      </p:sp>
    </p:spTree>
    <p:extLst>
      <p:ext uri="{BB962C8B-B14F-4D97-AF65-F5344CB8AC3E}">
        <p14:creationId xmlns:p14="http://schemas.microsoft.com/office/powerpoint/2010/main" val="345079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45A9D3E5-CFD1-49B9-9A04-3CFE71759A43}" type="datetimeFigureOut">
              <a:rPr lang="nl-NL" smtClean="0"/>
              <a:t>29-6-2015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14F7147-9AE8-42EB-9A9E-6E77A5B639B5}" type="slidenum">
              <a:rPr lang="nl-NL" smtClean="0"/>
              <a:t>‹nr.›</a:t>
            </a:fld>
            <a:endParaRPr lang="nl-NL"/>
          </a:p>
        </p:txBody>
      </p:sp>
    </p:spTree>
    <p:extLst>
      <p:ext uri="{BB962C8B-B14F-4D97-AF65-F5344CB8AC3E}">
        <p14:creationId xmlns:p14="http://schemas.microsoft.com/office/powerpoint/2010/main" val="1831888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9D3E5-CFD1-49B9-9A04-3CFE71759A43}" type="datetimeFigureOut">
              <a:rPr lang="nl-NL" smtClean="0"/>
              <a:t>29-6-2015</a:t>
            </a:fld>
            <a:endParaRPr lang="nl-NL"/>
          </a:p>
        </p:txBody>
      </p:sp>
      <p:sp>
        <p:nvSpPr>
          <p:cNvPr id="5" name="Tijdelijke aanduiding voor voettekst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F7147-9AE8-42EB-9A9E-6E77A5B639B5}" type="slidenum">
              <a:rPr lang="nl-NL" smtClean="0"/>
              <a:t>‹nr.›</a:t>
            </a:fld>
            <a:endParaRPr lang="nl-NL"/>
          </a:p>
        </p:txBody>
      </p:sp>
    </p:spTree>
    <p:extLst>
      <p:ext uri="{BB962C8B-B14F-4D97-AF65-F5344CB8AC3E}">
        <p14:creationId xmlns:p14="http://schemas.microsoft.com/office/powerpoint/2010/main" val="4014635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srgbClr val="FFFFFF">
                  <a:tint val="75000"/>
                </a:srgbClr>
              </a:solidFill>
            </a:endParaRPr>
          </a:p>
        </p:txBody>
      </p:sp>
      <p:sp>
        <p:nvSpPr>
          <p:cNvPr id="6" name="Tijdelijke aanduiding voor dianumm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218115629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60D4C-7185-4A22-8B39-9AC17B9A887C}" type="datetimeFigureOut">
              <a:rPr lang="nl-NL" smtClean="0">
                <a:solidFill>
                  <a:srgbClr val="FFFFFF">
                    <a:tint val="75000"/>
                  </a:srgbClr>
                </a:solidFill>
              </a:rPr>
              <a:pPr/>
              <a:t>29-6-2015</a:t>
            </a:fld>
            <a:endParaRPr lang="nl-NL">
              <a:solidFill>
                <a:srgbClr val="FFFFFF">
                  <a:tint val="75000"/>
                </a:srgb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srgbClr val="FFFFFF">
                  <a:tint val="75000"/>
                </a:srgb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C99FB-0CCC-4635-BFB2-2E30CCA0B451}" type="slidenum">
              <a:rPr lang="nl-NL" smtClean="0">
                <a:solidFill>
                  <a:srgbClr val="FFFFFF">
                    <a:tint val="75000"/>
                  </a:srgbClr>
                </a:solidFill>
              </a:rPr>
              <a:pPr/>
              <a:t>‹nr.›</a:t>
            </a:fld>
            <a:endParaRPr lang="nl-NL">
              <a:solidFill>
                <a:srgbClr val="FFFFFF">
                  <a:tint val="75000"/>
                </a:srgbClr>
              </a:solidFill>
            </a:endParaRPr>
          </a:p>
        </p:txBody>
      </p:sp>
    </p:spTree>
    <p:extLst>
      <p:ext uri="{BB962C8B-B14F-4D97-AF65-F5344CB8AC3E}">
        <p14:creationId xmlns:p14="http://schemas.microsoft.com/office/powerpoint/2010/main" val="261688681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7DDD4-9534-4902-96FB-89CC699B2E6C}" type="datetimeFigureOut">
              <a:rPr lang="nl-NL" smtClean="0">
                <a:solidFill>
                  <a:prstClr val="white">
                    <a:tint val="75000"/>
                  </a:prstClr>
                </a:solidFill>
              </a:rPr>
              <a:pPr/>
              <a:t>29-6-2015</a:t>
            </a:fld>
            <a:endParaRPr lang="nl-NL">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8EB1F0-DCF3-4BE3-9A43-3772DA1BDB83}" type="slidenum">
              <a:rPr lang="nl-NL" smtClean="0">
                <a:solidFill>
                  <a:prstClr val="white">
                    <a:tint val="75000"/>
                  </a:prstClr>
                </a:solidFill>
              </a:rPr>
              <a:pPr/>
              <a:t>‹nr.›</a:t>
            </a:fld>
            <a:endParaRPr lang="nl-NL">
              <a:solidFill>
                <a:prstClr val="white">
                  <a:tint val="75000"/>
                </a:prstClr>
              </a:solidFill>
            </a:endParaRPr>
          </a:p>
        </p:txBody>
      </p:sp>
    </p:spTree>
    <p:extLst>
      <p:ext uri="{BB962C8B-B14F-4D97-AF65-F5344CB8AC3E}">
        <p14:creationId xmlns:p14="http://schemas.microsoft.com/office/powerpoint/2010/main" val="16918637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36F635-184C-4247-BE80-D4B6F8AD5FD9}" type="datetimeFigureOut">
              <a:rPr lang="nl-NL" smtClean="0">
                <a:solidFill>
                  <a:prstClr val="black">
                    <a:tint val="75000"/>
                  </a:prstClr>
                </a:solidFill>
              </a:rPr>
              <a:pPr/>
              <a:t>29-6-2015</a:t>
            </a:fld>
            <a:endParaRPr lang="nl-NL">
              <a:solidFill>
                <a:prstClr val="black">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759CA-D682-4E8A-A505-F0B0DE35264B}" type="slidenum">
              <a:rPr lang="nl-NL" smtClean="0">
                <a:solidFill>
                  <a:prstClr val="black">
                    <a:tint val="75000"/>
                  </a:prstClr>
                </a:solidFill>
              </a:rPr>
              <a:pPr/>
              <a:t>‹nr.›</a:t>
            </a:fld>
            <a:endParaRPr lang="nl-NL">
              <a:solidFill>
                <a:prstClr val="black">
                  <a:tint val="75000"/>
                </a:prstClr>
              </a:solidFill>
            </a:endParaRPr>
          </a:p>
        </p:txBody>
      </p:sp>
    </p:spTree>
    <p:extLst>
      <p:ext uri="{BB962C8B-B14F-4D97-AF65-F5344CB8AC3E}">
        <p14:creationId xmlns:p14="http://schemas.microsoft.com/office/powerpoint/2010/main" val="237163253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A6AE0A8-E90B-46F0-B2AD-C2E623AA2E03}" type="datetimeFigureOut">
              <a:rPr lang="nl-NL" smtClean="0">
                <a:solidFill>
                  <a:prstClr val="black">
                    <a:tint val="75000"/>
                  </a:prstClr>
                </a:solidFill>
              </a:rPr>
              <a:pPr/>
              <a:t>29-6-2015</a:t>
            </a:fld>
            <a:endParaRPr lang="nl-NL" dirty="0">
              <a:solidFill>
                <a:prstClr val="black">
                  <a:tint val="75000"/>
                </a:prstClr>
              </a:solidFill>
            </a:endParaRPr>
          </a:p>
        </p:txBody>
      </p:sp>
      <p:sp>
        <p:nvSpPr>
          <p:cNvPr id="5" name="Tijdelijke aanduiding voor voettekst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nl-NL" dirty="0">
              <a:solidFill>
                <a:prstClr val="black">
                  <a:tint val="75000"/>
                </a:prstClr>
              </a:solidFill>
            </a:endParaRPr>
          </a:p>
        </p:txBody>
      </p:sp>
      <p:sp>
        <p:nvSpPr>
          <p:cNvPr id="6" name="Tijdelijke aanduiding voor dianumm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42026BA-A147-4266-9380-61A09A8BAE2C}" type="slidenum">
              <a:rPr lang="nl-NL" smtClean="0">
                <a:solidFill>
                  <a:prstClr val="black">
                    <a:tint val="75000"/>
                  </a:prstClr>
                </a:solidFill>
              </a:rPr>
              <a:pPr/>
              <a:t>‹nr.›</a:t>
            </a:fld>
            <a:endParaRPr lang="nl-NL" dirty="0">
              <a:solidFill>
                <a:prstClr val="black">
                  <a:tint val="75000"/>
                </a:prstClr>
              </a:solidFill>
            </a:endParaRPr>
          </a:p>
        </p:txBody>
      </p:sp>
    </p:spTree>
    <p:extLst>
      <p:ext uri="{BB962C8B-B14F-4D97-AF65-F5344CB8AC3E}">
        <p14:creationId xmlns:p14="http://schemas.microsoft.com/office/powerpoint/2010/main" val="78174993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rvChsvdPGjA&amp;feature=related" TargetMode="External"/><Relationship Id="rId2" Type="http://schemas.openxmlformats.org/officeDocument/2006/relationships/image" Target="../media/image1.wmf"/><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hyperlink" Target="http://www.historien.nl/wp-content/uploads/2011/07/Sputnik_asm-1.jpg" TargetMode="External"/><Relationship Id="rId2" Type="http://schemas.openxmlformats.org/officeDocument/2006/relationships/image" Target="../media/image112.jpeg"/><Relationship Id="rId1" Type="http://schemas.openxmlformats.org/officeDocument/2006/relationships/slideLayout" Target="../slideLayouts/slideLayout35.xml"/><Relationship Id="rId5" Type="http://schemas.openxmlformats.org/officeDocument/2006/relationships/image" Target="../media/image98.png"/><Relationship Id="rId4" Type="http://schemas.openxmlformats.org/officeDocument/2006/relationships/image" Target="../media/image113.jpeg"/></Relationships>
</file>

<file path=ppt/slides/_rels/slide101.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6.jpeg"/><Relationship Id="rId2" Type="http://schemas.openxmlformats.org/officeDocument/2006/relationships/hyperlink" Target="http://en.wikipedia.org/?title=Neil_Armstrong" TargetMode="External"/><Relationship Id="rId1" Type="http://schemas.openxmlformats.org/officeDocument/2006/relationships/slideLayout" Target="../slideLayouts/slideLayout35.xml"/><Relationship Id="rId6" Type="http://schemas.openxmlformats.org/officeDocument/2006/relationships/hyperlink" Target="http://timerime.com/es/evento/2095374/Nikita+Sergejevitsj+Chroesjtsjov/" TargetMode="External"/><Relationship Id="rId5" Type="http://schemas.openxmlformats.org/officeDocument/2006/relationships/image" Target="../media/image115.gif"/><Relationship Id="rId4" Type="http://schemas.openxmlformats.org/officeDocument/2006/relationships/hyperlink" Target="http://www.slate.com/articles/arts/books/1997/08/cold_war_follies.html"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35.xml"/><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jpe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5.jpeg"/><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wmf"/><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wmf"/><Relationship Id="rId1" Type="http://schemas.openxmlformats.org/officeDocument/2006/relationships/slideLayout" Target="../slideLayouts/slideLayout13.xml"/><Relationship Id="rId4" Type="http://schemas.openxmlformats.org/officeDocument/2006/relationships/image" Target="../media/image126.jpeg"/></Relationships>
</file>

<file path=ppt/slides/_rels/slide112.xml.rels><?xml version="1.0" encoding="UTF-8" standalone="yes"?>
<Relationships xmlns="http://schemas.openxmlformats.org/package/2006/relationships"><Relationship Id="rId3" Type="http://schemas.openxmlformats.org/officeDocument/2006/relationships/hyperlink" Target="http://upload.wikimedia.org/wikipedia/commons/d/de/V-2_Rocket_On_Meillerwagen.jpg" TargetMode="External"/><Relationship Id="rId2" Type="http://schemas.openxmlformats.org/officeDocument/2006/relationships/image" Target="../media/image127.jpeg"/><Relationship Id="rId1" Type="http://schemas.openxmlformats.org/officeDocument/2006/relationships/slideLayout" Target="../slideLayouts/slideLayout13.xml"/><Relationship Id="rId6" Type="http://schemas.openxmlformats.org/officeDocument/2006/relationships/image" Target="../media/image126.jpeg"/><Relationship Id="rId5" Type="http://schemas.openxmlformats.org/officeDocument/2006/relationships/image" Target="../media/image1.wmf"/><Relationship Id="rId4" Type="http://schemas.openxmlformats.org/officeDocument/2006/relationships/image" Target="../media/image128.jpeg"/></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7.jpeg"/><Relationship Id="rId1" Type="http://schemas.openxmlformats.org/officeDocument/2006/relationships/slideLayout" Target="../slideLayouts/slideLayout13.xml"/><Relationship Id="rId5" Type="http://schemas.openxmlformats.org/officeDocument/2006/relationships/image" Target="../media/image126.jpeg"/><Relationship Id="rId4" Type="http://schemas.openxmlformats.org/officeDocument/2006/relationships/image" Target="../media/image129.jpeg"/></Relationships>
</file>

<file path=ppt/slides/_rels/slide114.xml.rels><?xml version="1.0" encoding="UTF-8" standalone="yes"?>
<Relationships xmlns="http://schemas.openxmlformats.org/package/2006/relationships"><Relationship Id="rId3" Type="http://schemas.openxmlformats.org/officeDocument/2006/relationships/image" Target="../media/image127.jpeg"/><Relationship Id="rId7" Type="http://schemas.openxmlformats.org/officeDocument/2006/relationships/image" Target="../media/image126.jpeg"/><Relationship Id="rId2" Type="http://schemas.openxmlformats.org/officeDocument/2006/relationships/image" Target="../media/image1.wmf"/><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30.jpeg"/><Relationship Id="rId4" Type="http://schemas.openxmlformats.org/officeDocument/2006/relationships/hyperlink" Target="http://upload.wikimedia.org/wikipedia/commons/f/ff/Wernher_von_Braun.jpg"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27.jpeg"/><Relationship Id="rId1" Type="http://schemas.openxmlformats.org/officeDocument/2006/relationships/slideLayout" Target="../slideLayouts/slideLayout13.xml"/><Relationship Id="rId5" Type="http://schemas.openxmlformats.org/officeDocument/2006/relationships/image" Target="../media/image126.jpeg"/><Relationship Id="rId4" Type="http://schemas.openxmlformats.org/officeDocument/2006/relationships/image" Target="../media/image1.wmf"/></Relationships>
</file>

<file path=ppt/slides/_rels/slide11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wmf"/><Relationship Id="rId1" Type="http://schemas.openxmlformats.org/officeDocument/2006/relationships/slideLayout" Target="../slideLayouts/slideLayout13.xml"/><Relationship Id="rId6" Type="http://schemas.openxmlformats.org/officeDocument/2006/relationships/image" Target="../media/image126.jpeg"/><Relationship Id="rId5" Type="http://schemas.openxmlformats.org/officeDocument/2006/relationships/image" Target="../media/image133.jpeg"/><Relationship Id="rId4" Type="http://schemas.openxmlformats.org/officeDocument/2006/relationships/image" Target="../media/image132.jpeg"/></Relationships>
</file>

<file path=ppt/slides/_rels/slide11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27.jpeg"/><Relationship Id="rId1" Type="http://schemas.openxmlformats.org/officeDocument/2006/relationships/slideLayout" Target="../slideLayouts/slideLayout13.xml"/><Relationship Id="rId5" Type="http://schemas.openxmlformats.org/officeDocument/2006/relationships/image" Target="../media/image126.jpeg"/><Relationship Id="rId4" Type="http://schemas.openxmlformats.org/officeDocument/2006/relationships/image" Target="../media/image11.png"/></Relationships>
</file>

<file path=ppt/slides/_rels/slide11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wmf"/><Relationship Id="rId1" Type="http://schemas.openxmlformats.org/officeDocument/2006/relationships/slideLayout" Target="../slideLayouts/slideLayout13.xml"/><Relationship Id="rId5" Type="http://schemas.openxmlformats.org/officeDocument/2006/relationships/image" Target="../media/image126.jpeg"/><Relationship Id="rId4" Type="http://schemas.openxmlformats.org/officeDocument/2006/relationships/image" Target="../media/image135.jpeg"/></Relationships>
</file>

<file path=ppt/slides/_rels/slide11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wmf"/><Relationship Id="rId1" Type="http://schemas.openxmlformats.org/officeDocument/2006/relationships/slideLayout" Target="../slideLayouts/slideLayout13.xml"/><Relationship Id="rId6" Type="http://schemas.openxmlformats.org/officeDocument/2006/relationships/image" Target="../media/image126.jpeg"/><Relationship Id="rId5" Type="http://schemas.openxmlformats.org/officeDocument/2006/relationships/image" Target="../media/image136.jpeg"/><Relationship Id="rId4" Type="http://schemas.openxmlformats.org/officeDocument/2006/relationships/hyperlink" Target="http://upload.wikimedia.org/wikipedia/commons/b/be/Alan_Shepard_during_Mercury-Redstone_3.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wmf"/><Relationship Id="rId1" Type="http://schemas.openxmlformats.org/officeDocument/2006/relationships/slideLayout" Target="../slideLayouts/slideLayout13.xml"/><Relationship Id="rId5" Type="http://schemas.openxmlformats.org/officeDocument/2006/relationships/image" Target="../media/image126.jpeg"/><Relationship Id="rId4" Type="http://schemas.openxmlformats.org/officeDocument/2006/relationships/image" Target="../media/image137.jpeg"/></Relationships>
</file>

<file path=ppt/slides/_rels/slide1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27.jpeg"/><Relationship Id="rId1" Type="http://schemas.openxmlformats.org/officeDocument/2006/relationships/slideLayout" Target="../slideLayouts/slideLayout13.xml"/><Relationship Id="rId5" Type="http://schemas.openxmlformats.org/officeDocument/2006/relationships/image" Target="../media/image126.jpeg"/><Relationship Id="rId4" Type="http://schemas.openxmlformats.org/officeDocument/2006/relationships/image" Target="../media/image11.png"/></Relationships>
</file>

<file path=ppt/slides/_rels/slide12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27.jpeg"/><Relationship Id="rId1" Type="http://schemas.openxmlformats.org/officeDocument/2006/relationships/slideLayout" Target="../slideLayouts/slideLayout13.xml"/><Relationship Id="rId4" Type="http://schemas.openxmlformats.org/officeDocument/2006/relationships/image" Target="../media/image126.jpeg"/></Relationships>
</file>

<file path=ppt/slides/_rels/slide12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wmf"/><Relationship Id="rId1" Type="http://schemas.openxmlformats.org/officeDocument/2006/relationships/slideLayout" Target="../slideLayouts/slideLayout13.xml"/><Relationship Id="rId6" Type="http://schemas.openxmlformats.org/officeDocument/2006/relationships/image" Target="../media/image126.jpeg"/><Relationship Id="rId5" Type="http://schemas.openxmlformats.org/officeDocument/2006/relationships/image" Target="../media/image141.jpeg"/><Relationship Id="rId4" Type="http://schemas.openxmlformats.org/officeDocument/2006/relationships/image" Target="../media/image140.jpeg"/></Relationships>
</file>

<file path=ppt/slides/_rels/slide12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hyperlink" Target="http://en.wikipedia.org/wiki/Space_Race" TargetMode="External"/><Relationship Id="rId1" Type="http://schemas.openxmlformats.org/officeDocument/2006/relationships/slideLayout" Target="../slideLayouts/slideLayout13.xml"/><Relationship Id="rId6" Type="http://schemas.openxmlformats.org/officeDocument/2006/relationships/image" Target="../media/image126.jpeg"/><Relationship Id="rId5" Type="http://schemas.openxmlformats.org/officeDocument/2006/relationships/image" Target="../media/image11.png"/><Relationship Id="rId4" Type="http://schemas.openxmlformats.org/officeDocument/2006/relationships/image" Target="../media/image127.jpeg"/></Relationships>
</file>

<file path=ppt/slides/_rels/slide12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hyperlink" Target="http://upload.wikimedia.org/wikipedia/commons/7/7d/Apollo_11_Launch2.jpg"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hyperlink" Target="http://upload.wikimedia.org/wikipedia/commons/2/25/Apollo_11_CSM_photographed_from_Lunar_Module_(AS11-37-5445).jpg"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hyperlink" Target="https://www.youtube.com/watch?v=cwZb2mqId0A"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hyperlink" Target="http://upload.wikimedia.org/wikipedia/commons/9/98/Aldrin_Apollo_11_original.jpg"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hyperlink" Target="http://upload.wikimedia.org/wikipedia/commons/4/49/Aldrin_with_experiment.jpg"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7.jpe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8.jpe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upload.wikimedia.org/wikipedia/commons/8/89/Apollo_11_bootprint.jpg"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hyperlink" Target="http://upload.wikimedia.org/wikipedia/commons/2/28/Splashdown_3.jpg"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hyperlink" Target="http://upload.wikimedia.org/wikipedia/commons/8/87/President_Nixon_welcomes_the_Apollo_11_astronauts_aboard_the_U.S.S._Hornet.jpg"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wmf"/><Relationship Id="rId1" Type="http://schemas.openxmlformats.org/officeDocument/2006/relationships/slideLayout" Target="../slideLayouts/slideLayout13.xml"/><Relationship Id="rId5" Type="http://schemas.openxmlformats.org/officeDocument/2006/relationships/image" Target="../media/image126.jpeg"/><Relationship Id="rId4" Type="http://schemas.openxmlformats.org/officeDocument/2006/relationships/image" Target="../media/image152.jpeg"/></Relationships>
</file>

<file path=ppt/slides/_rels/slide13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hyperlink" Target="http://upload.wikimedia.org/wikipedia/commons/0/08/Apollo_11_Lunar_Laser_Ranging_Experiment.jpg"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hyperlink" Target="http://www.schooltv.nl/video/histoclips-europese-unie/" TargetMode="External"/><Relationship Id="rId1" Type="http://schemas.openxmlformats.org/officeDocument/2006/relationships/slideLayout" Target="../slideLayouts/slideLayout13.xml"/><Relationship Id="rId4" Type="http://schemas.openxmlformats.org/officeDocument/2006/relationships/image" Target="../media/image154.jpeg"/></Relationships>
</file>

<file path=ppt/slides/_rels/slide13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155.jpeg"/><Relationship Id="rId4" Type="http://schemas.openxmlformats.org/officeDocument/2006/relationships/image" Target="../media/image154.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154.jpeg"/><Relationship Id="rId4" Type="http://schemas.openxmlformats.org/officeDocument/2006/relationships/image" Target="../media/image156.png"/></Relationships>
</file>

<file path=ppt/slides/_rels/slide14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154.jpeg"/><Relationship Id="rId4" Type="http://schemas.openxmlformats.org/officeDocument/2006/relationships/image" Target="../media/image157.png"/></Relationships>
</file>

<file path=ppt/slides/_rels/slide14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154.jpeg"/><Relationship Id="rId4" Type="http://schemas.openxmlformats.org/officeDocument/2006/relationships/image" Target="../media/image158.png"/></Relationships>
</file>

<file path=ppt/slides/_rels/slide14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154.jpeg"/><Relationship Id="rId4" Type="http://schemas.openxmlformats.org/officeDocument/2006/relationships/image" Target="../media/image159.gif"/></Relationships>
</file>

<file path=ppt/slides/_rels/slide14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54.jpeg"/></Relationships>
</file>

<file path=ppt/slides/_rels/slide14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6.xml"/></Relationships>
</file>

<file path=ppt/slides/_rels/slide14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57.xml"/><Relationship Id="rId6" Type="http://schemas.openxmlformats.org/officeDocument/2006/relationships/image" Target="../media/image11.png"/><Relationship Id="rId5" Type="http://schemas.openxmlformats.org/officeDocument/2006/relationships/image" Target="../media/image164.jpeg"/><Relationship Id="rId4" Type="http://schemas.openxmlformats.org/officeDocument/2006/relationships/image" Target="../media/image163.jpeg"/></Relationships>
</file>

<file path=ppt/slides/_rels/slide147.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png"/><Relationship Id="rId1" Type="http://schemas.openxmlformats.org/officeDocument/2006/relationships/slideLayout" Target="../slideLayouts/slideLayout57.xml"/></Relationships>
</file>

<file path=ppt/slides/_rels/slide1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5.jpeg"/><Relationship Id="rId1" Type="http://schemas.openxmlformats.org/officeDocument/2006/relationships/slideLayout" Target="../slideLayouts/slideLayout57.xml"/><Relationship Id="rId5" Type="http://schemas.openxmlformats.org/officeDocument/2006/relationships/image" Target="../media/image161.jpeg"/><Relationship Id="rId4" Type="http://schemas.openxmlformats.org/officeDocument/2006/relationships/image" Target="../media/image166.jpeg"/></Relationships>
</file>

<file path=ppt/slides/_rels/slide149.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7.jpeg"/><Relationship Id="rId1" Type="http://schemas.openxmlformats.org/officeDocument/2006/relationships/slideLayout" Target="../slideLayouts/slideLayout5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0.png"/><Relationship Id="rId1" Type="http://schemas.openxmlformats.org/officeDocument/2006/relationships/slideLayout" Target="../slideLayouts/slideLayout57.xml"/><Relationship Id="rId4" Type="http://schemas.openxmlformats.org/officeDocument/2006/relationships/image" Target="../media/image161.jpeg"/></Relationships>
</file>

<file path=ppt/slides/_rels/slide15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0.png"/><Relationship Id="rId1" Type="http://schemas.openxmlformats.org/officeDocument/2006/relationships/slideLayout" Target="../slideLayouts/slideLayout57.xml"/><Relationship Id="rId4" Type="http://schemas.openxmlformats.org/officeDocument/2006/relationships/image" Target="../media/image161.jpeg"/></Relationships>
</file>

<file path=ppt/slides/_rels/slide15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png"/><Relationship Id="rId1" Type="http://schemas.openxmlformats.org/officeDocument/2006/relationships/slideLayout" Target="../slideLayouts/slideLayout57.xml"/></Relationships>
</file>

<file path=ppt/slides/_rels/slide153.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70.png"/><Relationship Id="rId1" Type="http://schemas.openxmlformats.org/officeDocument/2006/relationships/slideLayout" Target="../slideLayouts/slideLayout57.xml"/><Relationship Id="rId4" Type="http://schemas.openxmlformats.org/officeDocument/2006/relationships/image" Target="../media/image11.png"/></Relationships>
</file>

<file path=ppt/slides/_rels/slide154.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60.png"/><Relationship Id="rId1" Type="http://schemas.openxmlformats.org/officeDocument/2006/relationships/slideLayout" Target="../slideLayouts/slideLayout57.xml"/><Relationship Id="rId4" Type="http://schemas.openxmlformats.org/officeDocument/2006/relationships/image" Target="../media/image161.jpeg"/></Relationships>
</file>

<file path=ppt/slides/_rels/slide155.xml.rels><?xml version="1.0" encoding="UTF-8" standalone="yes"?>
<Relationships xmlns="http://schemas.openxmlformats.org/package/2006/relationships"><Relationship Id="rId3" Type="http://schemas.openxmlformats.org/officeDocument/2006/relationships/hyperlink" Target="https://www.youtube.com/watch?v=XK6nB_e3Ve0" TargetMode="External"/><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wmf"/></Relationships>
</file>

<file path=ppt/slides/_rels/slide1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2.jpeg"/><Relationship Id="rId1" Type="http://schemas.openxmlformats.org/officeDocument/2006/relationships/slideLayout" Target="../slideLayouts/slideLayout13.xml"/><Relationship Id="rId4" Type="http://schemas.openxmlformats.org/officeDocument/2006/relationships/image" Target="../media/image1.wmf"/></Relationships>
</file>

<file path=ppt/slides/_rels/slide15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73.png"/></Relationships>
</file>

<file path=ppt/slides/_rels/slide1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16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175.png"/><Relationship Id="rId4" Type="http://schemas.openxmlformats.org/officeDocument/2006/relationships/hyperlink" Target="https://upload.wikimedia.org/wikipedia/commons/f/fc/Cold_War_border_changes.png"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wmf"/></Relationships>
</file>

<file path=ppt/slides/_rels/slide16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wmf"/><Relationship Id="rId1" Type="http://schemas.openxmlformats.org/officeDocument/2006/relationships/slideLayout" Target="../slideLayouts/slideLayout13.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1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wmf"/></Relationships>
</file>

<file path=ppt/slides/_rels/slide2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jpeg"/><Relationship Id="rId7" Type="http://schemas.openxmlformats.org/officeDocument/2006/relationships/hyperlink" Target="http://commons.wikimedia.org/wiki/File:Flag_of_the_Chinese_Communist_Party.svg" TargetMode="External"/><Relationship Id="rId2" Type="http://schemas.openxmlformats.org/officeDocument/2006/relationships/hyperlink" Target="https://www.theboxstore.nl/catalogus/zwart-linnen/" TargetMode="External"/><Relationship Id="rId1" Type="http://schemas.openxmlformats.org/officeDocument/2006/relationships/slideLayout" Target="../slideLayouts/slideLayout2.xml"/><Relationship Id="rId6" Type="http://schemas.openxmlformats.org/officeDocument/2006/relationships/hyperlink" Target="http://www.google.nl/url?sa=i&amp;rct=j&amp;q=&amp;esrc=s&amp;source=images&amp;cd=&amp;cad=rja&amp;uact=8&amp;ved=0CAcQjRw&amp;url=http://nl.wikipedia.org/wiki/Communistische_Partij_van_China&amp;ei=zZAqVeaRDtHKaOGigegO&amp;bvm=bv.90491159,d.bGQ&amp;psig=AFQjCNFtgK-Om8bEPdt95eAE7_3ctizUsQ&amp;ust=1428939338639406" TargetMode="External"/><Relationship Id="rId5" Type="http://schemas.openxmlformats.org/officeDocument/2006/relationships/image" Target="../media/image1.wmf"/><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1.jpeg"/><Relationship Id="rId2" Type="http://schemas.openxmlformats.org/officeDocument/2006/relationships/hyperlink" Target="https://www.theboxstore.nl/catalogus/zwart-linnen/" TargetMode="Externa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hyperlink" Target="http://www.50plusser.nl/pictures/31-890-0709061250-KaartChina.jpg" TargetMode="External"/><Relationship Id="rId4" Type="http://schemas.openxmlformats.org/officeDocument/2006/relationships/image" Target="../media/image1.wmf"/></Relationships>
</file>

<file path=ppt/slides/_rels/slide28.xml.rels><?xml version="1.0" encoding="UTF-8" standalone="yes"?>
<Relationships xmlns="http://schemas.openxmlformats.org/package/2006/relationships"><Relationship Id="rId8" Type="http://schemas.openxmlformats.org/officeDocument/2006/relationships/hyperlink" Target="http://biografieonline.it/biografia.htm?BioID=1808&amp;biografia=Mao+Zedong" TargetMode="External"/><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hyperlink" Target="https://www.theboxstore.nl/catalogus/zwart-linnen/" TargetMode="External"/><Relationship Id="rId1" Type="http://schemas.openxmlformats.org/officeDocument/2006/relationships/slideLayout" Target="../slideLayouts/slideLayout2.xml"/><Relationship Id="rId6" Type="http://schemas.openxmlformats.org/officeDocument/2006/relationships/hyperlink" Target="http://mavotlansink.nl/wp-content/uploads/2014/01/rode-boekje.jpg" TargetMode="External"/><Relationship Id="rId5" Type="http://schemas.openxmlformats.org/officeDocument/2006/relationships/hyperlink" Target="http://www.google.nl/url?sa=i&amp;rct=j&amp;q=&amp;esrc=s&amp;source=images&amp;cd=&amp;cad=rja&amp;uact=8&amp;ved=0CAcQjRw&amp;url=http://nl.wikipedia.org/wiki/Communistische_Partij_van_China&amp;ei=zZAqVeaRDtHKaOGigegO&amp;bvm=bv.90491159,d.bGQ&amp;psig=AFQjCNFtgK-Om8bEPdt95eAE7_3ctizUsQ&amp;ust=1428939338639406" TargetMode="External"/><Relationship Id="rId10" Type="http://schemas.openxmlformats.org/officeDocument/2006/relationships/image" Target="../media/image21.jpeg"/><Relationship Id="rId4" Type="http://schemas.openxmlformats.org/officeDocument/2006/relationships/image" Target="../media/image1.wmf"/><Relationship Id="rId9"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theboxstore.nl/catalogus/zwart-linnen/" TargetMode="Externa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www.google.nl/url?sa=i&amp;rct=j&amp;q=&amp;esrc=s&amp;source=images&amp;cd=&amp;cad=rja&amp;uact=8&amp;ved=0CAcQjRw&amp;url=http://nl.wikipedia.org/wiki/Communistische_Partij_van_China&amp;ei=zZAqVeaRDtHKaOGigegO&amp;bvm=bv.90491159,d.bGQ&amp;psig=AFQjCNFtgK-Om8bEPdt95eAE7_3ctizUsQ&amp;ust=1428939338639406" TargetMode="External"/><Relationship Id="rId4" Type="http://schemas.openxmlformats.org/officeDocument/2006/relationships/image" Target="../media/image1.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wmf"/></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theboxstore.nl/catalogus/zwart-linnen/" TargetMode="Externa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www.google.nl/url?sa=i&amp;rct=j&amp;q=&amp;esrc=s&amp;source=images&amp;cd=&amp;cad=rja&amp;uact=8&amp;ved=0CAcQjRw&amp;url=http://nl.wikipedia.org/wiki/Communistische_Partij_van_China&amp;ei=zZAqVeaRDtHKaOGigegO&amp;bvm=bv.90491159,d.bGQ&amp;psig=AFQjCNFtgK-Om8bEPdt95eAE7_3ctizUsQ&amp;ust=1428939338639406" TargetMode="External"/><Relationship Id="rId4" Type="http://schemas.openxmlformats.org/officeDocument/2006/relationships/image" Target="../media/image1.wmf"/></Relationships>
</file>

<file path=ppt/slides/_rels/slide3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0.jpeg"/><Relationship Id="rId7" Type="http://schemas.openxmlformats.org/officeDocument/2006/relationships/hyperlink" Target="http://commons.wikimedia.org/wiki/File:Backyard_furnace4.jpg" TargetMode="External"/><Relationship Id="rId2" Type="http://schemas.openxmlformats.org/officeDocument/2006/relationships/hyperlink" Target="https://www.theboxstore.nl/catalogus/zwart-linnen/" TargetMode="External"/><Relationship Id="rId1" Type="http://schemas.openxmlformats.org/officeDocument/2006/relationships/slideLayout" Target="../slideLayouts/slideLayout2.xml"/><Relationship Id="rId6" Type="http://schemas.openxmlformats.org/officeDocument/2006/relationships/hyperlink" Target="http://www.google.nl/url?sa=i&amp;rct=j&amp;q=&amp;esrc=s&amp;source=images&amp;cd=&amp;cad=rja&amp;uact=8&amp;ved=0CAcQjRw&amp;url=http://nl.wikipedia.org/wiki/Communistische_Partij_van_China&amp;ei=zZAqVeaRDtHKaOGigegO&amp;bvm=bv.90491159,d.bGQ&amp;psig=AFQjCNFtgK-Om8bEPdt95eAE7_3ctizUsQ&amp;ust=1428939338639406" TargetMode="External"/><Relationship Id="rId5" Type="http://schemas.openxmlformats.org/officeDocument/2006/relationships/image" Target="../media/image1.wmf"/><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7.jpeg"/><Relationship Id="rId2" Type="http://schemas.openxmlformats.org/officeDocument/2006/relationships/hyperlink" Target="https://www.theboxstore.nl/catalogus/zwart-linnen/" TargetMode="External"/><Relationship Id="rId1" Type="http://schemas.openxmlformats.org/officeDocument/2006/relationships/slideLayout" Target="../slideLayouts/slideLayout2.xml"/><Relationship Id="rId6" Type="http://schemas.openxmlformats.org/officeDocument/2006/relationships/hyperlink" Target="http://www.google.nl/url?sa=i&amp;rct=j&amp;q=&amp;esrc=s&amp;source=images&amp;cd=&amp;cad=rja&amp;uact=8&amp;ved=0CAcQjRw&amp;url=http://nl.wikipedia.org/wiki/Communistische_Partij_van_China&amp;ei=zZAqVeaRDtHKaOGigegO&amp;bvm=bv.90491159,d.bGQ&amp;psig=AFQjCNFtgK-Om8bEPdt95eAE7_3ctizUsQ&amp;ust=1428939338639406" TargetMode="External"/><Relationship Id="rId5" Type="http://schemas.openxmlformats.org/officeDocument/2006/relationships/image" Target="../media/image1.wmf"/><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theboxstore.nl/catalogus/zwart-linnen/" TargetMode="Externa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www.google.nl/url?sa=i&amp;rct=j&amp;q=&amp;esrc=s&amp;source=images&amp;cd=&amp;cad=rja&amp;uact=8&amp;ved=0CAcQjRw&amp;url=http://nl.wikipedia.org/wiki/Communistische_Partij_van_China&amp;ei=zZAqVeaRDtHKaOGigegO&amp;bvm=bv.90491159,d.bGQ&amp;psig=AFQjCNFtgK-Om8bEPdt95eAE7_3ctizUsQ&amp;ust=1428939338639406" TargetMode="External"/><Relationship Id="rId4" Type="http://schemas.openxmlformats.org/officeDocument/2006/relationships/image" Target="../media/image1.wmf"/></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theboxstore.nl/catalogus/zwart-linnen/" TargetMode="Externa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www.google.nl/url?sa=i&amp;rct=j&amp;q=&amp;esrc=s&amp;source=images&amp;cd=&amp;cad=rja&amp;uact=8&amp;ved=0CAcQjRw&amp;url=http://nl.wikipedia.org/wiki/Communistische_Partij_van_China&amp;ei=zZAqVeaRDtHKaOGigegO&amp;bvm=bv.90491159,d.bGQ&amp;psig=AFQjCNFtgK-Om8bEPdt95eAE7_3ctizUsQ&amp;ust=1428939338639406" TargetMode="External"/><Relationship Id="rId4" Type="http://schemas.openxmlformats.org/officeDocument/2006/relationships/image" Target="../media/image1.wmf"/></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theboxstore.nl/catalogus/zwart-linnen/" TargetMode="Externa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hyperlink" Target="http://www.google.nl/url?sa=i&amp;rct=j&amp;q=&amp;esrc=s&amp;source=images&amp;cd=&amp;cad=rja&amp;uact=8&amp;ved=0CAcQjRw&amp;url=http://nl.wikipedia.org/wiki/Communistische_Partij_van_China&amp;ei=zZAqVeaRDtHKaOGigegO&amp;bvm=bv.90491159,d.bGQ&amp;psig=AFQjCNFtgK-Om8bEPdt95eAE7_3ctizUsQ&amp;ust=1428939338639406" TargetMode="External"/><Relationship Id="rId4" Type="http://schemas.openxmlformats.org/officeDocument/2006/relationships/image" Target="../media/image1.wmf"/></Relationships>
</file>

<file path=ppt/slides/_rels/slide3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upload.wikimedia.org/wikipedia/commons/2/2f/Flag_of_the_United_Nations.svg"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hyperlink" Target="http://upload.wikimedia.org/wikipedia/commons/1/16/Algemene_Vergadering_VN_20070714.JP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hyperlink" Target="http://nos.nl/video/499744-veiligheidsraad-geeft-groen-licht-voor-vredesmacht-mali.html"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1.wmf"/></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wmf"/><Relationship Id="rId7" Type="http://schemas.openxmlformats.org/officeDocument/2006/relationships/image" Target="../media/image4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commons.wikimedia.org/wiki/File:Flag_of_IAEA.sv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upload.wikimedia.org/wikipedia/commons/1/1e/Hole_in_flag_-_Budapest_1956.jpg"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wmf"/><Relationship Id="rId5" Type="http://schemas.openxmlformats.org/officeDocument/2006/relationships/image" Target="../media/image64.jpeg"/><Relationship Id="rId4" Type="http://schemas.openxmlformats.org/officeDocument/2006/relationships/image" Target="../media/image63.jpeg"/></Relationships>
</file>

<file path=ppt/slides/_rels/slide63.xml.rels><?xml version="1.0" encoding="UTF-8" standalone="yes"?>
<Relationships xmlns="http://schemas.openxmlformats.org/package/2006/relationships"><Relationship Id="rId3" Type="http://schemas.openxmlformats.org/officeDocument/2006/relationships/hyperlink" Target="http://upload.wikimedia.org/wikipedia/commons/5/55/Stalin's_Boots.jpg"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wmf"/><Relationship Id="rId5" Type="http://schemas.openxmlformats.org/officeDocument/2006/relationships/image" Target="../media/image66.jpeg"/><Relationship Id="rId4" Type="http://schemas.openxmlformats.org/officeDocument/2006/relationships/image" Target="../media/image65.jpeg"/></Relationships>
</file>

<file path=ppt/slides/_rels/slide6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6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69.jpeg"/></Relationships>
</file>

<file path=ppt/slides/_rels/slide6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www.google.nl/url?sa=i&amp;source=imgres&amp;cd=&amp;cad=rja&amp;uact=8&amp;ved=0CAwQjRwwAA&amp;url=http://www.worldarchitecture.org/world-buildings/evhe/central-monument-of-the-1956-hungarian-revolution-and-war-of-independence-building-page.html&amp;ei=fSpoVaaADoL-7Aa994CoBw&amp;psig=AFQjCNEgBsUXWeLg_rqiz9UePG3j9S9_-g&amp;ust=1432976381333353"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5" Type="http://schemas.openxmlformats.org/officeDocument/2006/relationships/image" Target="../media/image72.jpeg"/><Relationship Id="rId4"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5" Type="http://schemas.openxmlformats.org/officeDocument/2006/relationships/image" Target="../media/image72.jpeg"/><Relationship Id="rId4"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image" Target="../media/image72.jpeg"/><Relationship Id="rId5"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2.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2.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 Id="rId5" Type="http://schemas.openxmlformats.org/officeDocument/2006/relationships/image" Target="../media/image77.png"/><Relationship Id="rId4" Type="http://schemas.openxmlformats.org/officeDocument/2006/relationships/hyperlink" Target="http://www.google.nl/url?sa=i&amp;rct=j&amp;q=cuba+&amp;source=images&amp;cd=&amp;cad=rja&amp;uact=8&amp;ved=0CAcQjRw&amp;url=http://cuba.startpagina.nl/&amp;ei=rmFkVfmNH-OdygOj2YCwCw&amp;bvm=bv.93990622,d.bGQ&amp;psig=AFQjCNHW8-i_NOGKqINI2XcxG4zskbS2Ig&amp;ust=1432728358432685"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5" Type="http://schemas.openxmlformats.org/officeDocument/2006/relationships/image" Target="../media/image72.jpeg"/><Relationship Id="rId4"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image" Target="../media/image72.jpeg"/><Relationship Id="rId5"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9.gif"/><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hyperlink" Target="http://www.google.nl/url?sa=i&amp;rct=j&amp;q=cambodja+kaart&amp;source=images&amp;cd=&amp;cad=rja&amp;uact=8&amp;ved=0CAcQjRw&amp;url=http://home.hccnet.nl/a.aarnink/geografie.html&amp;ei=04FgVZy8Ku6s7AbL4oPIDQ&amp;psig=AFQjCNFPanyk1xQ13dCgWFewo28OzglKKA&amp;ust=1432474437683876" TargetMode="External"/><Relationship Id="rId5" Type="http://schemas.openxmlformats.org/officeDocument/2006/relationships/image" Target="../media/image72.jpeg"/><Relationship Id="rId4"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www.google.nl/url?sa=i&amp;rct=j&amp;q=ho+chi+minh+trail&amp;source=images&amp;cd=&amp;cad=rja&amp;uact=8&amp;ved=0CAcQjRw&amp;url=http://www.glogster.com/sgerdts/ho-chi-minh-trail/g-6lu332ibtohgosbc492f1a0&amp;ei=BDxfVYqYHuLY7Abz94PoBg&amp;psig=AFQjCNGq51N7y6m8Zut1q83edHcY4BzaLQ&amp;ust=1432390890170329" TargetMode="External"/><Relationship Id="rId3" Type="http://schemas.openxmlformats.org/officeDocument/2006/relationships/image" Target="../media/image71.jpeg"/><Relationship Id="rId7" Type="http://schemas.openxmlformats.org/officeDocument/2006/relationships/image" Target="../media/image72.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 Id="rId5" Type="http://schemas.openxmlformats.org/officeDocument/2006/relationships/image" Target="../media/image80.jpeg"/><Relationship Id="rId4" Type="http://schemas.openxmlformats.org/officeDocument/2006/relationships/hyperlink" Target="http://www.google.nl/url?sa=i&amp;rct=j&amp;q=B-25+bommenwerpers&amp;source=images&amp;cd=&amp;cad=rja&amp;uact=8&amp;ved=0CAcQjRw&amp;url=http://www.warbirddepot.com/aircraft_bombers_b25-at-1.asp&amp;ei=jjhfVfCPBqaY7ga_9oHwDg&amp;bvm=bv.93990622,d.bGg&amp;psig=AFQjCNF_WCYcLFK4v9WEYbRUTlGoAG1qzw&amp;ust=1432390137489662" TargetMode="External"/><Relationship Id="rId9" Type="http://schemas.openxmlformats.org/officeDocument/2006/relationships/image" Target="../media/image81.jpeg"/></Relationships>
</file>

<file path=ppt/slides/_rels/slide77.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7" Type="http://schemas.openxmlformats.org/officeDocument/2006/relationships/hyperlink" Target="http://www.google.nl/url?sa=i&amp;rct=j&amp;q=lon+nol&amp;source=images&amp;cd=&amp;cad=rja&amp;uact=8&amp;ved=0CAcQjRw&amp;url=http://fr.questmachine.org/Khmers_rouges&amp;ei=oolgVb3IDMqd7Aa1woOwBg&amp;psig=AFQjCNF1Tl77X6tRg_kTE3IxYzG6hJrU5w&amp;ust=1432476445230253" TargetMode="External"/><Relationship Id="rId2" Type="http://schemas.openxmlformats.org/officeDocument/2006/relationships/notesSlide" Target="../notesSlides/notesSlide8.xml"/><Relationship Id="rId1" Type="http://schemas.openxmlformats.org/officeDocument/2006/relationships/slideLayout" Target="../slideLayouts/slideLayout46.xml"/><Relationship Id="rId6" Type="http://schemas.openxmlformats.org/officeDocument/2006/relationships/image" Target="../media/image72.jpeg"/><Relationship Id="rId5"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 Id="rId4" Type="http://schemas.openxmlformats.org/officeDocument/2006/relationships/image" Target="../media/image71.jpeg"/></Relationships>
</file>

<file path=ppt/slides/_rels/slide78.xml.rels><?xml version="1.0" encoding="UTF-8" standalone="yes"?>
<Relationships xmlns="http://schemas.openxmlformats.org/package/2006/relationships"><Relationship Id="rId8" Type="http://schemas.openxmlformats.org/officeDocument/2006/relationships/hyperlink" Target="http://www.google.nl/url?sa=i&amp;rct=j&amp;q=pol+pot&amp;source=images&amp;cd=&amp;cad=rja&amp;uact=8&amp;ved=0CAcQjRw&amp;url=http://www.psywarrior.com/CambodiaPsyop.html&amp;ei=hHlgVZb-OaTR7Qa9t4DICw&amp;bvm=bv.93990622,d.bGg&amp;psig=AFQjCNGetRRfz33qQ0IqcYttBEB06tNaJw&amp;ust=1432472310953656" TargetMode="External"/><Relationship Id="rId3" Type="http://schemas.openxmlformats.org/officeDocument/2006/relationships/image" Target="../media/image71.jpeg"/><Relationship Id="rId7" Type="http://schemas.openxmlformats.org/officeDocument/2006/relationships/image" Target="../media/image83.pn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hyperlink" Target="http://www.google.nl/url?sa=i&amp;rct=j&amp;q=rode+khmer&amp;source=images&amp;cd=&amp;cad=rja&amp;uact=8&amp;ved=0CAcQjRw&amp;url=http://nl.wikipedia.org/wiki/Rode_Khmer&amp;ei=wGdkVciHFYnIsQHluIPIBg&amp;bvm=bv.93990622,d.bGg&amp;psig=AFQjCNGfvfRCRZ9_LYikscJgEe18USq6-w&amp;ust=1432729888458772" TargetMode="External"/><Relationship Id="rId5" Type="http://schemas.openxmlformats.org/officeDocument/2006/relationships/image" Target="../media/image72.jpeg"/><Relationship Id="rId4"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 Id="rId9" Type="http://schemas.openxmlformats.org/officeDocument/2006/relationships/image" Target="../media/image84.jpeg"/></Relationships>
</file>

<file path=ppt/slides/_rels/slide79.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2.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 Id="rId5" Type="http://schemas.openxmlformats.org/officeDocument/2006/relationships/image" Target="../media/image85.jpeg"/><Relationship Id="rId4" Type="http://schemas.openxmlformats.org/officeDocument/2006/relationships/hyperlink" Target="http://commons.wikimedia.org/wiki/File:Norodom_Sihanouk_(1983).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2.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 Id="rId5" Type="http://schemas.openxmlformats.org/officeDocument/2006/relationships/image" Target="../media/image86.png"/><Relationship Id="rId4" Type="http://schemas.openxmlformats.org/officeDocument/2006/relationships/hyperlink" Target="http://www.google.nl/url?sa=i&amp;rct=j&amp;q=cambodja+vlag&amp;source=images&amp;cd=&amp;cad=rja&amp;uact=8&amp;ved=0CAcQjRw&amp;url=http://nl.wikipedia.org/wiki/Vlag_van_Cambodja&amp;ei=rGhkVYTaB4upsgGjm4HwAw&amp;bvm=bv.93990622,d.bGQ&amp;psig=AFQjCNFhycGvTan68KvP4HcPxoYVzSpCuQ&amp;ust=1432730149125060"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image" Target="../media/image72.jpeg"/><Relationship Id="rId5"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 Id="rId4" Type="http://schemas.openxmlformats.org/officeDocument/2006/relationships/image" Target="../media/image87.jpeg"/></Relationships>
</file>

<file path=ppt/slides/_rels/slide8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image" Target="../media/image88.jpeg"/><Relationship Id="rId5" Type="http://schemas.openxmlformats.org/officeDocument/2006/relationships/image" Target="../media/image72.jpeg"/><Relationship Id="rId4"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image" Target="../media/image89.jpeg"/><Relationship Id="rId5" Type="http://schemas.openxmlformats.org/officeDocument/2006/relationships/image" Target="../media/image72.jpeg"/><Relationship Id="rId4"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90.gif"/><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 Id="rId6" Type="http://schemas.openxmlformats.org/officeDocument/2006/relationships/hyperlink" Target="http://www.google.nl/url?sa=i&amp;rct=j&amp;q=indonesie+onafhankelijk&amp;source=images&amp;cd=&amp;cad=rja&amp;uact=8&amp;ved=0CAcQjRw&amp;url=http://www.spiridoc.nl/indonesie_facts.htm&amp;ei=Rm9kVfKjFIH4yQOtoYHwAw&amp;bvm=bv.93990622,d.bGQ&amp;psig=AFQjCNEtOk4MS-Y59phQa5otU4LgC5k16g&amp;ust=1432731805415061" TargetMode="External"/><Relationship Id="rId5" Type="http://schemas.openxmlformats.org/officeDocument/2006/relationships/image" Target="../media/image72.jpeg"/><Relationship Id="rId4" Type="http://schemas.openxmlformats.org/officeDocument/2006/relationships/hyperlink" Target="http://www.google.nl/url?sa=i&amp;rct=j&amp;q=grote+pen&amp;source=images&amp;cd=&amp;cad=rja&amp;uact=8&amp;ved=0CAcQjRw&amp;url=http://nl.dreamstime.com/royalty-vrije-stock-foto-s-de-kruiser-van-het-strand-met-mand-zijaanzicht-image28926188&amp;ei=fX1gVZPcCu6R7AbGsIGADg&amp;psig=AFQjCNHZ5__lM_sJRrQBL8iRHrpwI_h2UQ&amp;ust=1432473303857441"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www.google.nl/url?sa=i&amp;rct=j&amp;q=zwart&amp;source=images&amp;cd=&amp;cad=rja&amp;uact=8&amp;ved=0CAcQjRw&amp;url=http://ooteoote.nl/2013/01/www-literairedebuten-nl-op-zwart/&amp;ei=1WxgVYT0KYvU7Aa_4oGIAw&amp;bvm=bv.93990622,d.bGg&amp;psig=AFQjCNFwTfszNKo6BEEwxEYL_Wto7SgKRQ&amp;ust=1432469069487943" TargetMode="External"/><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www.google.nl/url?sa=i&amp;rct=j&amp;q=&amp;esrc=s&amp;source=images&amp;cd=&amp;cad=rja&amp;uact=8&amp;ved=0CAcQjRw&amp;url=http://epicrapbattlesofhistory.wikia.com/wiki/John_F._Kennedy&amp;ei=Sy9TVffqH4mqUdGsgdgF&amp;bvm=bv.93112503,d.bGg&amp;psig=AFQjCNGUDFDXdeZEW1SbZdmLt-MtA1KcqQ&amp;ust=1431601350725693" TargetMode="External"/><Relationship Id="rId1" Type="http://schemas.openxmlformats.org/officeDocument/2006/relationships/slideLayout" Target="../slideLayouts/slideLayout34.xml"/><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3" Type="http://schemas.openxmlformats.org/officeDocument/2006/relationships/hyperlink" Target="http://nl.dreamstime.com/stock-foto-oog-zwart-wit-image10068340" TargetMode="External"/><Relationship Id="rId2" Type="http://schemas.openxmlformats.org/officeDocument/2006/relationships/image" Target="../media/image95.gif"/><Relationship Id="rId1" Type="http://schemas.openxmlformats.org/officeDocument/2006/relationships/slideLayout" Target="../slideLayouts/slideLayout35.xml"/><Relationship Id="rId4" Type="http://schemas.openxmlformats.org/officeDocument/2006/relationships/image" Target="../media/image96.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5.xml"/><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35.xml"/><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hyperlink" Target="http://cubacrisis.blogspot.com/" TargetMode="Externa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hyperlink" Target="http://www.isgeschiedenis.nl/vijfentwintig-jaar-val-van-de-berlijnse-muur/john-f-kennedy-bij-de-muur/" TargetMode="External"/><Relationship Id="rId1" Type="http://schemas.openxmlformats.org/officeDocument/2006/relationships/slideLayout" Target="../slideLayouts/slideLayout35.xml"/><Relationship Id="rId6" Type="http://schemas.openxmlformats.org/officeDocument/2006/relationships/hyperlink" Target="https://www.youtube.com/watch?v=0GKd50lrROc" TargetMode="External"/><Relationship Id="rId5" Type="http://schemas.openxmlformats.org/officeDocument/2006/relationships/image" Target="../media/image106.jpeg"/><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1</a:t>
            </a:fld>
            <a:endParaRPr lang="nl-NL" sz="2400" dirty="0">
              <a:solidFill>
                <a:schemeClr val="bg1"/>
              </a:solidFill>
            </a:endParaRPr>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3820" y="4518048"/>
            <a:ext cx="926416" cy="861392"/>
          </a:xfrm>
          <a:prstGeom prst="rect">
            <a:avLst/>
          </a:prstGeom>
        </p:spPr>
      </p:pic>
      <p:pic>
        <p:nvPicPr>
          <p:cNvPr id="1026" name="Picture 2" descr="http://airminded.org/wp-content/uploads/2012/01/brighton-tech-1942.jpe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051" y="455000"/>
            <a:ext cx="7970528" cy="577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992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10</a:t>
            </a:fld>
            <a:endParaRPr lang="nl-NL" sz="2400" dirty="0">
              <a:solidFill>
                <a:schemeClr val="bg1"/>
              </a:solidFill>
            </a:endParaRPr>
          </a:p>
        </p:txBody>
      </p:sp>
      <p:pic>
        <p:nvPicPr>
          <p:cNvPr id="10" name="Afbeelding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5687" y="5950633"/>
            <a:ext cx="926416" cy="861392"/>
          </a:xfrm>
          <a:prstGeom prst="rect">
            <a:avLst/>
          </a:prstGeom>
        </p:spPr>
      </p:pic>
      <p:pic>
        <p:nvPicPr>
          <p:cNvPr id="4100" name="Picture 4" descr="http://usstudiesonline.com/wp-content/uploads/2014/10/GCSE-History-Revision-USSR-Flag-and-US-Flag.png"/>
          <p:cNvPicPr>
            <a:picLocks noChangeAspect="1" noChangeArrowheads="1"/>
          </p:cNvPicPr>
          <p:nvPr/>
        </p:nvPicPr>
        <p:blipFill rotWithShape="1">
          <a:blip r:embed="rId3">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2" name="Rechthoek 11"/>
          <p:cNvSpPr/>
          <p:nvPr/>
        </p:nvSpPr>
        <p:spPr>
          <a:xfrm>
            <a:off x="3427981" y="275772"/>
            <a:ext cx="3408249" cy="5632311"/>
          </a:xfrm>
          <a:prstGeom prst="rect">
            <a:avLst/>
          </a:prstGeom>
        </p:spPr>
        <p:txBody>
          <a:bodyPr wrap="square">
            <a:spAutoFit/>
          </a:bodyPr>
          <a:lstStyle/>
          <a:p>
            <a:r>
              <a:rPr lang="nl-NL" sz="2400" dirty="0" smtClean="0">
                <a:solidFill>
                  <a:schemeClr val="bg1"/>
                </a:solidFill>
              </a:rPr>
              <a:t>1947: Marshallplan</a:t>
            </a:r>
            <a:endParaRPr lang="nl-NL" sz="2400" u="sng" dirty="0" smtClean="0">
              <a:solidFill>
                <a:schemeClr val="bg1"/>
              </a:solidFill>
            </a:endParaRPr>
          </a:p>
          <a:p>
            <a:endParaRPr lang="nl-NL" sz="2400" u="sng" dirty="0">
              <a:solidFill>
                <a:schemeClr val="bg1"/>
              </a:solidFill>
            </a:endParaRPr>
          </a:p>
          <a:p>
            <a:r>
              <a:rPr lang="nl-NL" sz="2400" dirty="0" smtClean="0">
                <a:solidFill>
                  <a:schemeClr val="bg1"/>
                </a:solidFill>
              </a:rPr>
              <a:t>Amerika leent geld aan Europa voor de wederopbouw, omdat:</a:t>
            </a:r>
          </a:p>
          <a:p>
            <a:pPr marL="342900" indent="-342900">
              <a:buFont typeface="Arial" panose="020B0604020202020204" pitchFamily="34" charset="0"/>
              <a:buChar char="•"/>
            </a:pPr>
            <a:r>
              <a:rPr lang="nl-NL" sz="2400" dirty="0" smtClean="0">
                <a:solidFill>
                  <a:schemeClr val="bg1"/>
                </a:solidFill>
              </a:rPr>
              <a:t>In een arm Europa het communisme meer kans had.</a:t>
            </a:r>
          </a:p>
          <a:p>
            <a:pPr marL="342900" indent="-342900">
              <a:buFont typeface="Arial" panose="020B0604020202020204" pitchFamily="34" charset="0"/>
              <a:buChar char="•"/>
            </a:pPr>
            <a:r>
              <a:rPr lang="nl-NL" sz="2400" dirty="0" smtClean="0">
                <a:solidFill>
                  <a:schemeClr val="bg1"/>
                </a:solidFill>
              </a:rPr>
              <a:t>Hierdoor Europese landen afhankelijker van VS werden.</a:t>
            </a:r>
          </a:p>
          <a:p>
            <a:pPr marL="342900" indent="-342900">
              <a:buFont typeface="Arial" panose="020B0604020202020204" pitchFamily="34" charset="0"/>
              <a:buChar char="•"/>
            </a:pPr>
            <a:endParaRPr lang="nl-NL" sz="2400" dirty="0">
              <a:solidFill>
                <a:schemeClr val="bg1"/>
              </a:solidFill>
            </a:endParaRPr>
          </a:p>
          <a:p>
            <a:r>
              <a:rPr lang="nl-NL" sz="2400" dirty="0" smtClean="0">
                <a:solidFill>
                  <a:schemeClr val="bg1"/>
                </a:solidFill>
              </a:rPr>
              <a:t>Stalin verbood de Oost-Europese landen om mee te doen met het plan.</a:t>
            </a:r>
            <a:endParaRPr lang="nl-NL" sz="2400" dirty="0">
              <a:solidFill>
                <a:schemeClr val="bg1"/>
              </a:solidFill>
            </a:endParaRPr>
          </a:p>
        </p:txBody>
      </p:sp>
      <p:pic>
        <p:nvPicPr>
          <p:cNvPr id="10242" name="Picture 2" descr="https://www.bpb.de/cache/images/8/137608-3x2-article620.jpg?FA7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3242" y="1494345"/>
            <a:ext cx="5905500"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67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Ruimtewedloop</a:t>
            </a:r>
            <a:endParaRPr lang="nl-NL" dirty="0"/>
          </a:p>
        </p:txBody>
      </p:sp>
      <p:sp>
        <p:nvSpPr>
          <p:cNvPr id="3" name="Tijdelijke aanduiding voor inhoud 2"/>
          <p:cNvSpPr>
            <a:spLocks noGrp="1"/>
          </p:cNvSpPr>
          <p:nvPr>
            <p:ph idx="1"/>
          </p:nvPr>
        </p:nvSpPr>
        <p:spPr>
          <a:xfrm>
            <a:off x="701963" y="2482849"/>
            <a:ext cx="10515600" cy="4351338"/>
          </a:xfrm>
        </p:spPr>
        <p:txBody>
          <a:bodyPr/>
          <a:lstStyle/>
          <a:p>
            <a:r>
              <a:rPr lang="nl-NL" dirty="0"/>
              <a:t>14 miljard dollar per </a:t>
            </a:r>
            <a:r>
              <a:rPr lang="nl-NL" dirty="0" smtClean="0"/>
              <a:t>jaar</a:t>
            </a:r>
          </a:p>
          <a:p>
            <a:r>
              <a:rPr lang="nl-NL" dirty="0" smtClean="0"/>
              <a:t>1969 Neil </a:t>
            </a:r>
            <a:r>
              <a:rPr lang="nl-NL" dirty="0"/>
              <a:t>Armstrong en </a:t>
            </a:r>
            <a:r>
              <a:rPr lang="nl-NL" dirty="0" err="1"/>
              <a:t>Buzz</a:t>
            </a:r>
            <a:r>
              <a:rPr lang="nl-NL" dirty="0"/>
              <a:t> Aldrin met de Apollo 11 missie op de maan landen.</a:t>
            </a:r>
          </a:p>
        </p:txBody>
      </p:sp>
      <p:pic>
        <p:nvPicPr>
          <p:cNvPr id="6146" name="Picture 2" descr="2/2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7029" y="5070185"/>
            <a:ext cx="2017017" cy="1694296"/>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p:cNvSpPr/>
          <p:nvPr/>
        </p:nvSpPr>
        <p:spPr>
          <a:xfrm>
            <a:off x="838200" y="5170208"/>
            <a:ext cx="6096000" cy="923330"/>
          </a:xfrm>
          <a:prstGeom prst="rect">
            <a:avLst/>
          </a:prstGeom>
        </p:spPr>
        <p:txBody>
          <a:bodyPr>
            <a:spAutoFit/>
          </a:bodyPr>
          <a:lstStyle/>
          <a:p>
            <a:r>
              <a:rPr lang="en-US" dirty="0">
                <a:solidFill>
                  <a:prstClr val="white"/>
                </a:solidFill>
              </a:rPr>
              <a:t>‘I believe that this nation should commit itself to achieving the goal, before this decade is out, of landing a man on the Moon and returning him safely to Earth'</a:t>
            </a:r>
            <a:endParaRPr lang="nl-NL" dirty="0">
              <a:solidFill>
                <a:prstClr val="white"/>
              </a:solidFill>
            </a:endParaRPr>
          </a:p>
        </p:txBody>
      </p:sp>
      <p:pic>
        <p:nvPicPr>
          <p:cNvPr id="1026" name="Picture 2" descr="http://www.historien.nl/wp-content/uploads/2011/07/Sputnik_asm-1-300x245.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5790" y="79517"/>
            <a:ext cx="2857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p:cNvPicPr>
            <a:picLocks noChangeAspect="1"/>
          </p:cNvPicPr>
          <p:nvPr/>
        </p:nvPicPr>
        <p:blipFill>
          <a:blip r:embed="rId5"/>
          <a:stretch>
            <a:fillRect/>
          </a:stretch>
        </p:blipFill>
        <p:spPr>
          <a:xfrm>
            <a:off x="10429042" y="3675352"/>
            <a:ext cx="695004" cy="780356"/>
          </a:xfrm>
          <a:prstGeom prst="rect">
            <a:avLst/>
          </a:prstGeom>
        </p:spPr>
      </p:pic>
    </p:spTree>
    <p:extLst>
      <p:ext uri="{BB962C8B-B14F-4D97-AF65-F5344CB8AC3E}">
        <p14:creationId xmlns:p14="http://schemas.microsoft.com/office/powerpoint/2010/main" val="1119654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dirty="0"/>
          </a:p>
        </p:txBody>
      </p:sp>
      <p:pic>
        <p:nvPicPr>
          <p:cNvPr id="1026" name="Picture 2" descr="http://upload.wikimedia.org/wikipedia/commons/b/b0/Ap11-s69-31740.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4794" y="649296"/>
            <a:ext cx="3497903" cy="29260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late.com/content/dam/slate/archive/2001/10/38000_38696_cunningham_cubanmissilespot.gif.CROP.original-original.gif">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1032" y="1323739"/>
            <a:ext cx="3065318" cy="41239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imerime.com/user_files/181/181624/media/Nikita_Chroesjtsjov.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4794" y="3710293"/>
            <a:ext cx="2621973" cy="296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54868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6809" y="325582"/>
            <a:ext cx="10515600" cy="1325563"/>
          </a:xfrm>
        </p:spPr>
        <p:txBody>
          <a:bodyPr/>
          <a:lstStyle/>
          <a:p>
            <a:r>
              <a:rPr lang="nl-NL" dirty="0" smtClean="0"/>
              <a:t>Moord </a:t>
            </a:r>
            <a:endParaRPr lang="nl-NL" dirty="0"/>
          </a:p>
        </p:txBody>
      </p:sp>
      <p:sp>
        <p:nvSpPr>
          <p:cNvPr id="3" name="Tijdelijke aanduiding voor inhoud 2"/>
          <p:cNvSpPr>
            <a:spLocks noGrp="1"/>
          </p:cNvSpPr>
          <p:nvPr>
            <p:ph idx="1"/>
          </p:nvPr>
        </p:nvSpPr>
        <p:spPr>
          <a:xfrm>
            <a:off x="446809" y="1492972"/>
            <a:ext cx="10515600" cy="4351338"/>
          </a:xfrm>
        </p:spPr>
        <p:txBody>
          <a:bodyPr/>
          <a:lstStyle/>
          <a:p>
            <a:r>
              <a:rPr lang="nl-NL" dirty="0"/>
              <a:t>Op </a:t>
            </a:r>
            <a:r>
              <a:rPr lang="nl-NL" dirty="0" smtClean="0"/>
              <a:t>22 </a:t>
            </a:r>
            <a:r>
              <a:rPr lang="nl-NL" dirty="0"/>
              <a:t>november </a:t>
            </a:r>
            <a:r>
              <a:rPr lang="nl-NL" dirty="0" smtClean="0"/>
              <a:t>1963</a:t>
            </a:r>
            <a:endParaRPr lang="nl-NL" dirty="0"/>
          </a:p>
          <a:p>
            <a:r>
              <a:rPr lang="nl-NL" dirty="0" smtClean="0"/>
              <a:t>Mogelijke dader: Lee </a:t>
            </a:r>
            <a:r>
              <a:rPr lang="nl-NL" dirty="0"/>
              <a:t>Harvey Oswald </a:t>
            </a:r>
            <a:r>
              <a:rPr lang="nl-NL" dirty="0" smtClean="0"/>
              <a:t>→ vermoord door Jack Ruby</a:t>
            </a:r>
            <a:endParaRPr lang="nl-NL" dirty="0"/>
          </a:p>
        </p:txBody>
      </p:sp>
      <p:pic>
        <p:nvPicPr>
          <p:cNvPr id="5124" name="Picture 4" descr="http://www.filosoferick.nl/filosoferick/wp-content/uploads/2010/09/jf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40" y="3640270"/>
            <a:ext cx="5385377" cy="277554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upload.wikimedia.org/wikipedia/en/6/67/Oswaldneworlea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593" y="3640270"/>
            <a:ext cx="2432628" cy="3138875"/>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4"/>
          <a:stretch>
            <a:fillRect/>
          </a:stretch>
        </p:blipFill>
        <p:spPr>
          <a:xfrm>
            <a:off x="8529781" y="3640270"/>
            <a:ext cx="695004" cy="780356"/>
          </a:xfrm>
          <a:prstGeom prst="rect">
            <a:avLst/>
          </a:prstGeom>
        </p:spPr>
      </p:pic>
    </p:spTree>
    <p:extLst>
      <p:ext uri="{BB962C8B-B14F-4D97-AF65-F5344CB8AC3E}">
        <p14:creationId xmlns:p14="http://schemas.microsoft.com/office/powerpoint/2010/main" val="309341760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bmair.nl/Informatie/Vietnam/Kaart-Vietna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678455"/>
            <a:ext cx="3089207" cy="575555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p:txBody>
          <a:bodyPr/>
          <a:lstStyle/>
          <a:p>
            <a:pPr algn="r"/>
            <a:r>
              <a:rPr lang="nl-NL" smtClean="0"/>
              <a:t>VIETNAMOORLOG</a:t>
            </a:r>
            <a:endParaRPr lang="nl-NL" dirty="0"/>
          </a:p>
        </p:txBody>
      </p:sp>
      <p:sp>
        <p:nvSpPr>
          <p:cNvPr id="3" name="Ondertitel 2"/>
          <p:cNvSpPr>
            <a:spLocks noGrp="1"/>
          </p:cNvSpPr>
          <p:nvPr>
            <p:ph type="subTitle" idx="1"/>
          </p:nvPr>
        </p:nvSpPr>
        <p:spPr>
          <a:xfrm>
            <a:off x="2895600" y="3886200"/>
            <a:ext cx="6512768" cy="1752600"/>
          </a:xfrm>
        </p:spPr>
        <p:txBody>
          <a:bodyPr/>
          <a:lstStyle/>
          <a:p>
            <a:pPr algn="r"/>
            <a:r>
              <a:rPr lang="nl-NL" dirty="0" smtClean="0"/>
              <a:t>                   </a:t>
            </a:r>
            <a:r>
              <a:rPr lang="nl-NL" sz="2800" dirty="0"/>
              <a:t>DEMI VAN DE VEN  </a:t>
            </a:r>
          </a:p>
          <a:p>
            <a:pPr algn="r"/>
            <a:r>
              <a:rPr lang="nl-NL" sz="2800" dirty="0"/>
              <a:t>   SUZAN BIEMANS</a:t>
            </a:r>
          </a:p>
          <a:p>
            <a:pPr algn="r"/>
            <a:r>
              <a:rPr lang="nl-NL" sz="2800" dirty="0"/>
              <a:t>A3B</a:t>
            </a:r>
            <a:endParaRPr lang="nl-NL" sz="2800" dirty="0"/>
          </a:p>
        </p:txBody>
      </p:sp>
    </p:spTree>
    <p:extLst>
      <p:ext uri="{BB962C8B-B14F-4D97-AF65-F5344CB8AC3E}">
        <p14:creationId xmlns:p14="http://schemas.microsoft.com/office/powerpoint/2010/main" val="4164078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1866674" y="1010052"/>
            <a:ext cx="5741495" cy="2585323"/>
          </a:xfrm>
          <a:prstGeom prst="rect">
            <a:avLst/>
          </a:prstGeom>
          <a:noFill/>
        </p:spPr>
        <p:txBody>
          <a:bodyPr wrap="square" rtlCol="0">
            <a:spAutoFit/>
          </a:bodyPr>
          <a:lstStyle/>
          <a:p>
            <a:r>
              <a:rPr lang="nl-NL" sz="3200" dirty="0">
                <a:solidFill>
                  <a:srgbClr val="FFFFFF"/>
                </a:solidFill>
              </a:rPr>
              <a:t>• </a:t>
            </a:r>
            <a:r>
              <a:rPr lang="nl-NL" sz="2800" dirty="0">
                <a:solidFill>
                  <a:srgbClr val="FFFFFF"/>
                </a:solidFill>
              </a:rPr>
              <a:t>1954 Vietnam verdeeld in 2 staten:</a:t>
            </a:r>
          </a:p>
          <a:p>
            <a:r>
              <a:rPr lang="nl-NL" sz="2800" dirty="0">
                <a:solidFill>
                  <a:srgbClr val="FFFFFF"/>
                </a:solidFill>
              </a:rPr>
              <a:t> - Communistisch Noord-Vietnam </a:t>
            </a:r>
            <a:r>
              <a:rPr lang="nl-NL" sz="2800" dirty="0">
                <a:solidFill>
                  <a:srgbClr val="FFFFFF"/>
                </a:solidFill>
                <a:sym typeface="Wingdings" pitchFamily="2" charset="2"/>
              </a:rPr>
              <a:t> gesteund  door de Sovjet-Unie</a:t>
            </a:r>
          </a:p>
          <a:p>
            <a:r>
              <a:rPr lang="nl-NL" sz="2800" dirty="0">
                <a:solidFill>
                  <a:srgbClr val="FFFFFF"/>
                </a:solidFill>
                <a:sym typeface="Wingdings" pitchFamily="2" charset="2"/>
              </a:rPr>
              <a:t> -Prowesters Zuid-Vietnam    </a:t>
            </a:r>
          </a:p>
          <a:p>
            <a:r>
              <a:rPr lang="nl-NL" sz="2800" dirty="0">
                <a:solidFill>
                  <a:srgbClr val="FFFFFF"/>
                </a:solidFill>
                <a:sym typeface="Wingdings" pitchFamily="2" charset="2"/>
              </a:rPr>
              <a:t>gesteund door de VS</a:t>
            </a:r>
            <a:endParaRPr lang="nl-NL" sz="2800" dirty="0">
              <a:solidFill>
                <a:srgbClr val="FFFFFF"/>
              </a:solidFill>
            </a:endParaRPr>
          </a:p>
          <a:p>
            <a:endParaRPr lang="nl-NL" dirty="0">
              <a:solidFill>
                <a:srgbClr val="FFFFFF"/>
              </a:solidFill>
            </a:endParaRPr>
          </a:p>
        </p:txBody>
      </p:sp>
      <p:sp>
        <p:nvSpPr>
          <p:cNvPr id="5" name="Tekstvak 4"/>
          <p:cNvSpPr txBox="1"/>
          <p:nvPr/>
        </p:nvSpPr>
        <p:spPr>
          <a:xfrm>
            <a:off x="8242481" y="2348881"/>
            <a:ext cx="1152128" cy="646331"/>
          </a:xfrm>
          <a:prstGeom prst="rect">
            <a:avLst/>
          </a:prstGeom>
          <a:noFill/>
        </p:spPr>
        <p:txBody>
          <a:bodyPr wrap="square" rtlCol="0">
            <a:spAutoFit/>
          </a:bodyPr>
          <a:lstStyle/>
          <a:p>
            <a:r>
              <a:rPr lang="nl-NL" dirty="0">
                <a:solidFill>
                  <a:srgbClr val="000000"/>
                </a:solidFill>
              </a:rPr>
              <a:t>Noord-Vietnam</a:t>
            </a:r>
          </a:p>
        </p:txBody>
      </p:sp>
      <p:sp>
        <p:nvSpPr>
          <p:cNvPr id="6" name="Tekstvak 5"/>
          <p:cNvSpPr txBox="1"/>
          <p:nvPr/>
        </p:nvSpPr>
        <p:spPr>
          <a:xfrm>
            <a:off x="9412912" y="6146799"/>
            <a:ext cx="1080120" cy="646331"/>
          </a:xfrm>
          <a:prstGeom prst="rect">
            <a:avLst/>
          </a:prstGeom>
          <a:noFill/>
        </p:spPr>
        <p:txBody>
          <a:bodyPr wrap="square" rtlCol="0">
            <a:spAutoFit/>
          </a:bodyPr>
          <a:lstStyle/>
          <a:p>
            <a:r>
              <a:rPr lang="nl-NL" dirty="0">
                <a:solidFill>
                  <a:srgbClr val="000000"/>
                </a:solidFill>
              </a:rPr>
              <a:t>Zuid-Vietnam</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281" y="983800"/>
            <a:ext cx="2725737" cy="585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7" y="3476968"/>
            <a:ext cx="923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03216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91544" y="188641"/>
            <a:ext cx="8229600" cy="5865515"/>
          </a:xfrm>
        </p:spPr>
        <p:txBody>
          <a:bodyPr/>
          <a:lstStyle/>
          <a:p>
            <a:endParaRPr lang="nl-NL" dirty="0" smtClean="0"/>
          </a:p>
          <a:p>
            <a:r>
              <a:rPr lang="nl-NL" sz="2800" dirty="0"/>
              <a:t>In Zuid-Vietnam ontstond verzet tegen regering</a:t>
            </a:r>
          </a:p>
          <a:p>
            <a:r>
              <a:rPr lang="nl-NL" sz="2800" dirty="0"/>
              <a:t>Regering was dictatoriaal  en trok de rijke bovenlaag voor</a:t>
            </a:r>
          </a:p>
          <a:p>
            <a:r>
              <a:rPr lang="nl-NL" sz="2800" dirty="0"/>
              <a:t>Verzet geleid door de </a:t>
            </a:r>
            <a:r>
              <a:rPr lang="nl-NL" sz="2800" b="1" i="1" u="sng" dirty="0" err="1"/>
              <a:t>Vietcong</a:t>
            </a:r>
            <a:r>
              <a:rPr lang="nl-NL" sz="2800" dirty="0"/>
              <a:t>. </a:t>
            </a:r>
            <a:endParaRPr lang="nl-NL"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658" y="3963354"/>
            <a:ext cx="4328342" cy="2892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kstvak 4"/>
          <p:cNvSpPr txBox="1"/>
          <p:nvPr/>
        </p:nvSpPr>
        <p:spPr>
          <a:xfrm>
            <a:off x="2063552" y="5805264"/>
            <a:ext cx="3600400" cy="369332"/>
          </a:xfrm>
          <a:prstGeom prst="rect">
            <a:avLst/>
          </a:prstGeom>
          <a:noFill/>
        </p:spPr>
        <p:txBody>
          <a:bodyPr wrap="square" rtlCol="0">
            <a:spAutoFit/>
          </a:bodyPr>
          <a:lstStyle/>
          <a:p>
            <a:r>
              <a:rPr lang="nl-NL" b="1" i="1" u="sng" dirty="0" err="1">
                <a:solidFill>
                  <a:srgbClr val="FFFFFF"/>
                </a:solidFill>
              </a:rPr>
              <a:t>Vietcong</a:t>
            </a:r>
            <a:r>
              <a:rPr lang="nl-NL" b="1" i="1" u="sng" dirty="0">
                <a:solidFill>
                  <a:srgbClr val="FFFFFF"/>
                </a:solidFill>
              </a:rPr>
              <a:t>: </a:t>
            </a:r>
            <a:r>
              <a:rPr lang="nl-NL" dirty="0">
                <a:solidFill>
                  <a:srgbClr val="FFFFFF"/>
                </a:solidFill>
              </a:rPr>
              <a:t>Vietnamese Communisten</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9" y="2974832"/>
            <a:ext cx="923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4914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260649"/>
            <a:ext cx="6635080" cy="5865515"/>
          </a:xfrm>
        </p:spPr>
        <p:txBody>
          <a:bodyPr/>
          <a:lstStyle/>
          <a:p>
            <a:endParaRPr lang="nl-NL" dirty="0" smtClean="0"/>
          </a:p>
          <a:p>
            <a:endParaRPr lang="nl-NL" sz="2800" dirty="0"/>
          </a:p>
          <a:p>
            <a:r>
              <a:rPr lang="nl-NL" sz="2800" dirty="0" err="1"/>
              <a:t>Vietcong</a:t>
            </a:r>
            <a:r>
              <a:rPr lang="nl-NL" sz="2800" dirty="0"/>
              <a:t> begon in 1960 de guerrillaoorlog </a:t>
            </a:r>
          </a:p>
          <a:p>
            <a:r>
              <a:rPr lang="nl-NL" sz="2800" dirty="0" err="1"/>
              <a:t>Vietcong</a:t>
            </a:r>
            <a:r>
              <a:rPr lang="nl-NL" sz="2800" dirty="0"/>
              <a:t> </a:t>
            </a:r>
            <a:r>
              <a:rPr lang="nl-NL" sz="2800" dirty="0">
                <a:sym typeface="Wingdings" pitchFamily="2" charset="2"/>
              </a:rPr>
              <a:t> steun van Noord-Vietnam</a:t>
            </a:r>
          </a:p>
          <a:p>
            <a:r>
              <a:rPr lang="nl-NL" sz="2800" dirty="0">
                <a:sym typeface="Wingdings" pitchFamily="2" charset="2"/>
              </a:rPr>
              <a:t>Regering Zuid-Vietnam  steun van de VS</a:t>
            </a:r>
            <a:endParaRPr lang="nl-NL" sz="2800" dirty="0"/>
          </a:p>
          <a:p>
            <a:r>
              <a:rPr lang="nl-NL" sz="2800" dirty="0"/>
              <a:t>In 1965 stuurde Johnson </a:t>
            </a:r>
            <a:r>
              <a:rPr lang="nl-NL" sz="2800" dirty="0"/>
              <a:t>Amerikaanse </a:t>
            </a:r>
            <a:r>
              <a:rPr lang="nl-NL" sz="2800" dirty="0"/>
              <a:t>troepen naar Zuid-Vietnam</a:t>
            </a:r>
          </a:p>
        </p:txBody>
      </p:sp>
      <p:pic>
        <p:nvPicPr>
          <p:cNvPr id="4" name="Picture 8" descr="john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286" y="3645025"/>
            <a:ext cx="2568575" cy="3055937"/>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064" y="3872830"/>
            <a:ext cx="923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38510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260649"/>
            <a:ext cx="8229600" cy="5865515"/>
          </a:xfrm>
        </p:spPr>
        <p:txBody>
          <a:bodyPr>
            <a:normAutofit/>
          </a:bodyPr>
          <a:lstStyle/>
          <a:p>
            <a:endParaRPr lang="nl-NL" sz="2800" b="1" i="1" u="sng" dirty="0"/>
          </a:p>
          <a:p>
            <a:r>
              <a:rPr lang="nl-NL" sz="2800" b="1" i="1" u="sng" dirty="0"/>
              <a:t>Dominotheorie: </a:t>
            </a:r>
            <a:r>
              <a:rPr lang="nl-NL" sz="2800" b="1" dirty="0"/>
              <a:t>opvatting </a:t>
            </a:r>
            <a:r>
              <a:rPr lang="nl-NL" sz="2800" b="1" dirty="0"/>
              <a:t>van </a:t>
            </a:r>
            <a:r>
              <a:rPr lang="nl-NL" sz="2800" b="1" dirty="0"/>
              <a:t>president Johnson, </a:t>
            </a:r>
            <a:r>
              <a:rPr lang="nl-NL" sz="2800" b="1" dirty="0"/>
              <a:t>die er </a:t>
            </a:r>
            <a:r>
              <a:rPr lang="nl-NL" sz="2800" b="1" dirty="0"/>
              <a:t>van </a:t>
            </a:r>
            <a:r>
              <a:rPr lang="nl-NL" sz="2800" b="1" dirty="0"/>
              <a:t>overtuigd </a:t>
            </a:r>
            <a:r>
              <a:rPr lang="nl-NL" sz="2800" b="1" dirty="0"/>
              <a:t>was dat, </a:t>
            </a:r>
            <a:r>
              <a:rPr lang="nl-NL" sz="2800" b="1" dirty="0"/>
              <a:t>als Zuid-Vietnam communistisch zou </a:t>
            </a:r>
            <a:r>
              <a:rPr lang="nl-NL" sz="2800" b="1" dirty="0"/>
              <a:t>worden, landen rondom Zuid-Vietnam als </a:t>
            </a:r>
            <a:r>
              <a:rPr lang="nl-NL" sz="2800" b="1" dirty="0"/>
              <a:t>dominostenen voor het communisme </a:t>
            </a:r>
            <a:r>
              <a:rPr lang="nl-NL" sz="2800" b="1" dirty="0"/>
              <a:t>zouden vallen</a:t>
            </a:r>
            <a:r>
              <a:rPr lang="nl-NL" sz="2800" b="1" dirty="0"/>
              <a:t>. </a:t>
            </a:r>
            <a:endParaRPr lang="nl-NL" sz="2800" b="1" i="1" u="sng"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996" y="3789040"/>
            <a:ext cx="7767637"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361" y="2624336"/>
            <a:ext cx="923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24859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548681"/>
            <a:ext cx="8229600" cy="5577483"/>
          </a:xfrm>
        </p:spPr>
        <p:txBody>
          <a:bodyPr>
            <a:normAutofit/>
          </a:bodyPr>
          <a:lstStyle/>
          <a:p>
            <a:r>
              <a:rPr lang="nl-NL" sz="2800" dirty="0"/>
              <a:t>In 1968 ongeveer 500.000 Amerikaanse soldaten in Zuid-Vietnam</a:t>
            </a:r>
          </a:p>
          <a:p>
            <a:r>
              <a:rPr lang="nl-NL" sz="2800" dirty="0"/>
              <a:t>Een oorlog in Zuid-Vietnam tussen VS en Noord-Vietnam</a:t>
            </a:r>
          </a:p>
          <a:p>
            <a:r>
              <a:rPr lang="nl-NL" sz="2800" dirty="0"/>
              <a:t>De VS kon de </a:t>
            </a:r>
            <a:r>
              <a:rPr lang="nl-NL" sz="2800" dirty="0" err="1"/>
              <a:t>Vietcong</a:t>
            </a:r>
            <a:r>
              <a:rPr lang="nl-NL" sz="2800" dirty="0"/>
              <a:t> en Noord-Vietnam niet verslaan</a:t>
            </a:r>
          </a:p>
          <a:p>
            <a:r>
              <a:rPr lang="nl-NL" sz="2800" dirty="0"/>
              <a:t>In 1972 trok president Nixon de </a:t>
            </a:r>
          </a:p>
          <a:p>
            <a:pPr marL="0" indent="0">
              <a:buNone/>
            </a:pPr>
            <a:r>
              <a:rPr lang="nl-NL" sz="2800" dirty="0"/>
              <a:t>    grondtroepen terug en zorgde voor </a:t>
            </a:r>
          </a:p>
          <a:p>
            <a:pPr marL="0" indent="0">
              <a:buNone/>
            </a:pPr>
            <a:r>
              <a:rPr lang="nl-NL" sz="2800" dirty="0"/>
              <a:t> </a:t>
            </a:r>
            <a:r>
              <a:rPr lang="nl-NL" sz="2800" dirty="0"/>
              <a:t>   een wapenstilstand tussen </a:t>
            </a:r>
          </a:p>
          <a:p>
            <a:pPr marL="0" indent="0">
              <a:buNone/>
            </a:pPr>
            <a:r>
              <a:rPr lang="nl-NL" sz="2800" dirty="0"/>
              <a:t> </a:t>
            </a:r>
            <a:r>
              <a:rPr lang="nl-NL" sz="2800" dirty="0"/>
              <a:t>   Noord- en Zuid-Vietnam </a:t>
            </a:r>
            <a:r>
              <a:rPr lang="nl-NL" sz="2800" dirty="0">
                <a:sym typeface="Wingdings" pitchFamily="2" charset="2"/>
              </a:rPr>
              <a:t> Januari 1973</a:t>
            </a:r>
            <a:endParaRPr lang="nl-NL" sz="2800" dirty="0"/>
          </a:p>
        </p:txBody>
      </p:sp>
      <p:pic>
        <p:nvPicPr>
          <p:cNvPr id="4" name="Picture 15" descr="richard%20nix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3429001"/>
            <a:ext cx="2286000"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5" y="5517233"/>
            <a:ext cx="923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40430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81200" y="404665"/>
            <a:ext cx="8229600" cy="5721499"/>
          </a:xfrm>
        </p:spPr>
        <p:txBody>
          <a:bodyPr>
            <a:normAutofit/>
          </a:bodyPr>
          <a:lstStyle/>
          <a:p>
            <a:r>
              <a:rPr lang="nl-NL" sz="2800" dirty="0"/>
              <a:t>2 jaar later viel Noord-Vietnam toch Zuid-Vietnam binnen</a:t>
            </a:r>
          </a:p>
          <a:p>
            <a:r>
              <a:rPr lang="nl-NL" sz="2800" dirty="0"/>
              <a:t>30 April 1975: Noord-Vietnam veroverd Zuid-Vietnam </a:t>
            </a:r>
            <a:r>
              <a:rPr lang="nl-NL" sz="2800" dirty="0">
                <a:sym typeface="Wingdings" pitchFamily="2" charset="2"/>
              </a:rPr>
              <a:t> 1 communistisch land: Vietnam</a:t>
            </a:r>
          </a:p>
          <a:p>
            <a:endParaRPr lang="nl-NL" sz="2800" dirty="0">
              <a:sym typeface="Wingdings" pitchFamily="2" charset="2"/>
            </a:endParaRPr>
          </a:p>
          <a:p>
            <a:pPr marL="0" indent="0">
              <a:buNone/>
            </a:pPr>
            <a:r>
              <a:rPr lang="nl-NL" sz="2800" dirty="0">
                <a:sym typeface="Wingdings" pitchFamily="2" charset="2"/>
              </a:rPr>
              <a:t>Gevolgen:</a:t>
            </a:r>
          </a:p>
          <a:p>
            <a:r>
              <a:rPr lang="nl-NL" sz="2800" dirty="0">
                <a:sym typeface="Wingdings" pitchFamily="2" charset="2"/>
              </a:rPr>
              <a:t>2,5 miljoen Vietnamezen gesneuveld</a:t>
            </a:r>
          </a:p>
          <a:p>
            <a:r>
              <a:rPr lang="nl-NL" sz="2800" dirty="0">
                <a:sym typeface="Wingdings" pitchFamily="2" charset="2"/>
              </a:rPr>
              <a:t>Veel bootvluchtelingen</a:t>
            </a:r>
          </a:p>
          <a:p>
            <a:r>
              <a:rPr lang="nl-NL" sz="2800" dirty="0">
                <a:sym typeface="Wingdings" pitchFamily="2" charset="2"/>
              </a:rPr>
              <a:t>Vietnam grote staatsschuld aan China en Sovjet-Unie</a:t>
            </a:r>
          </a:p>
          <a:p>
            <a:r>
              <a:rPr lang="nl-NL" sz="2800" dirty="0">
                <a:sym typeface="Wingdings" pitchFamily="2" charset="2"/>
              </a:rPr>
              <a:t>58.266 Amerikanen gesneuveld/vermist</a:t>
            </a:r>
          </a:p>
          <a:p>
            <a:r>
              <a:rPr lang="nl-NL" sz="2800" dirty="0">
                <a:sym typeface="Wingdings" pitchFamily="2" charset="2"/>
              </a:rPr>
              <a:t>Amerikanen willen deze oorlog snel vergeten</a:t>
            </a:r>
          </a:p>
          <a:p>
            <a:endParaRPr lang="nl-NL" sz="2800" dirty="0">
              <a:sym typeface="Wingdings" pitchFamily="2" charset="2"/>
            </a:endParaRPr>
          </a:p>
          <a:p>
            <a:pPr marL="0" indent="0">
              <a:buNone/>
            </a:pPr>
            <a:endParaRPr lang="nl-NL" sz="2800" dirty="0">
              <a:sym typeface="Wingdings" pitchFamily="2" charset="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337" y="5877273"/>
            <a:ext cx="9239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5000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11</a:t>
            </a:fld>
            <a:endParaRPr lang="nl-NL" sz="2400" dirty="0">
              <a:solidFill>
                <a:schemeClr val="bg1"/>
              </a:solidFill>
            </a:endParaRPr>
          </a:p>
        </p:txBody>
      </p:sp>
      <p:pic>
        <p:nvPicPr>
          <p:cNvPr id="10" name="Afbeelding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5687" y="5950633"/>
            <a:ext cx="926416" cy="861392"/>
          </a:xfrm>
          <a:prstGeom prst="rect">
            <a:avLst/>
          </a:prstGeom>
        </p:spPr>
      </p:pic>
      <p:pic>
        <p:nvPicPr>
          <p:cNvPr id="4100" name="Picture 4" descr="http://usstudiesonline.com/wp-content/uploads/2014/10/GCSE-History-Revision-USSR-Flag-and-US-Flag.png"/>
          <p:cNvPicPr>
            <a:picLocks noChangeAspect="1" noChangeArrowheads="1"/>
          </p:cNvPicPr>
          <p:nvPr/>
        </p:nvPicPr>
        <p:blipFill rotWithShape="1">
          <a:blip r:embed="rId3">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2" name="Rechthoek 11"/>
          <p:cNvSpPr/>
          <p:nvPr/>
        </p:nvSpPr>
        <p:spPr>
          <a:xfrm>
            <a:off x="3427980" y="275771"/>
            <a:ext cx="6644935" cy="2677656"/>
          </a:xfrm>
          <a:prstGeom prst="rect">
            <a:avLst/>
          </a:prstGeom>
        </p:spPr>
        <p:txBody>
          <a:bodyPr wrap="square">
            <a:spAutoFit/>
          </a:bodyPr>
          <a:lstStyle/>
          <a:p>
            <a:r>
              <a:rPr lang="en-US" sz="2400" dirty="0" err="1" smtClean="0">
                <a:solidFill>
                  <a:schemeClr val="bg1"/>
                </a:solidFill>
              </a:rPr>
              <a:t>Communisten</a:t>
            </a:r>
            <a:r>
              <a:rPr lang="en-US" sz="2400" dirty="0" smtClean="0">
                <a:solidFill>
                  <a:schemeClr val="bg1"/>
                </a:solidFill>
              </a:rPr>
              <a:t> in het </a:t>
            </a:r>
            <a:r>
              <a:rPr lang="en-US" sz="2400" dirty="0" err="1" smtClean="0">
                <a:solidFill>
                  <a:schemeClr val="bg1"/>
                </a:solidFill>
              </a:rPr>
              <a:t>oostblok</a:t>
            </a:r>
            <a:r>
              <a:rPr lang="en-US" sz="2400" dirty="0" smtClean="0">
                <a:solidFill>
                  <a:schemeClr val="bg1"/>
                </a:solidFill>
              </a:rPr>
              <a:t> </a:t>
            </a:r>
            <a:r>
              <a:rPr lang="en-US" sz="2400" dirty="0" err="1" smtClean="0">
                <a:solidFill>
                  <a:schemeClr val="bg1"/>
                </a:solidFill>
              </a:rPr>
              <a:t>noemen</a:t>
            </a:r>
            <a:r>
              <a:rPr lang="en-US" sz="2400" dirty="0" smtClean="0">
                <a:solidFill>
                  <a:schemeClr val="bg1"/>
                </a:solidFill>
              </a:rPr>
              <a:t> </a:t>
            </a:r>
            <a:r>
              <a:rPr lang="en-US" sz="2400" dirty="0" err="1" smtClean="0">
                <a:solidFill>
                  <a:schemeClr val="bg1"/>
                </a:solidFill>
              </a:rPr>
              <a:t>hun</a:t>
            </a:r>
            <a:r>
              <a:rPr lang="en-US" sz="2400" dirty="0" smtClean="0">
                <a:solidFill>
                  <a:schemeClr val="bg1"/>
                </a:solidFill>
              </a:rPr>
              <a:t> </a:t>
            </a:r>
            <a:r>
              <a:rPr lang="en-US" sz="2400" dirty="0" err="1" smtClean="0">
                <a:solidFill>
                  <a:schemeClr val="bg1"/>
                </a:solidFill>
              </a:rPr>
              <a:t>regeringsvorm</a:t>
            </a:r>
            <a:r>
              <a:rPr lang="en-US" sz="2400" dirty="0" smtClean="0">
                <a:solidFill>
                  <a:schemeClr val="bg1"/>
                </a:solidFill>
              </a:rPr>
              <a:t> </a:t>
            </a:r>
            <a:r>
              <a:rPr lang="en-US" sz="2400" u="sng" dirty="0" err="1" smtClean="0">
                <a:solidFill>
                  <a:schemeClr val="bg1"/>
                </a:solidFill>
              </a:rPr>
              <a:t>volksdemocratie</a:t>
            </a:r>
            <a:r>
              <a:rPr lang="en-US" sz="2400" dirty="0" smtClean="0">
                <a:solidFill>
                  <a:schemeClr val="bg1"/>
                </a:solidFill>
              </a:rPr>
              <a:t>.</a:t>
            </a:r>
          </a:p>
          <a:p>
            <a:endParaRPr lang="en-US" sz="2400" dirty="0">
              <a:solidFill>
                <a:schemeClr val="bg1"/>
              </a:solidFill>
            </a:endParaRPr>
          </a:p>
          <a:p>
            <a:r>
              <a:rPr lang="en-US" sz="2400" dirty="0" smtClean="0">
                <a:solidFill>
                  <a:schemeClr val="bg1"/>
                </a:solidFill>
              </a:rPr>
              <a:t>Maar </a:t>
            </a:r>
            <a:r>
              <a:rPr lang="en-US" sz="2400" dirty="0" err="1" smtClean="0">
                <a:solidFill>
                  <a:schemeClr val="bg1"/>
                </a:solidFill>
              </a:rPr>
              <a:t>er</a:t>
            </a:r>
            <a:r>
              <a:rPr lang="en-US" sz="2400" dirty="0" smtClean="0">
                <a:solidFill>
                  <a:schemeClr val="bg1"/>
                </a:solidFill>
              </a:rPr>
              <a:t> was in de </a:t>
            </a:r>
            <a:r>
              <a:rPr lang="en-US" sz="2400" dirty="0" err="1" smtClean="0">
                <a:solidFill>
                  <a:schemeClr val="bg1"/>
                </a:solidFill>
              </a:rPr>
              <a:t>praktijk</a:t>
            </a:r>
            <a:r>
              <a:rPr lang="en-US" sz="2400" dirty="0" smtClean="0">
                <a:solidFill>
                  <a:schemeClr val="bg1"/>
                </a:solidFill>
              </a:rPr>
              <a:t> </a:t>
            </a:r>
            <a:r>
              <a:rPr lang="en-US" sz="2400" dirty="0" err="1" smtClean="0">
                <a:solidFill>
                  <a:schemeClr val="bg1"/>
                </a:solidFill>
              </a:rPr>
              <a:t>een</a:t>
            </a:r>
            <a:r>
              <a:rPr lang="en-US" sz="2400" dirty="0" smtClean="0">
                <a:solidFill>
                  <a:schemeClr val="bg1"/>
                </a:solidFill>
              </a:rPr>
              <a:t> </a:t>
            </a:r>
            <a:r>
              <a:rPr lang="en-US" sz="2400" dirty="0" err="1" smtClean="0">
                <a:solidFill>
                  <a:schemeClr val="bg1"/>
                </a:solidFill>
              </a:rPr>
              <a:t>dictatuur</a:t>
            </a:r>
            <a:r>
              <a:rPr lang="en-US" sz="2400" dirty="0" smtClean="0">
                <a:solidFill>
                  <a:schemeClr val="bg1"/>
                </a:solidFill>
              </a:rPr>
              <a:t> van de </a:t>
            </a:r>
            <a:r>
              <a:rPr lang="en-US" sz="2400" dirty="0" err="1" smtClean="0">
                <a:solidFill>
                  <a:schemeClr val="bg1"/>
                </a:solidFill>
              </a:rPr>
              <a:t>communistische</a:t>
            </a:r>
            <a:r>
              <a:rPr lang="en-US" sz="2400" dirty="0" smtClean="0">
                <a:solidFill>
                  <a:schemeClr val="bg1"/>
                </a:solidFill>
              </a:rPr>
              <a:t> </a:t>
            </a:r>
            <a:r>
              <a:rPr lang="en-US" sz="2400" dirty="0" err="1" smtClean="0">
                <a:solidFill>
                  <a:schemeClr val="bg1"/>
                </a:solidFill>
              </a:rPr>
              <a:t>partij</a:t>
            </a:r>
            <a:r>
              <a:rPr lang="en-US" sz="2400" dirty="0" smtClean="0">
                <a:solidFill>
                  <a:schemeClr val="bg1"/>
                </a:solidFill>
              </a:rPr>
              <a:t>.</a:t>
            </a:r>
          </a:p>
          <a:p>
            <a:endParaRPr lang="en-US" sz="2400" dirty="0">
              <a:solidFill>
                <a:schemeClr val="bg1"/>
              </a:solidFill>
            </a:endParaRPr>
          </a:p>
          <a:p>
            <a:r>
              <a:rPr lang="en-US" sz="2400" dirty="0" err="1" smtClean="0">
                <a:solidFill>
                  <a:schemeClr val="bg1"/>
                </a:solidFill>
              </a:rPr>
              <a:t>Kritiek</a:t>
            </a:r>
            <a:r>
              <a:rPr lang="en-US" sz="2400" dirty="0" smtClean="0">
                <a:solidFill>
                  <a:schemeClr val="bg1"/>
                </a:solidFill>
              </a:rPr>
              <a:t> was </a:t>
            </a:r>
            <a:r>
              <a:rPr lang="en-US" sz="2400" dirty="0" err="1" smtClean="0">
                <a:solidFill>
                  <a:schemeClr val="bg1"/>
                </a:solidFill>
              </a:rPr>
              <a:t>verboden</a:t>
            </a:r>
            <a:r>
              <a:rPr lang="en-US" sz="2400" dirty="0" smtClean="0">
                <a:solidFill>
                  <a:schemeClr val="bg1"/>
                </a:solidFill>
              </a:rPr>
              <a:t>.</a:t>
            </a:r>
            <a:endParaRPr lang="nl-NL" sz="2400" dirty="0">
              <a:solidFill>
                <a:schemeClr val="bg1"/>
              </a:solidFill>
            </a:endParaRPr>
          </a:p>
        </p:txBody>
      </p:sp>
    </p:spTree>
    <p:extLst>
      <p:ext uri="{BB962C8B-B14F-4D97-AF65-F5344CB8AC3E}">
        <p14:creationId xmlns:p14="http://schemas.microsoft.com/office/powerpoint/2010/main" val="147310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110</a:t>
            </a:fld>
            <a:endParaRPr lang="nl-NL" sz="2400" dirty="0">
              <a:solidFill>
                <a:prstClr val="white"/>
              </a:solidFill>
            </a:endParaRPr>
          </a:p>
        </p:txBody>
      </p:sp>
      <p:sp>
        <p:nvSpPr>
          <p:cNvPr id="8" name="Rechthoek 7"/>
          <p:cNvSpPr/>
          <p:nvPr/>
        </p:nvSpPr>
        <p:spPr>
          <a:xfrm>
            <a:off x="6019799" y="2967335"/>
            <a:ext cx="5867399" cy="461665"/>
          </a:xfrm>
          <a:prstGeom prst="rect">
            <a:avLst/>
          </a:prstGeom>
        </p:spPr>
        <p:txBody>
          <a:bodyPr wrap="square">
            <a:spAutoFit/>
          </a:bodyPr>
          <a:lstStyle/>
          <a:p>
            <a:r>
              <a:rPr lang="en-US" sz="2400" dirty="0" err="1" smtClean="0">
                <a:solidFill>
                  <a:prstClr val="white"/>
                </a:solidFill>
              </a:rPr>
              <a:t>Ruimtewedloop</a:t>
            </a:r>
            <a:endParaRPr lang="en-US" sz="2400" dirty="0" smtClean="0">
              <a:solidFill>
                <a:prstClr val="white"/>
              </a:solidFill>
            </a:endParaRPr>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2640" y="4368800"/>
            <a:ext cx="926416" cy="861392"/>
          </a:xfrm>
          <a:prstGeom prst="rect">
            <a:avLst/>
          </a:prstGeom>
        </p:spPr>
      </p:pic>
      <p:pic>
        <p:nvPicPr>
          <p:cNvPr id="6"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458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111</a:t>
            </a:fld>
            <a:endParaRPr lang="nl-NL" sz="2400" dirty="0">
              <a:solidFill>
                <a:prstClr val="white"/>
              </a:solidFill>
            </a:endParaRPr>
          </a:p>
        </p:txBody>
      </p:sp>
      <p:sp>
        <p:nvSpPr>
          <p:cNvPr id="8" name="Rechthoek 7"/>
          <p:cNvSpPr/>
          <p:nvPr/>
        </p:nvSpPr>
        <p:spPr>
          <a:xfrm>
            <a:off x="4216399" y="617835"/>
            <a:ext cx="5867399" cy="1200329"/>
          </a:xfrm>
          <a:prstGeom prst="rect">
            <a:avLst/>
          </a:prstGeom>
        </p:spPr>
        <p:txBody>
          <a:bodyPr wrap="square">
            <a:spAutoFit/>
          </a:bodyPr>
          <a:lstStyle/>
          <a:p>
            <a:r>
              <a:rPr lang="en-US" sz="2400" dirty="0" err="1" smtClean="0">
                <a:solidFill>
                  <a:prstClr val="white"/>
                </a:solidFill>
              </a:rPr>
              <a:t>Ruimtewedloop</a:t>
            </a:r>
            <a:r>
              <a:rPr lang="en-US" sz="2400" dirty="0" smtClean="0">
                <a:solidFill>
                  <a:prstClr val="white"/>
                </a:solidFill>
              </a:rPr>
              <a:t>: </a:t>
            </a:r>
            <a:r>
              <a:rPr lang="en-US" sz="2400" dirty="0" err="1" smtClean="0">
                <a:solidFill>
                  <a:prstClr val="white"/>
                </a:solidFill>
              </a:rPr>
              <a:t>een</a:t>
            </a:r>
            <a:r>
              <a:rPr lang="en-US" sz="2400" dirty="0" smtClean="0">
                <a:solidFill>
                  <a:prstClr val="white"/>
                </a:solidFill>
              </a:rPr>
              <a:t> race </a:t>
            </a:r>
            <a:r>
              <a:rPr lang="en-US" sz="2400" dirty="0" err="1" smtClean="0">
                <a:solidFill>
                  <a:prstClr val="white"/>
                </a:solidFill>
              </a:rPr>
              <a:t>tussen</a:t>
            </a:r>
            <a:r>
              <a:rPr lang="en-US" sz="2400" dirty="0" smtClean="0">
                <a:solidFill>
                  <a:prstClr val="white"/>
                </a:solidFill>
              </a:rPr>
              <a:t> de VS </a:t>
            </a:r>
            <a:r>
              <a:rPr lang="en-US" sz="2400" dirty="0" err="1" smtClean="0">
                <a:solidFill>
                  <a:prstClr val="white"/>
                </a:solidFill>
              </a:rPr>
              <a:t>en</a:t>
            </a:r>
            <a:r>
              <a:rPr lang="en-US" sz="2400" dirty="0" smtClean="0">
                <a:solidFill>
                  <a:prstClr val="white"/>
                </a:solidFill>
              </a:rPr>
              <a:t> de SU om de </a:t>
            </a:r>
            <a:r>
              <a:rPr lang="en-US" sz="2400" dirty="0" err="1" smtClean="0">
                <a:solidFill>
                  <a:prstClr val="white"/>
                </a:solidFill>
              </a:rPr>
              <a:t>beste</a:t>
            </a:r>
            <a:r>
              <a:rPr lang="en-US" sz="2400" dirty="0" smtClean="0">
                <a:solidFill>
                  <a:prstClr val="white"/>
                </a:solidFill>
              </a:rPr>
              <a:t> </a:t>
            </a:r>
            <a:r>
              <a:rPr lang="en-US" sz="2400" dirty="0" err="1" smtClean="0">
                <a:solidFill>
                  <a:prstClr val="white"/>
                </a:solidFill>
              </a:rPr>
              <a:t>ruimtevaart</a:t>
            </a:r>
            <a:r>
              <a:rPr lang="en-US" sz="2400" dirty="0" smtClean="0">
                <a:solidFill>
                  <a:prstClr val="white"/>
                </a:solidFill>
              </a:rPr>
              <a:t> </a:t>
            </a:r>
            <a:r>
              <a:rPr lang="en-US" sz="2400" dirty="0" err="1" smtClean="0">
                <a:solidFill>
                  <a:prstClr val="white"/>
                </a:solidFill>
              </a:rPr>
              <a:t>technologie</a:t>
            </a:r>
            <a:r>
              <a:rPr lang="en-US" sz="2400" dirty="0" smtClean="0">
                <a:solidFill>
                  <a:prstClr val="white"/>
                </a:solidFill>
              </a:rPr>
              <a:t> </a:t>
            </a:r>
            <a:r>
              <a:rPr lang="en-US" sz="2400" dirty="0" err="1" smtClean="0">
                <a:solidFill>
                  <a:prstClr val="white"/>
                </a:solidFill>
              </a:rPr>
              <a:t>te</a:t>
            </a:r>
            <a:r>
              <a:rPr lang="en-US" sz="2400" dirty="0" smtClean="0">
                <a:solidFill>
                  <a:prstClr val="white"/>
                </a:solidFill>
              </a:rPr>
              <a:t> </a:t>
            </a:r>
            <a:r>
              <a:rPr lang="en-US" sz="2400" dirty="0" err="1" smtClean="0">
                <a:solidFill>
                  <a:prstClr val="white"/>
                </a:solidFill>
              </a:rPr>
              <a:t>ontwikkelen</a:t>
            </a:r>
            <a:r>
              <a:rPr lang="en-US" sz="2400" dirty="0" smtClean="0">
                <a:solidFill>
                  <a:prstClr val="white"/>
                </a:solidFill>
              </a:rPr>
              <a:t>.</a:t>
            </a:r>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2640" y="4368800"/>
            <a:ext cx="926416" cy="861392"/>
          </a:xfrm>
          <a:prstGeom prst="rect">
            <a:avLst/>
          </a:prstGeom>
        </p:spPr>
      </p:pic>
      <p:pic>
        <p:nvPicPr>
          <p:cNvPr id="1028" name="Picture 4" descr="http://upload.wikimedia.org/wikipedia/commons/b/b2/Ap11-KSC-69PC-241HR.jpg"/>
          <p:cNvPicPr>
            <a:picLocks noChangeAspect="1" noChangeArrowheads="1"/>
          </p:cNvPicPr>
          <p:nvPr/>
        </p:nvPicPr>
        <p:blipFill rotWithShape="1">
          <a:blip r:embed="rId3">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4">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63769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112</a:t>
            </a:fld>
            <a:endParaRPr lang="nl-NL" sz="2400" dirty="0">
              <a:solidFill>
                <a:prstClr val="white"/>
              </a:solidFill>
            </a:endParaRPr>
          </a:p>
        </p:txBody>
      </p:sp>
      <p:sp>
        <p:nvSpPr>
          <p:cNvPr id="8" name="Rechthoek 7"/>
          <p:cNvSpPr/>
          <p:nvPr/>
        </p:nvSpPr>
        <p:spPr>
          <a:xfrm>
            <a:off x="4254499" y="430696"/>
            <a:ext cx="5867399" cy="1200329"/>
          </a:xfrm>
          <a:prstGeom prst="rect">
            <a:avLst/>
          </a:prstGeom>
        </p:spPr>
        <p:txBody>
          <a:bodyPr wrap="square">
            <a:spAutoFit/>
          </a:bodyPr>
          <a:lstStyle/>
          <a:p>
            <a:r>
              <a:rPr lang="en-US" sz="2400" dirty="0" smtClean="0"/>
              <a:t>Begin </a:t>
            </a:r>
            <a:r>
              <a:rPr lang="en-US" sz="2400" dirty="0" err="1" smtClean="0"/>
              <a:t>jaren</a:t>
            </a:r>
            <a:r>
              <a:rPr lang="en-US" sz="2400" dirty="0" smtClean="0"/>
              <a:t> 30 </a:t>
            </a:r>
            <a:r>
              <a:rPr lang="en-US" sz="2400" dirty="0" err="1" smtClean="0"/>
              <a:t>eerste</a:t>
            </a:r>
            <a:r>
              <a:rPr lang="en-US" sz="2400" dirty="0" smtClean="0"/>
              <a:t> </a:t>
            </a:r>
            <a:r>
              <a:rPr lang="en-US" sz="2400" dirty="0" err="1" smtClean="0"/>
              <a:t>experimenten</a:t>
            </a:r>
            <a:r>
              <a:rPr lang="en-US" sz="2400" dirty="0" smtClean="0"/>
              <a:t> met </a:t>
            </a:r>
            <a:r>
              <a:rPr lang="en-US" sz="2400" dirty="0" err="1" smtClean="0"/>
              <a:t>lange</a:t>
            </a:r>
            <a:r>
              <a:rPr lang="en-US" sz="2400" dirty="0" smtClean="0"/>
              <a:t> </a:t>
            </a:r>
            <a:r>
              <a:rPr lang="en-US" sz="2400" dirty="0" err="1" smtClean="0"/>
              <a:t>afstandsraketten</a:t>
            </a:r>
            <a:r>
              <a:rPr lang="en-US" sz="2400" dirty="0" smtClean="0"/>
              <a:t> in </a:t>
            </a:r>
            <a:r>
              <a:rPr lang="en-US" sz="2400" dirty="0" err="1" smtClean="0"/>
              <a:t>Duitsland</a:t>
            </a:r>
            <a:r>
              <a:rPr lang="en-US" sz="2400" dirty="0" smtClean="0"/>
              <a:t>.</a:t>
            </a:r>
          </a:p>
          <a:p>
            <a:endParaRPr lang="en-US" sz="2400" dirty="0"/>
          </a:p>
        </p:txBody>
      </p:sp>
      <p:pic>
        <p:nvPicPr>
          <p:cNvPr id="1028" name="Picture 4" descr="http://upload.wikimedia.org/wikipedia/commons/b/b2/Ap11-KSC-69PC-241HR.jpg"/>
          <p:cNvPicPr>
            <a:picLocks noChangeAspect="1" noChangeArrowheads="1"/>
          </p:cNvPicPr>
          <p:nvPr/>
        </p:nvPicPr>
        <p:blipFill rotWithShape="1">
          <a:blip r:embed="rId2">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File:V-2 Rocket On Meillerwagen.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75" y="2271712"/>
            <a:ext cx="7620000" cy="2971801"/>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7204" y="1421916"/>
            <a:ext cx="926416" cy="861392"/>
          </a:xfrm>
          <a:prstGeom prst="rect">
            <a:avLst/>
          </a:prstGeom>
        </p:spPr>
      </p:pic>
      <p:pic>
        <p:nvPicPr>
          <p:cNvPr id="9"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6">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41275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113</a:t>
            </a:fld>
            <a:endParaRPr lang="nl-NL" sz="2400" dirty="0">
              <a:solidFill>
                <a:prstClr val="white"/>
              </a:solidFill>
            </a:endParaRPr>
          </a:p>
        </p:txBody>
      </p:sp>
      <p:sp>
        <p:nvSpPr>
          <p:cNvPr id="8" name="Rechthoek 7"/>
          <p:cNvSpPr/>
          <p:nvPr/>
        </p:nvSpPr>
        <p:spPr>
          <a:xfrm>
            <a:off x="4254499" y="430696"/>
            <a:ext cx="7607301" cy="2677656"/>
          </a:xfrm>
          <a:prstGeom prst="rect">
            <a:avLst/>
          </a:prstGeom>
        </p:spPr>
        <p:txBody>
          <a:bodyPr wrap="square">
            <a:spAutoFit/>
          </a:bodyPr>
          <a:lstStyle/>
          <a:p>
            <a:r>
              <a:rPr lang="en-US" sz="2400" dirty="0" err="1" smtClean="0"/>
              <a:t>Onder</a:t>
            </a:r>
            <a:r>
              <a:rPr lang="en-US" sz="2400" dirty="0" smtClean="0"/>
              <a:t> Hitler </a:t>
            </a:r>
            <a:r>
              <a:rPr lang="en-US" sz="2400" dirty="0" err="1" smtClean="0"/>
              <a:t>wordt</a:t>
            </a:r>
            <a:r>
              <a:rPr lang="en-US" sz="2400" dirty="0" smtClean="0"/>
              <a:t> het </a:t>
            </a:r>
            <a:r>
              <a:rPr lang="en-US" sz="2400" dirty="0" err="1" smtClean="0"/>
              <a:t>programma</a:t>
            </a:r>
            <a:r>
              <a:rPr lang="en-US" sz="2400" dirty="0" smtClean="0"/>
              <a:t> </a:t>
            </a:r>
            <a:r>
              <a:rPr lang="en-US" sz="2400" dirty="0" err="1" smtClean="0"/>
              <a:t>voortgezet</a:t>
            </a:r>
            <a:r>
              <a:rPr lang="en-US" sz="2400" dirty="0" smtClean="0"/>
              <a:t>.</a:t>
            </a:r>
          </a:p>
          <a:p>
            <a:endParaRPr lang="en-US" sz="2400" dirty="0"/>
          </a:p>
          <a:p>
            <a:r>
              <a:rPr lang="en-US" sz="2400" dirty="0" smtClean="0"/>
              <a:t>Van 1943: </a:t>
            </a:r>
            <a:r>
              <a:rPr lang="en-US" sz="2400" dirty="0" err="1" smtClean="0"/>
              <a:t>Duitsers</a:t>
            </a:r>
            <a:r>
              <a:rPr lang="en-US" sz="2400" dirty="0" smtClean="0"/>
              <a:t> </a:t>
            </a:r>
            <a:r>
              <a:rPr lang="en-US" sz="2400" dirty="0" err="1" smtClean="0"/>
              <a:t>maken</a:t>
            </a:r>
            <a:r>
              <a:rPr lang="en-US" sz="2400" dirty="0" smtClean="0"/>
              <a:t> </a:t>
            </a:r>
            <a:r>
              <a:rPr lang="en-US" sz="2400" dirty="0" err="1" smtClean="0"/>
              <a:t>supersonische</a:t>
            </a:r>
            <a:r>
              <a:rPr lang="en-US" sz="2400" dirty="0" smtClean="0"/>
              <a:t> </a:t>
            </a:r>
            <a:r>
              <a:rPr lang="en-US" sz="2400" dirty="0" err="1" smtClean="0"/>
              <a:t>raketten</a:t>
            </a:r>
            <a:r>
              <a:rPr lang="en-US" sz="2400" dirty="0" smtClean="0"/>
              <a:t>.</a:t>
            </a:r>
          </a:p>
          <a:p>
            <a:endParaRPr lang="en-US" sz="2400" dirty="0"/>
          </a:p>
          <a:p>
            <a:r>
              <a:rPr lang="en-US" sz="2400" dirty="0" err="1" smtClean="0"/>
              <a:t>Onmogelijk</a:t>
            </a:r>
            <a:r>
              <a:rPr lang="en-US" sz="2400" dirty="0" smtClean="0"/>
              <a:t> om </a:t>
            </a:r>
            <a:r>
              <a:rPr lang="en-US" sz="2400" dirty="0" err="1" smtClean="0"/>
              <a:t>tegen</a:t>
            </a:r>
            <a:r>
              <a:rPr lang="en-US" sz="2400" dirty="0" smtClean="0"/>
              <a:t> </a:t>
            </a:r>
            <a:r>
              <a:rPr lang="en-US" sz="2400" dirty="0" err="1" smtClean="0"/>
              <a:t>te</a:t>
            </a:r>
            <a:r>
              <a:rPr lang="en-US" sz="2400" dirty="0" smtClean="0"/>
              <a:t> </a:t>
            </a:r>
            <a:r>
              <a:rPr lang="en-US" sz="2400" dirty="0" err="1" smtClean="0"/>
              <a:t>houden</a:t>
            </a:r>
            <a:r>
              <a:rPr lang="en-US" sz="2400" dirty="0" smtClean="0"/>
              <a:t> of </a:t>
            </a:r>
            <a:r>
              <a:rPr lang="en-US" sz="2400" dirty="0" err="1" smtClean="0"/>
              <a:t>uit</a:t>
            </a:r>
            <a:r>
              <a:rPr lang="en-US" sz="2400" dirty="0" smtClean="0"/>
              <a:t> de </a:t>
            </a:r>
            <a:r>
              <a:rPr lang="en-US" sz="2400" dirty="0" err="1" smtClean="0"/>
              <a:t>lucht</a:t>
            </a:r>
            <a:r>
              <a:rPr lang="en-US" sz="2400" dirty="0" smtClean="0"/>
              <a:t> </a:t>
            </a:r>
            <a:r>
              <a:rPr lang="en-US" sz="2400" dirty="0" err="1" smtClean="0"/>
              <a:t>te</a:t>
            </a:r>
            <a:r>
              <a:rPr lang="en-US" sz="2400" dirty="0" smtClean="0"/>
              <a:t> </a:t>
            </a:r>
            <a:r>
              <a:rPr lang="en-US" sz="2400" dirty="0" err="1" smtClean="0"/>
              <a:t>schieten</a:t>
            </a:r>
            <a:r>
              <a:rPr lang="en-US" sz="2400" dirty="0"/>
              <a:t>.</a:t>
            </a:r>
            <a:endParaRPr lang="en-US" sz="2400" dirty="0" smtClean="0"/>
          </a:p>
          <a:p>
            <a:endParaRPr lang="en-US" sz="2400" dirty="0"/>
          </a:p>
          <a:p>
            <a:r>
              <a:rPr lang="en-US" sz="2400" dirty="0" err="1" smtClean="0"/>
              <a:t>Vooral</a:t>
            </a:r>
            <a:r>
              <a:rPr lang="en-US" sz="2400" dirty="0" smtClean="0"/>
              <a:t> </a:t>
            </a:r>
            <a:r>
              <a:rPr lang="en-US" sz="2400" dirty="0" err="1" smtClean="0"/>
              <a:t>Engeland</a:t>
            </a:r>
            <a:r>
              <a:rPr lang="en-US" sz="2400" dirty="0" smtClean="0"/>
              <a:t> </a:t>
            </a:r>
            <a:r>
              <a:rPr lang="en-US" sz="2400" dirty="0" err="1" smtClean="0"/>
              <a:t>werd</a:t>
            </a:r>
            <a:r>
              <a:rPr lang="en-US" sz="2400" dirty="0" smtClean="0"/>
              <a:t> </a:t>
            </a:r>
            <a:r>
              <a:rPr lang="en-US" sz="2400" dirty="0" err="1" smtClean="0"/>
              <a:t>gebombardeerd</a:t>
            </a:r>
            <a:r>
              <a:rPr lang="en-US" sz="2400" dirty="0" smtClean="0"/>
              <a:t> met </a:t>
            </a:r>
            <a:r>
              <a:rPr lang="en-US" sz="2400" dirty="0" err="1" smtClean="0"/>
              <a:t>deze</a:t>
            </a:r>
            <a:r>
              <a:rPr lang="en-US" sz="2400" dirty="0" smtClean="0"/>
              <a:t> </a:t>
            </a:r>
            <a:r>
              <a:rPr lang="en-US" sz="2400" dirty="0" err="1" smtClean="0"/>
              <a:t>raketten</a:t>
            </a:r>
            <a:r>
              <a:rPr lang="en-US" sz="2400" dirty="0" smtClean="0"/>
              <a:t>.</a:t>
            </a:r>
            <a:endParaRPr lang="en-US" sz="2400" dirty="0" smtClean="0">
              <a:solidFill>
                <a:prstClr val="white"/>
              </a:solidFill>
            </a:endParaRPr>
          </a:p>
        </p:txBody>
      </p:sp>
      <p:pic>
        <p:nvPicPr>
          <p:cNvPr id="1028" name="Picture 4" descr="http://upload.wikimedia.org/wikipedia/commons/b/b2/Ap11-KSC-69PC-241HR.jpg"/>
          <p:cNvPicPr>
            <a:picLocks noChangeAspect="1" noChangeArrowheads="1"/>
          </p:cNvPicPr>
          <p:nvPr/>
        </p:nvPicPr>
        <p:blipFill rotWithShape="1">
          <a:blip r:embed="rId2">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0" name="Picture 2" descr="http://media.iwm.org.uk/iwm/mediaLib/7/media-7922/large.jpg"/>
          <p:cNvPicPr>
            <a:picLocks noChangeAspect="1" noChangeArrowheads="1"/>
          </p:cNvPicPr>
          <p:nvPr/>
        </p:nvPicPr>
        <p:blipFill rotWithShape="1">
          <a:blip r:embed="rId4">
            <a:extLst>
              <a:ext uri="{28A0092B-C50C-407E-A947-70E740481C1C}">
                <a14:useLocalDpi xmlns:a14="http://schemas.microsoft.com/office/drawing/2010/main" val="0"/>
              </a:ext>
            </a:extLst>
          </a:blip>
          <a:srcRect l="25798" t="22518"/>
          <a:stretch/>
        </p:blipFill>
        <p:spPr bwMode="auto">
          <a:xfrm>
            <a:off x="5359400" y="3238500"/>
            <a:ext cx="4330700" cy="3645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5">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32229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114</a:t>
            </a:fld>
            <a:endParaRPr lang="nl-NL" sz="2400" dirty="0">
              <a:solidFill>
                <a:prstClr val="white"/>
              </a:solidFill>
            </a:endParaRPr>
          </a:p>
        </p:txBody>
      </p:sp>
      <p:sp>
        <p:nvSpPr>
          <p:cNvPr id="8" name="Rechthoek 7"/>
          <p:cNvSpPr/>
          <p:nvPr/>
        </p:nvSpPr>
        <p:spPr>
          <a:xfrm>
            <a:off x="4254498" y="430696"/>
            <a:ext cx="3860802" cy="4154984"/>
          </a:xfrm>
          <a:prstGeom prst="rect">
            <a:avLst/>
          </a:prstGeom>
        </p:spPr>
        <p:txBody>
          <a:bodyPr wrap="square">
            <a:spAutoFit/>
          </a:bodyPr>
          <a:lstStyle/>
          <a:p>
            <a:r>
              <a:rPr lang="en-US" sz="2400" dirty="0" smtClean="0"/>
              <a:t>Na de </a:t>
            </a:r>
            <a:r>
              <a:rPr lang="en-US" sz="2400" dirty="0" err="1" smtClean="0"/>
              <a:t>oorlog</a:t>
            </a:r>
            <a:r>
              <a:rPr lang="en-US" sz="2400" dirty="0" smtClean="0"/>
              <a:t> </a:t>
            </a:r>
            <a:r>
              <a:rPr lang="en-US" sz="2400" dirty="0" err="1" smtClean="0"/>
              <a:t>ontstond</a:t>
            </a:r>
            <a:r>
              <a:rPr lang="en-US" sz="2400" dirty="0" smtClean="0"/>
              <a:t> </a:t>
            </a:r>
            <a:r>
              <a:rPr lang="en-US" sz="2400" dirty="0" err="1" smtClean="0"/>
              <a:t>er</a:t>
            </a:r>
            <a:r>
              <a:rPr lang="en-US" sz="2400" dirty="0" smtClean="0"/>
              <a:t> </a:t>
            </a:r>
            <a:r>
              <a:rPr lang="en-US" sz="2400" dirty="0" err="1" smtClean="0"/>
              <a:t>een</a:t>
            </a:r>
            <a:r>
              <a:rPr lang="en-US" sz="2400" dirty="0" smtClean="0"/>
              <a:t> </a:t>
            </a:r>
            <a:r>
              <a:rPr lang="en-US" sz="2400" dirty="0" err="1" smtClean="0"/>
              <a:t>wedstrijd</a:t>
            </a:r>
            <a:r>
              <a:rPr lang="en-US" sz="2400" dirty="0" smtClean="0"/>
              <a:t> </a:t>
            </a:r>
            <a:r>
              <a:rPr lang="en-US" sz="2400" dirty="0" err="1" smtClean="0"/>
              <a:t>tussen</a:t>
            </a:r>
            <a:r>
              <a:rPr lang="en-US" sz="2400" dirty="0" smtClean="0"/>
              <a:t> </a:t>
            </a:r>
            <a:r>
              <a:rPr lang="en-US" sz="2400" dirty="0" err="1" smtClean="0"/>
              <a:t>geallieerden</a:t>
            </a:r>
            <a:r>
              <a:rPr lang="en-US" sz="2400" dirty="0" smtClean="0"/>
              <a:t>: elk land </a:t>
            </a:r>
            <a:r>
              <a:rPr lang="en-US" sz="2400" dirty="0" err="1" smtClean="0"/>
              <a:t>wilden</a:t>
            </a:r>
            <a:r>
              <a:rPr lang="en-US" sz="2400" dirty="0" smtClean="0"/>
              <a:t> </a:t>
            </a:r>
            <a:r>
              <a:rPr lang="en-US" sz="2400" dirty="0" err="1" smtClean="0"/>
              <a:t>zoveel</a:t>
            </a:r>
            <a:r>
              <a:rPr lang="en-US" sz="2400" dirty="0" smtClean="0"/>
              <a:t> </a:t>
            </a:r>
            <a:r>
              <a:rPr lang="en-US" sz="2400" dirty="0" err="1" smtClean="0"/>
              <a:t>mogelijk</a:t>
            </a:r>
            <a:r>
              <a:rPr lang="en-US" sz="2400" dirty="0" smtClean="0"/>
              <a:t> </a:t>
            </a:r>
            <a:r>
              <a:rPr lang="en-US" sz="2400" dirty="0" err="1" smtClean="0"/>
              <a:t>belangrijke</a:t>
            </a:r>
            <a:r>
              <a:rPr lang="en-US" sz="2400" dirty="0" smtClean="0"/>
              <a:t> </a:t>
            </a:r>
            <a:r>
              <a:rPr lang="en-US" sz="2400" dirty="0" err="1" smtClean="0"/>
              <a:t>raketwetenschappers</a:t>
            </a:r>
            <a:r>
              <a:rPr lang="en-US" sz="2400" dirty="0" smtClean="0"/>
              <a:t> </a:t>
            </a:r>
            <a:r>
              <a:rPr lang="en-US" sz="2400" dirty="0" err="1" smtClean="0"/>
              <a:t>arresteren</a:t>
            </a:r>
            <a:r>
              <a:rPr lang="en-US" sz="2400" dirty="0" smtClean="0"/>
              <a:t>.</a:t>
            </a:r>
          </a:p>
          <a:p>
            <a:endParaRPr lang="en-US" sz="2400" dirty="0"/>
          </a:p>
          <a:p>
            <a:r>
              <a:rPr lang="en-US" sz="2400" dirty="0" smtClean="0"/>
              <a:t>Amerika had het </a:t>
            </a:r>
            <a:r>
              <a:rPr lang="en-US" sz="2400" dirty="0" err="1" smtClean="0"/>
              <a:t>meest</a:t>
            </a:r>
            <a:r>
              <a:rPr lang="en-US" sz="2400" dirty="0" smtClean="0"/>
              <a:t> </a:t>
            </a:r>
            <a:r>
              <a:rPr lang="en-US" sz="2400" dirty="0" err="1" smtClean="0"/>
              <a:t>succes</a:t>
            </a:r>
            <a:r>
              <a:rPr lang="en-US" sz="2400" dirty="0" smtClean="0"/>
              <a:t>: </a:t>
            </a:r>
            <a:r>
              <a:rPr lang="en-US" sz="2400" dirty="0" err="1" smtClean="0"/>
              <a:t>zij</a:t>
            </a:r>
            <a:r>
              <a:rPr lang="en-US" sz="2400" dirty="0" smtClean="0"/>
              <a:t> </a:t>
            </a:r>
            <a:r>
              <a:rPr lang="en-US" sz="2400" dirty="0" err="1" smtClean="0"/>
              <a:t>arresteerden</a:t>
            </a:r>
            <a:r>
              <a:rPr lang="en-US" sz="2400" dirty="0" smtClean="0"/>
              <a:t> </a:t>
            </a:r>
            <a:r>
              <a:rPr lang="en-US" sz="2400" dirty="0" err="1" smtClean="0"/>
              <a:t>Wernher</a:t>
            </a:r>
            <a:r>
              <a:rPr lang="en-US" sz="2400" dirty="0" smtClean="0"/>
              <a:t> von Braun, de </a:t>
            </a:r>
            <a:r>
              <a:rPr lang="en-US" sz="2400" dirty="0" err="1" smtClean="0"/>
              <a:t>belangrijkste</a:t>
            </a:r>
            <a:r>
              <a:rPr lang="en-US" sz="2400" dirty="0" smtClean="0"/>
              <a:t> </a:t>
            </a:r>
            <a:r>
              <a:rPr lang="en-US" sz="2400" dirty="0" err="1" smtClean="0"/>
              <a:t>raketgeleerde</a:t>
            </a:r>
            <a:r>
              <a:rPr lang="en-US" sz="2400" dirty="0" smtClean="0"/>
              <a:t>.</a:t>
            </a:r>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31540" y="0"/>
            <a:ext cx="926416" cy="861392"/>
          </a:xfrm>
          <a:prstGeom prst="rect">
            <a:avLst/>
          </a:prstGeom>
        </p:spPr>
      </p:pic>
      <p:pic>
        <p:nvPicPr>
          <p:cNvPr id="1028" name="Picture 4" descr="http://upload.wikimedia.org/wikipedia/commons/b/b2/Ap11-KSC-69PC-241HR.jpg"/>
          <p:cNvPicPr>
            <a:picLocks noChangeAspect="1" noChangeArrowheads="1"/>
          </p:cNvPicPr>
          <p:nvPr/>
        </p:nvPicPr>
        <p:blipFill rotWithShape="1">
          <a:blip r:embed="rId3">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File:Wernher von Braun.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2175" y="292100"/>
            <a:ext cx="46482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wpclipart.com/medical/symbols/medical_symbols_2/eye.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7">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32229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115</a:t>
            </a:fld>
            <a:endParaRPr lang="nl-NL" sz="2400" dirty="0">
              <a:solidFill>
                <a:prstClr val="white"/>
              </a:solidFill>
            </a:endParaRPr>
          </a:p>
        </p:txBody>
      </p:sp>
      <p:sp>
        <p:nvSpPr>
          <p:cNvPr id="8" name="Rechthoek 7"/>
          <p:cNvSpPr/>
          <p:nvPr/>
        </p:nvSpPr>
        <p:spPr>
          <a:xfrm>
            <a:off x="4254499" y="430696"/>
            <a:ext cx="3695701" cy="3785652"/>
          </a:xfrm>
          <a:prstGeom prst="rect">
            <a:avLst/>
          </a:prstGeom>
        </p:spPr>
        <p:txBody>
          <a:bodyPr wrap="square">
            <a:spAutoFit/>
          </a:bodyPr>
          <a:lstStyle/>
          <a:p>
            <a:r>
              <a:rPr lang="en-US" sz="2400" dirty="0" smtClean="0"/>
              <a:t>De SU </a:t>
            </a:r>
            <a:r>
              <a:rPr lang="en-US" sz="2400" dirty="0" err="1" smtClean="0"/>
              <a:t>werkte</a:t>
            </a:r>
            <a:r>
              <a:rPr lang="en-US" sz="2400" dirty="0" smtClean="0"/>
              <a:t> </a:t>
            </a:r>
            <a:r>
              <a:rPr lang="en-US" sz="2400" dirty="0" err="1" smtClean="0"/>
              <a:t>vanaf</a:t>
            </a:r>
            <a:r>
              <a:rPr lang="en-US" sz="2400" dirty="0" smtClean="0"/>
              <a:t> het begin van de </a:t>
            </a:r>
            <a:r>
              <a:rPr lang="en-US" sz="2400" dirty="0" err="1" smtClean="0"/>
              <a:t>Koude</a:t>
            </a:r>
            <a:r>
              <a:rPr lang="en-US" sz="2400" dirty="0" smtClean="0"/>
              <a:t> </a:t>
            </a:r>
            <a:r>
              <a:rPr lang="en-US" sz="2400" dirty="0" err="1" smtClean="0"/>
              <a:t>Oorlog</a:t>
            </a:r>
            <a:r>
              <a:rPr lang="en-US" sz="2400" dirty="0" smtClean="0"/>
              <a:t> </a:t>
            </a:r>
            <a:r>
              <a:rPr lang="en-US" sz="2400" dirty="0" err="1" smtClean="0"/>
              <a:t>aan</a:t>
            </a:r>
            <a:r>
              <a:rPr lang="en-US" sz="2400" dirty="0" smtClean="0"/>
              <a:t> </a:t>
            </a:r>
            <a:r>
              <a:rPr lang="en-US" sz="2400" dirty="0" err="1" smtClean="0"/>
              <a:t>een</a:t>
            </a:r>
            <a:r>
              <a:rPr lang="en-US" sz="2400" dirty="0" smtClean="0"/>
              <a:t> ICBM (InterContinental Ballistic Missile).</a:t>
            </a:r>
          </a:p>
          <a:p>
            <a:endParaRPr lang="en-US" sz="2400" dirty="0"/>
          </a:p>
          <a:p>
            <a:r>
              <a:rPr lang="en-US" sz="2400" dirty="0" err="1" smtClean="0"/>
              <a:t>Zo’n</a:t>
            </a:r>
            <a:r>
              <a:rPr lang="en-US" sz="2400" dirty="0" smtClean="0"/>
              <a:t> ICBM </a:t>
            </a:r>
            <a:r>
              <a:rPr lang="en-US" sz="2400" dirty="0" err="1" smtClean="0"/>
              <a:t>zou</a:t>
            </a:r>
            <a:r>
              <a:rPr lang="en-US" sz="2400" dirty="0" smtClean="0"/>
              <a:t> </a:t>
            </a:r>
            <a:r>
              <a:rPr lang="en-US" sz="2400" dirty="0" err="1" smtClean="0"/>
              <a:t>vanuit</a:t>
            </a:r>
            <a:r>
              <a:rPr lang="en-US" sz="2400" dirty="0" smtClean="0"/>
              <a:t> de SU op de VS </a:t>
            </a:r>
            <a:r>
              <a:rPr lang="en-US" sz="2400" dirty="0" err="1" smtClean="0"/>
              <a:t>geschoten</a:t>
            </a:r>
            <a:r>
              <a:rPr lang="en-US" sz="2400" dirty="0" smtClean="0"/>
              <a:t> </a:t>
            </a:r>
            <a:r>
              <a:rPr lang="en-US" sz="2400" dirty="0" err="1" smtClean="0"/>
              <a:t>kunnen</a:t>
            </a:r>
            <a:r>
              <a:rPr lang="en-US" sz="2400" dirty="0" smtClean="0"/>
              <a:t> </a:t>
            </a:r>
            <a:r>
              <a:rPr lang="en-US" sz="2400" dirty="0" err="1" smtClean="0"/>
              <a:t>worden</a:t>
            </a:r>
            <a:r>
              <a:rPr lang="en-US" sz="2400" dirty="0" smtClean="0"/>
              <a:t>.</a:t>
            </a:r>
          </a:p>
          <a:p>
            <a:endParaRPr lang="en-US" sz="2400" dirty="0"/>
          </a:p>
        </p:txBody>
      </p:sp>
      <p:pic>
        <p:nvPicPr>
          <p:cNvPr id="1028" name="Picture 4" descr="http://upload.wikimedia.org/wikipedia/commons/b/b2/Ap11-KSC-69PC-241HR.jpg"/>
          <p:cNvPicPr>
            <a:picLocks noChangeAspect="1" noChangeArrowheads="1"/>
          </p:cNvPicPr>
          <p:nvPr/>
        </p:nvPicPr>
        <p:blipFill rotWithShape="1">
          <a:blip r:embed="rId2">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http://upload.wikimedia.org/wikipedia/commons/8/87/Atlas-B_ICB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8048" y="1104900"/>
            <a:ext cx="3172950" cy="5059389"/>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1040" y="3785652"/>
            <a:ext cx="926416" cy="861392"/>
          </a:xfrm>
          <a:prstGeom prst="rect">
            <a:avLst/>
          </a:prstGeom>
        </p:spPr>
      </p:pic>
      <p:pic>
        <p:nvPicPr>
          <p:cNvPr id="9"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5">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32229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116</a:t>
            </a:fld>
            <a:endParaRPr lang="nl-NL" sz="2400" dirty="0">
              <a:solidFill>
                <a:prstClr val="white"/>
              </a:solidFill>
            </a:endParaRPr>
          </a:p>
        </p:txBody>
      </p:sp>
      <p:sp>
        <p:nvSpPr>
          <p:cNvPr id="8" name="Rechthoek 7"/>
          <p:cNvSpPr/>
          <p:nvPr/>
        </p:nvSpPr>
        <p:spPr>
          <a:xfrm>
            <a:off x="4254499" y="430696"/>
            <a:ext cx="5867399" cy="2308324"/>
          </a:xfrm>
          <a:prstGeom prst="rect">
            <a:avLst/>
          </a:prstGeom>
        </p:spPr>
        <p:txBody>
          <a:bodyPr wrap="square">
            <a:spAutoFit/>
          </a:bodyPr>
          <a:lstStyle/>
          <a:p>
            <a:r>
              <a:rPr lang="nl-NL" sz="2400" u="sng" dirty="0" smtClean="0"/>
              <a:t>Eerste object in de Ruimte</a:t>
            </a:r>
          </a:p>
          <a:p>
            <a:endParaRPr lang="nl-NL" sz="2400" u="sng" dirty="0" smtClean="0"/>
          </a:p>
          <a:p>
            <a:r>
              <a:rPr lang="nl-NL" sz="2400" dirty="0" smtClean="0"/>
              <a:t>Oktober 1957: </a:t>
            </a:r>
            <a:r>
              <a:rPr lang="nl-NL" sz="2400" u="sng" dirty="0" err="1" smtClean="0"/>
              <a:t>Sputnik</a:t>
            </a:r>
            <a:r>
              <a:rPr lang="nl-NL" sz="2400" u="sng" dirty="0" smtClean="0"/>
              <a:t> 1</a:t>
            </a:r>
            <a:r>
              <a:rPr lang="nl-NL" sz="2400" dirty="0" smtClean="0"/>
              <a:t>.</a:t>
            </a:r>
          </a:p>
          <a:p>
            <a:endParaRPr lang="nl-NL" sz="2400" dirty="0" smtClean="0"/>
          </a:p>
          <a:p>
            <a:r>
              <a:rPr lang="nl-NL" sz="2400" dirty="0" smtClean="0"/>
              <a:t>Eerste object (satelliet) dat in een baan om de Aarde werd gebracht.</a:t>
            </a:r>
            <a:endParaRPr lang="nl-NL" sz="2400" dirty="0" smtClean="0">
              <a:solidFill>
                <a:prstClr val="white"/>
              </a:solidFill>
            </a:endParaRPr>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698" y="5651500"/>
            <a:ext cx="926416" cy="861392"/>
          </a:xfrm>
          <a:prstGeom prst="rect">
            <a:avLst/>
          </a:prstGeom>
        </p:spPr>
      </p:pic>
      <p:pic>
        <p:nvPicPr>
          <p:cNvPr id="1028" name="Picture 4" descr="http://upload.wikimedia.org/wikipedia/commons/b/b2/Ap11-KSC-69PC-241HR.jpg"/>
          <p:cNvPicPr>
            <a:picLocks noChangeAspect="1" noChangeArrowheads="1"/>
          </p:cNvPicPr>
          <p:nvPr/>
        </p:nvPicPr>
        <p:blipFill rotWithShape="1">
          <a:blip r:embed="rId3">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materialgirlsblog.com/dallas/files/2012/10/Sputnik-in-Orbi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876486"/>
            <a:ext cx="5600700" cy="380847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www.virginmedia.com/images/sputnik-sta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0700" y="2739020"/>
            <a:ext cx="38100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6">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26191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117</a:t>
            </a:fld>
            <a:endParaRPr lang="nl-NL" sz="2400" dirty="0">
              <a:solidFill>
                <a:prstClr val="white"/>
              </a:solidFill>
            </a:endParaRPr>
          </a:p>
        </p:txBody>
      </p:sp>
      <p:sp>
        <p:nvSpPr>
          <p:cNvPr id="8" name="Rechthoek 7"/>
          <p:cNvSpPr/>
          <p:nvPr/>
        </p:nvSpPr>
        <p:spPr>
          <a:xfrm>
            <a:off x="4254499" y="430696"/>
            <a:ext cx="5867399" cy="4154984"/>
          </a:xfrm>
          <a:prstGeom prst="rect">
            <a:avLst/>
          </a:prstGeom>
        </p:spPr>
        <p:txBody>
          <a:bodyPr wrap="square">
            <a:spAutoFit/>
          </a:bodyPr>
          <a:lstStyle/>
          <a:p>
            <a:r>
              <a:rPr lang="en-US" sz="2400" dirty="0" smtClean="0"/>
              <a:t>De </a:t>
            </a:r>
            <a:r>
              <a:rPr lang="en-US" sz="2400" dirty="0" err="1" smtClean="0"/>
              <a:t>Amerikanen</a:t>
            </a:r>
            <a:r>
              <a:rPr lang="en-US" sz="2400" dirty="0" smtClean="0"/>
              <a:t> </a:t>
            </a:r>
            <a:r>
              <a:rPr lang="en-US" sz="2400" dirty="0" err="1" smtClean="0"/>
              <a:t>schrokken</a:t>
            </a:r>
            <a:r>
              <a:rPr lang="en-US" sz="2400" dirty="0" smtClean="0"/>
              <a:t> van </a:t>
            </a:r>
            <a:r>
              <a:rPr lang="en-US" sz="2400" dirty="0" err="1" smtClean="0"/>
              <a:t>dit</a:t>
            </a:r>
            <a:r>
              <a:rPr lang="en-US" sz="2400" dirty="0" smtClean="0"/>
              <a:t> </a:t>
            </a:r>
            <a:r>
              <a:rPr lang="en-US" sz="2400" dirty="0" err="1" smtClean="0"/>
              <a:t>succes</a:t>
            </a:r>
            <a:r>
              <a:rPr lang="en-US" sz="2400" dirty="0" smtClean="0"/>
              <a:t>.</a:t>
            </a:r>
          </a:p>
          <a:p>
            <a:endParaRPr lang="en-US" sz="2400" dirty="0"/>
          </a:p>
          <a:p>
            <a:r>
              <a:rPr lang="en-US" sz="2400" dirty="0" smtClean="0"/>
              <a:t>De angst </a:t>
            </a:r>
            <a:r>
              <a:rPr lang="en-US" sz="2400" dirty="0" err="1" smtClean="0"/>
              <a:t>ontstond</a:t>
            </a:r>
            <a:r>
              <a:rPr lang="en-US" sz="2400" dirty="0" smtClean="0"/>
              <a:t> </a:t>
            </a:r>
            <a:r>
              <a:rPr lang="en-US" sz="2400" dirty="0" err="1" smtClean="0"/>
              <a:t>dat</a:t>
            </a:r>
            <a:r>
              <a:rPr lang="en-US" sz="2400" dirty="0" smtClean="0"/>
              <a:t> de </a:t>
            </a:r>
            <a:r>
              <a:rPr lang="en-US" sz="2400" dirty="0" err="1" smtClean="0"/>
              <a:t>Russen</a:t>
            </a:r>
            <a:r>
              <a:rPr lang="en-US" sz="2400" dirty="0" smtClean="0"/>
              <a:t> </a:t>
            </a:r>
            <a:r>
              <a:rPr lang="en-US" sz="2400" dirty="0" err="1" smtClean="0"/>
              <a:t>vanuit</a:t>
            </a:r>
            <a:r>
              <a:rPr lang="en-US" sz="2400" dirty="0" smtClean="0"/>
              <a:t> de </a:t>
            </a:r>
            <a:r>
              <a:rPr lang="en-US" sz="2400" dirty="0" err="1" smtClean="0"/>
              <a:t>ruimte</a:t>
            </a:r>
            <a:r>
              <a:rPr lang="en-US" sz="2400" dirty="0" smtClean="0"/>
              <a:t> </a:t>
            </a:r>
            <a:r>
              <a:rPr lang="en-US" sz="2400" dirty="0" err="1" smtClean="0"/>
              <a:t>ook</a:t>
            </a:r>
            <a:r>
              <a:rPr lang="en-US" sz="2400" dirty="0" smtClean="0"/>
              <a:t> </a:t>
            </a:r>
            <a:r>
              <a:rPr lang="en-US" sz="2400" dirty="0" err="1" smtClean="0"/>
              <a:t>atoombommen</a:t>
            </a:r>
            <a:r>
              <a:rPr lang="en-US" sz="2400" dirty="0" smtClean="0"/>
              <a:t> </a:t>
            </a:r>
            <a:r>
              <a:rPr lang="en-US" sz="2400" dirty="0" err="1" smtClean="0"/>
              <a:t>konden</a:t>
            </a:r>
            <a:r>
              <a:rPr lang="en-US" sz="2400" dirty="0" smtClean="0"/>
              <a:t> </a:t>
            </a:r>
            <a:r>
              <a:rPr lang="en-US" sz="2400" dirty="0" err="1" smtClean="0"/>
              <a:t>gooien</a:t>
            </a:r>
            <a:r>
              <a:rPr lang="en-US" sz="2400" dirty="0" smtClean="0"/>
              <a:t> op de VS.</a:t>
            </a:r>
          </a:p>
          <a:p>
            <a:endParaRPr lang="en-US" sz="2400" dirty="0"/>
          </a:p>
          <a:p>
            <a:r>
              <a:rPr lang="en-US" sz="2400" dirty="0" smtClean="0"/>
              <a:t>1958: Johnson </a:t>
            </a:r>
            <a:r>
              <a:rPr lang="en-US" sz="2400" dirty="0" err="1" smtClean="0"/>
              <a:t>roept</a:t>
            </a:r>
            <a:r>
              <a:rPr lang="en-US" sz="2400" dirty="0" smtClean="0"/>
              <a:t> op tot </a:t>
            </a:r>
            <a:r>
              <a:rPr lang="en-US" sz="2400" dirty="0" err="1" smtClean="0"/>
              <a:t>een</a:t>
            </a:r>
            <a:r>
              <a:rPr lang="en-US" sz="2400" dirty="0" smtClean="0"/>
              <a:t> </a:t>
            </a:r>
            <a:r>
              <a:rPr lang="en-US" sz="2400" dirty="0" err="1" smtClean="0"/>
              <a:t>Amerikaanse</a:t>
            </a:r>
            <a:r>
              <a:rPr lang="en-US" sz="2400" dirty="0" smtClean="0"/>
              <a:t> </a:t>
            </a:r>
            <a:r>
              <a:rPr lang="en-US" sz="2400" dirty="0" err="1" smtClean="0"/>
              <a:t>ruimtevaart</a:t>
            </a:r>
            <a:r>
              <a:rPr lang="en-US" sz="2400" dirty="0" smtClean="0"/>
              <a:t> </a:t>
            </a:r>
            <a:r>
              <a:rPr lang="en-US" sz="2400" dirty="0" err="1" smtClean="0"/>
              <a:t>organisatie</a:t>
            </a:r>
            <a:r>
              <a:rPr lang="en-US" sz="2400" dirty="0" smtClean="0"/>
              <a:t> die </a:t>
            </a:r>
            <a:r>
              <a:rPr lang="en-US" sz="2400" dirty="0" err="1" smtClean="0"/>
              <a:t>dezelfde</a:t>
            </a:r>
            <a:r>
              <a:rPr lang="en-US" sz="2400" dirty="0" smtClean="0"/>
              <a:t> </a:t>
            </a:r>
            <a:r>
              <a:rPr lang="en-US" sz="2400" dirty="0" err="1" smtClean="0"/>
              <a:t>techniek</a:t>
            </a:r>
            <a:r>
              <a:rPr lang="en-US" sz="2400" dirty="0" smtClean="0"/>
              <a:t> </a:t>
            </a:r>
            <a:r>
              <a:rPr lang="en-US" sz="2400" dirty="0" err="1" smtClean="0"/>
              <a:t>voor</a:t>
            </a:r>
            <a:r>
              <a:rPr lang="en-US" sz="2400" dirty="0" smtClean="0"/>
              <a:t> de VS </a:t>
            </a:r>
            <a:r>
              <a:rPr lang="en-US" sz="2400" dirty="0" err="1" smtClean="0"/>
              <a:t>kon</a:t>
            </a:r>
            <a:r>
              <a:rPr lang="en-US" sz="2400" dirty="0" smtClean="0"/>
              <a:t> </a:t>
            </a:r>
            <a:r>
              <a:rPr lang="en-US" sz="2400" dirty="0" err="1" smtClean="0"/>
              <a:t>maken</a:t>
            </a:r>
            <a:r>
              <a:rPr lang="en-US" sz="2400" dirty="0" smtClean="0"/>
              <a:t>.</a:t>
            </a:r>
          </a:p>
          <a:p>
            <a:endParaRPr lang="en-US" sz="2400" dirty="0"/>
          </a:p>
          <a:p>
            <a:r>
              <a:rPr lang="en-US" sz="2400" dirty="0" smtClean="0"/>
              <a:t>NASA</a:t>
            </a:r>
            <a:endParaRPr lang="en-US" sz="2400" dirty="0" smtClean="0">
              <a:solidFill>
                <a:prstClr val="white"/>
              </a:solidFill>
            </a:endParaRPr>
          </a:p>
        </p:txBody>
      </p:sp>
      <p:pic>
        <p:nvPicPr>
          <p:cNvPr id="1028" name="Picture 4" descr="http://upload.wikimedia.org/wikipedia/commons/b/b2/Ap11-KSC-69PC-241HR.jpg"/>
          <p:cNvPicPr>
            <a:picLocks noChangeAspect="1" noChangeArrowheads="1"/>
          </p:cNvPicPr>
          <p:nvPr/>
        </p:nvPicPr>
        <p:blipFill rotWithShape="1">
          <a:blip r:embed="rId2">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cdn.zmescience.com/wp-content/uploads/2011/04/nas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7476" y="3619500"/>
            <a:ext cx="3610180" cy="30019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5">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26191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118</a:t>
            </a:fld>
            <a:endParaRPr lang="nl-NL" sz="2400" dirty="0">
              <a:solidFill>
                <a:prstClr val="white"/>
              </a:solidFill>
            </a:endParaRPr>
          </a:p>
        </p:txBody>
      </p:sp>
      <p:sp>
        <p:nvSpPr>
          <p:cNvPr id="8" name="Rechthoek 7"/>
          <p:cNvSpPr/>
          <p:nvPr/>
        </p:nvSpPr>
        <p:spPr>
          <a:xfrm>
            <a:off x="4254499" y="430696"/>
            <a:ext cx="5867399" cy="4524315"/>
          </a:xfrm>
          <a:prstGeom prst="rect">
            <a:avLst/>
          </a:prstGeom>
        </p:spPr>
        <p:txBody>
          <a:bodyPr wrap="square">
            <a:spAutoFit/>
          </a:bodyPr>
          <a:lstStyle/>
          <a:p>
            <a:r>
              <a:rPr lang="en-US" sz="2400" u="sng" dirty="0" smtClean="0"/>
              <a:t>1961: </a:t>
            </a:r>
            <a:r>
              <a:rPr lang="en-US" sz="2400" u="sng" dirty="0" err="1" smtClean="0"/>
              <a:t>Eerste</a:t>
            </a:r>
            <a:r>
              <a:rPr lang="en-US" sz="2400" u="sng" dirty="0" smtClean="0"/>
              <a:t> </a:t>
            </a:r>
            <a:r>
              <a:rPr lang="en-US" sz="2400" u="sng" dirty="0" err="1" smtClean="0"/>
              <a:t>mens</a:t>
            </a:r>
            <a:r>
              <a:rPr lang="en-US" sz="2400" u="sng" dirty="0" smtClean="0"/>
              <a:t> in de </a:t>
            </a:r>
            <a:r>
              <a:rPr lang="en-US" sz="2400" u="sng" dirty="0" err="1" smtClean="0"/>
              <a:t>Ruimte</a:t>
            </a:r>
            <a:r>
              <a:rPr lang="en-US" sz="2400" u="sng" dirty="0" smtClean="0"/>
              <a:t>.</a:t>
            </a:r>
          </a:p>
          <a:p>
            <a:endParaRPr lang="en-US" sz="2400" dirty="0"/>
          </a:p>
          <a:p>
            <a:r>
              <a:rPr lang="en-US" sz="2400" dirty="0" smtClean="0"/>
              <a:t>Yuri Gagarin </a:t>
            </a:r>
            <a:r>
              <a:rPr lang="en-US" sz="2400" dirty="0" err="1" smtClean="0"/>
              <a:t>wordt</a:t>
            </a:r>
            <a:r>
              <a:rPr lang="en-US" sz="2400" dirty="0" smtClean="0"/>
              <a:t> de </a:t>
            </a:r>
            <a:r>
              <a:rPr lang="en-US" sz="2400" dirty="0" err="1" smtClean="0"/>
              <a:t>eerste</a:t>
            </a:r>
            <a:r>
              <a:rPr lang="en-US" sz="2400" dirty="0" smtClean="0"/>
              <a:t> </a:t>
            </a:r>
            <a:r>
              <a:rPr lang="en-US" sz="2400" dirty="0" err="1" smtClean="0"/>
              <a:t>mens</a:t>
            </a:r>
            <a:r>
              <a:rPr lang="en-US" sz="2400" dirty="0" smtClean="0"/>
              <a:t> in de </a:t>
            </a:r>
            <a:r>
              <a:rPr lang="en-US" sz="2400" dirty="0" err="1" smtClean="0"/>
              <a:t>ruimte</a:t>
            </a:r>
            <a:r>
              <a:rPr lang="en-US" sz="2400" dirty="0" smtClean="0"/>
              <a:t>. </a:t>
            </a:r>
          </a:p>
          <a:p>
            <a:endParaRPr lang="en-US" sz="2400" dirty="0"/>
          </a:p>
          <a:p>
            <a:endParaRPr lang="en-US" sz="2400" dirty="0" smtClean="0"/>
          </a:p>
          <a:p>
            <a:endParaRPr lang="en-US" sz="2400" dirty="0"/>
          </a:p>
          <a:p>
            <a:r>
              <a:rPr lang="en-US" sz="2400" dirty="0" smtClean="0"/>
              <a:t>“</a:t>
            </a:r>
            <a:r>
              <a:rPr lang="en-US" sz="2400" u="sng" dirty="0" smtClean="0"/>
              <a:t>Cosmonaut</a:t>
            </a:r>
            <a:r>
              <a:rPr lang="en-US" sz="2400" dirty="0" smtClean="0"/>
              <a:t>” </a:t>
            </a:r>
            <a:r>
              <a:rPr lang="en-US" sz="2400" dirty="0" err="1" smtClean="0"/>
              <a:t>vrij</a:t>
            </a:r>
            <a:r>
              <a:rPr lang="en-US" sz="2400" dirty="0" smtClean="0"/>
              <a:t> </a:t>
            </a:r>
            <a:r>
              <a:rPr lang="en-US" sz="2400" dirty="0" err="1" smtClean="0"/>
              <a:t>vertaald</a:t>
            </a:r>
            <a:r>
              <a:rPr lang="en-US" sz="2400" dirty="0" smtClean="0"/>
              <a:t>: </a:t>
            </a:r>
            <a:r>
              <a:rPr lang="en-US" sz="2400" dirty="0" err="1" smtClean="0"/>
              <a:t>vaarder</a:t>
            </a:r>
            <a:r>
              <a:rPr lang="en-US" sz="2400" dirty="0" smtClean="0"/>
              <a:t> van de </a:t>
            </a:r>
            <a:r>
              <a:rPr lang="en-US" sz="2400" dirty="0" err="1" smtClean="0"/>
              <a:t>ruimte</a:t>
            </a:r>
            <a:r>
              <a:rPr lang="en-US" sz="2400" dirty="0" smtClean="0"/>
              <a:t>.</a:t>
            </a:r>
          </a:p>
          <a:p>
            <a:endParaRPr lang="en-US" sz="2400" dirty="0">
              <a:solidFill>
                <a:prstClr val="white"/>
              </a:solidFill>
            </a:endParaRPr>
          </a:p>
          <a:p>
            <a:r>
              <a:rPr lang="en-US" sz="2400" dirty="0" smtClean="0">
                <a:solidFill>
                  <a:prstClr val="white"/>
                </a:solidFill>
              </a:rPr>
              <a:t>De reis </a:t>
            </a:r>
            <a:r>
              <a:rPr lang="en-US" sz="2400" dirty="0" err="1" smtClean="0">
                <a:solidFill>
                  <a:prstClr val="white"/>
                </a:solidFill>
              </a:rPr>
              <a:t>duurde</a:t>
            </a:r>
            <a:r>
              <a:rPr lang="en-US" sz="2400" dirty="0" smtClean="0">
                <a:solidFill>
                  <a:prstClr val="white"/>
                </a:solidFill>
              </a:rPr>
              <a:t> </a:t>
            </a:r>
            <a:r>
              <a:rPr lang="nl-NL" sz="2400" dirty="0"/>
              <a:t>duurde 108 minuten van lancering tot </a:t>
            </a:r>
            <a:r>
              <a:rPr lang="nl-NL" sz="2400" dirty="0" smtClean="0"/>
              <a:t>landing.</a:t>
            </a:r>
            <a:endParaRPr lang="en-US" sz="2400" dirty="0" smtClean="0">
              <a:solidFill>
                <a:prstClr val="white"/>
              </a:solidFill>
            </a:endParaRPr>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6380" y="1831461"/>
            <a:ext cx="926416" cy="861392"/>
          </a:xfrm>
          <a:prstGeom prst="rect">
            <a:avLst/>
          </a:prstGeom>
        </p:spPr>
      </p:pic>
      <p:pic>
        <p:nvPicPr>
          <p:cNvPr id="1028" name="Picture 4" descr="http://upload.wikimedia.org/wikipedia/commons/b/b2/Ap11-KSC-69PC-241HR.jpg"/>
          <p:cNvPicPr>
            <a:picLocks noChangeAspect="1" noChangeArrowheads="1"/>
          </p:cNvPicPr>
          <p:nvPr/>
        </p:nvPicPr>
        <p:blipFill rotWithShape="1">
          <a:blip r:embed="rId3">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upload.wikimedia.org/wikipedia/commons/c/cc/Gagarin_in_Swede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6547" y="1209674"/>
            <a:ext cx="3001367" cy="43656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5">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7983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119</a:t>
            </a:fld>
            <a:endParaRPr lang="nl-NL" sz="2400" dirty="0">
              <a:solidFill>
                <a:prstClr val="white"/>
              </a:solidFill>
            </a:endParaRPr>
          </a:p>
        </p:txBody>
      </p:sp>
      <p:sp>
        <p:nvSpPr>
          <p:cNvPr id="8" name="Rechthoek 7"/>
          <p:cNvSpPr/>
          <p:nvPr/>
        </p:nvSpPr>
        <p:spPr>
          <a:xfrm>
            <a:off x="4254499" y="430696"/>
            <a:ext cx="7391401" cy="2308324"/>
          </a:xfrm>
          <a:prstGeom prst="rect">
            <a:avLst/>
          </a:prstGeom>
        </p:spPr>
        <p:txBody>
          <a:bodyPr wrap="square">
            <a:spAutoFit/>
          </a:bodyPr>
          <a:lstStyle/>
          <a:p>
            <a:r>
              <a:rPr lang="en-US" sz="2400" dirty="0" err="1" smtClean="0"/>
              <a:t>Drie</a:t>
            </a:r>
            <a:r>
              <a:rPr lang="en-US" sz="2400" dirty="0" smtClean="0"/>
              <a:t> </a:t>
            </a:r>
            <a:r>
              <a:rPr lang="en-US" sz="2400" dirty="0" err="1" smtClean="0"/>
              <a:t>weken</a:t>
            </a:r>
            <a:r>
              <a:rPr lang="en-US" sz="2400" dirty="0" smtClean="0"/>
              <a:t> later </a:t>
            </a:r>
            <a:r>
              <a:rPr lang="en-US" sz="2400" dirty="0" err="1" smtClean="0"/>
              <a:t>wordt</a:t>
            </a:r>
            <a:r>
              <a:rPr lang="en-US" sz="2400" dirty="0" smtClean="0"/>
              <a:t> Alan Shepard de </a:t>
            </a:r>
            <a:r>
              <a:rPr lang="en-US" sz="2400" dirty="0" err="1" smtClean="0"/>
              <a:t>eerste</a:t>
            </a:r>
            <a:r>
              <a:rPr lang="en-US" sz="2400" dirty="0" smtClean="0"/>
              <a:t> </a:t>
            </a:r>
            <a:r>
              <a:rPr lang="en-US" sz="2400" dirty="0" err="1" smtClean="0"/>
              <a:t>Amerikaan</a:t>
            </a:r>
            <a:r>
              <a:rPr lang="en-US" sz="2400" dirty="0" smtClean="0"/>
              <a:t> in de </a:t>
            </a:r>
            <a:r>
              <a:rPr lang="en-US" sz="2400" dirty="0" err="1" smtClean="0"/>
              <a:t>ruimte</a:t>
            </a:r>
            <a:r>
              <a:rPr lang="en-US" sz="2400" dirty="0" smtClean="0"/>
              <a:t>. </a:t>
            </a:r>
          </a:p>
          <a:p>
            <a:endParaRPr lang="en-US" sz="2400" dirty="0" smtClean="0"/>
          </a:p>
          <a:p>
            <a:endParaRPr lang="en-US" sz="2400" dirty="0"/>
          </a:p>
          <a:p>
            <a:r>
              <a:rPr lang="en-US" sz="2400" dirty="0" err="1" smtClean="0"/>
              <a:t>Hoewel</a:t>
            </a:r>
            <a:r>
              <a:rPr lang="en-US" sz="2400" dirty="0" smtClean="0"/>
              <a:t> de </a:t>
            </a:r>
            <a:r>
              <a:rPr lang="en-US" sz="2400" dirty="0" err="1" smtClean="0"/>
              <a:t>Russen</a:t>
            </a:r>
            <a:r>
              <a:rPr lang="en-US" sz="2400" dirty="0" smtClean="0"/>
              <a:t> </a:t>
            </a:r>
            <a:r>
              <a:rPr lang="en-US" sz="2400" dirty="0" err="1" smtClean="0"/>
              <a:t>eerder</a:t>
            </a:r>
            <a:r>
              <a:rPr lang="en-US" sz="2400" dirty="0" smtClean="0"/>
              <a:t> </a:t>
            </a:r>
            <a:r>
              <a:rPr lang="en-US" sz="2400" dirty="0" err="1" smtClean="0"/>
              <a:t>waren</a:t>
            </a:r>
            <a:r>
              <a:rPr lang="en-US" sz="2400" dirty="0" smtClean="0"/>
              <a:t> was het </a:t>
            </a:r>
            <a:r>
              <a:rPr lang="en-US" sz="2400" dirty="0" err="1" smtClean="0"/>
              <a:t>Amerikaanse</a:t>
            </a:r>
            <a:r>
              <a:rPr lang="en-US" sz="2400" dirty="0" smtClean="0"/>
              <a:t> </a:t>
            </a:r>
            <a:r>
              <a:rPr lang="en-US" sz="2400" dirty="0" err="1" smtClean="0"/>
              <a:t>voertuig</a:t>
            </a:r>
            <a:r>
              <a:rPr lang="en-US" sz="2400" dirty="0" smtClean="0"/>
              <a:t> </a:t>
            </a:r>
            <a:r>
              <a:rPr lang="en-US" sz="2400" dirty="0" err="1" smtClean="0"/>
              <a:t>moderner</a:t>
            </a:r>
            <a:r>
              <a:rPr lang="en-US" sz="2400" dirty="0" smtClean="0"/>
              <a:t>: Shepard </a:t>
            </a:r>
            <a:r>
              <a:rPr lang="en-US" sz="2400" dirty="0" err="1" smtClean="0"/>
              <a:t>kon</a:t>
            </a:r>
            <a:r>
              <a:rPr lang="en-US" sz="2400" dirty="0" smtClean="0"/>
              <a:t> </a:t>
            </a:r>
            <a:r>
              <a:rPr lang="en-US" sz="2400" dirty="0" err="1" smtClean="0"/>
              <a:t>deze</a:t>
            </a:r>
            <a:r>
              <a:rPr lang="en-US" sz="2400" dirty="0" smtClean="0"/>
              <a:t> </a:t>
            </a:r>
            <a:r>
              <a:rPr lang="en-US" sz="2400" dirty="0" err="1" smtClean="0"/>
              <a:t>zelf</a:t>
            </a:r>
            <a:r>
              <a:rPr lang="en-US" sz="2400" dirty="0" smtClean="0"/>
              <a:t> </a:t>
            </a:r>
            <a:r>
              <a:rPr lang="en-US" sz="2400" dirty="0" err="1" smtClean="0"/>
              <a:t>besturen</a:t>
            </a:r>
            <a:r>
              <a:rPr lang="en-US" sz="2400" dirty="0" smtClean="0"/>
              <a:t>.</a:t>
            </a:r>
            <a:endParaRPr lang="en-US" sz="2400" dirty="0" smtClean="0">
              <a:solidFill>
                <a:prstClr val="white"/>
              </a:solidFill>
            </a:endParaRPr>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3783" y="1154162"/>
            <a:ext cx="926416" cy="861392"/>
          </a:xfrm>
          <a:prstGeom prst="rect">
            <a:avLst/>
          </a:prstGeom>
        </p:spPr>
      </p:pic>
      <p:pic>
        <p:nvPicPr>
          <p:cNvPr id="1028" name="Picture 4" descr="http://upload.wikimedia.org/wikipedia/commons/b/b2/Ap11-KSC-69PC-241HR.jpg"/>
          <p:cNvPicPr>
            <a:picLocks noChangeAspect="1" noChangeArrowheads="1"/>
          </p:cNvPicPr>
          <p:nvPr/>
        </p:nvPicPr>
        <p:blipFill rotWithShape="1">
          <a:blip r:embed="rId3">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File:Alan Shepard during Mercury-Redstone 3.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4632" y="2955925"/>
            <a:ext cx="5202767" cy="39020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6">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798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A9096D49-DAE3-40DE-93E0-41688E0A5016}" type="slidenum">
              <a:rPr lang="nl-NL" sz="1600" b="1">
                <a:solidFill>
                  <a:schemeClr val="bg1"/>
                </a:solidFill>
              </a:rPr>
              <a:t>12</a:t>
            </a:fld>
            <a:endParaRPr lang="nl-NL" sz="1600" b="1" dirty="0">
              <a:solidFill>
                <a:schemeClr val="bg1"/>
              </a:solidFill>
            </a:endParaRPr>
          </a:p>
        </p:txBody>
      </p:sp>
      <p:sp>
        <p:nvSpPr>
          <p:cNvPr id="5" name="Rechthoek 4"/>
          <p:cNvSpPr/>
          <p:nvPr/>
        </p:nvSpPr>
        <p:spPr>
          <a:xfrm>
            <a:off x="3323771" y="1372484"/>
            <a:ext cx="8142515" cy="9325630"/>
          </a:xfrm>
          <a:prstGeom prst="rect">
            <a:avLst/>
          </a:prstGeom>
        </p:spPr>
        <p:txBody>
          <a:bodyPr wrap="square">
            <a:spAutoFit/>
          </a:bodyPr>
          <a:lstStyle/>
          <a:p>
            <a:r>
              <a:rPr lang="nl-NL" sz="2400" i="1" dirty="0" smtClean="0">
                <a:solidFill>
                  <a:schemeClr val="bg1"/>
                </a:solidFill>
                <a:sym typeface="Wingdings" pitchFamily="2" charset="2"/>
              </a:rPr>
              <a:t>Wat is het idee van het communisme?</a:t>
            </a:r>
          </a:p>
          <a:p>
            <a:endParaRPr lang="nl-NL" sz="2400" dirty="0">
              <a:solidFill>
                <a:schemeClr val="bg1"/>
              </a:solidFill>
              <a:sym typeface="Wingdings" pitchFamily="2" charset="2"/>
            </a:endParaRPr>
          </a:p>
          <a:p>
            <a:pPr marL="457200" indent="-457200">
              <a:buFont typeface="+mj-lt"/>
              <a:buAutoNum type="arabicPeriod"/>
            </a:pPr>
            <a:r>
              <a:rPr lang="nl-NL" sz="2400" dirty="0" smtClean="0">
                <a:solidFill>
                  <a:schemeClr val="bg1"/>
                </a:solidFill>
                <a:sym typeface="Wingdings" pitchFamily="2" charset="2"/>
              </a:rPr>
              <a:t>Productiemiddelen = macht.</a:t>
            </a:r>
          </a:p>
          <a:p>
            <a:pPr marL="342900" indent="-342900">
              <a:buFont typeface="Arial" panose="020B0604020202020204" pitchFamily="34" charset="0"/>
              <a:buChar char="•"/>
            </a:pPr>
            <a:endParaRPr lang="nl-NL" sz="2400" dirty="0">
              <a:solidFill>
                <a:schemeClr val="bg1"/>
              </a:solidFill>
              <a:sym typeface="Wingdings" pitchFamily="2" charset="2"/>
            </a:endParaRPr>
          </a:p>
          <a:p>
            <a:r>
              <a:rPr lang="nl-NL" sz="2400" dirty="0" smtClean="0">
                <a:solidFill>
                  <a:schemeClr val="bg1"/>
                </a:solidFill>
                <a:sym typeface="Wingdings" pitchFamily="2" charset="2"/>
              </a:rPr>
              <a:t>Wie de productie in handen heeft (baas van een fabriek, eigenaar van veel grond) heeft de macht. </a:t>
            </a:r>
          </a:p>
          <a:p>
            <a:endParaRPr lang="nl-NL" sz="2400" dirty="0">
              <a:solidFill>
                <a:schemeClr val="bg1"/>
              </a:solidFill>
              <a:sym typeface="Wingdings" pitchFamily="2" charset="2"/>
            </a:endParaRPr>
          </a:p>
          <a:p>
            <a:r>
              <a:rPr lang="nl-NL" sz="2400" u="sng" dirty="0" smtClean="0">
                <a:solidFill>
                  <a:schemeClr val="bg1"/>
                </a:solidFill>
                <a:sym typeface="Wingdings" pitchFamily="2" charset="2"/>
              </a:rPr>
              <a:t>Proletariaat</a:t>
            </a:r>
            <a:r>
              <a:rPr lang="nl-NL" sz="2400" dirty="0" smtClean="0">
                <a:solidFill>
                  <a:schemeClr val="bg1"/>
                </a:solidFill>
                <a:sym typeface="Wingdings" pitchFamily="2" charset="2"/>
              </a:rPr>
              <a:t>: zij die niks hebben.</a:t>
            </a:r>
          </a:p>
          <a:p>
            <a:r>
              <a:rPr lang="nl-NL" sz="2400" u="sng" dirty="0" smtClean="0">
                <a:solidFill>
                  <a:schemeClr val="bg1"/>
                </a:solidFill>
                <a:sym typeface="Wingdings" pitchFamily="2" charset="2"/>
              </a:rPr>
              <a:t>Bourgeoisie</a:t>
            </a:r>
            <a:r>
              <a:rPr lang="nl-NL" sz="2400" dirty="0" smtClean="0">
                <a:solidFill>
                  <a:schemeClr val="bg1"/>
                </a:solidFill>
                <a:sym typeface="Wingdings" pitchFamily="2" charset="2"/>
              </a:rPr>
              <a:t>: zij die geld, productie en macht bezitten.</a:t>
            </a:r>
            <a:endParaRPr lang="nl-NL" sz="2400" u="sng" dirty="0" smtClean="0">
              <a:solidFill>
                <a:schemeClr val="bg1"/>
              </a:solidFill>
              <a:sym typeface="Wingdings" pitchFamily="2" charset="2"/>
            </a:endParaRPr>
          </a:p>
          <a:p>
            <a:endParaRPr lang="nl-NL" sz="2400" dirty="0">
              <a:solidFill>
                <a:schemeClr val="bg1"/>
              </a:solidFill>
              <a:sym typeface="Wingdings" pitchFamily="2" charset="2"/>
            </a:endParaRP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pPr marL="342900" indent="-342900">
              <a:buFont typeface="Arial" panose="020B0604020202020204" pitchFamily="34" charset="0"/>
              <a:buChar char="•"/>
            </a:pPr>
            <a:endParaRPr lang="nl-NL" sz="2400" dirty="0">
              <a:solidFill>
                <a:schemeClr val="bg1"/>
              </a:solidFill>
              <a:sym typeface="Wingdings" pitchFamily="2" charset="2"/>
            </a:endParaRPr>
          </a:p>
          <a:p>
            <a:pPr marL="342900" indent="-342900">
              <a:buFont typeface="Arial" panose="020B0604020202020204" pitchFamily="34" charset="0"/>
              <a:buChar char="•"/>
            </a:pPr>
            <a:endParaRPr lang="nl-NL" sz="2400" dirty="0" smtClean="0">
              <a:solidFill>
                <a:schemeClr val="bg1"/>
              </a:solidFill>
              <a:sym typeface="Wingdings" pitchFamily="2" charset="2"/>
            </a:endParaRPr>
          </a:p>
          <a:p>
            <a:endParaRPr lang="nl-NL" sz="2400" dirty="0" smtClean="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endParaRPr lang="nl-NL" sz="2400" dirty="0">
              <a:solidFill>
                <a:schemeClr val="bg1"/>
              </a:solidFill>
              <a:sym typeface="Wingdings" pitchFamily="2" charset="2"/>
            </a:endParaRPr>
          </a:p>
          <a:p>
            <a:r>
              <a:rPr lang="nl-NL" sz="2400" dirty="0">
                <a:solidFill>
                  <a:schemeClr val="bg1"/>
                </a:solidFill>
                <a:sym typeface="Wingdings" pitchFamily="2" charset="2"/>
              </a:rPr>
              <a:t>		</a:t>
            </a:r>
            <a:endParaRPr lang="nl-NL" sz="2400" dirty="0"/>
          </a:p>
        </p:txBody>
      </p:sp>
      <p:sp>
        <p:nvSpPr>
          <p:cNvPr id="3" name="AutoShape 4"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6" name="AutoShape 6"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3"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4" descr="http://usstudiesonline.com/wp-content/uploads/2014/10/GCSE-History-Revision-USSR-Flag-and-US-Flag.png"/>
          <p:cNvPicPr>
            <a:picLocks noChangeAspect="1" noChangeArrowheads="1"/>
          </p:cNvPicPr>
          <p:nvPr/>
        </p:nvPicPr>
        <p:blipFill rotWithShape="1">
          <a:blip r:embed="rId4">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69581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120</a:t>
            </a:fld>
            <a:endParaRPr lang="nl-NL" sz="2400" dirty="0">
              <a:solidFill>
                <a:prstClr val="white"/>
              </a:solidFill>
            </a:endParaRPr>
          </a:p>
        </p:txBody>
      </p:sp>
      <p:sp>
        <p:nvSpPr>
          <p:cNvPr id="8" name="Rechthoek 7"/>
          <p:cNvSpPr/>
          <p:nvPr/>
        </p:nvSpPr>
        <p:spPr>
          <a:xfrm>
            <a:off x="4254499" y="430696"/>
            <a:ext cx="5867399" cy="1200329"/>
          </a:xfrm>
          <a:prstGeom prst="rect">
            <a:avLst/>
          </a:prstGeom>
        </p:spPr>
        <p:txBody>
          <a:bodyPr wrap="square">
            <a:spAutoFit/>
          </a:bodyPr>
          <a:lstStyle/>
          <a:p>
            <a:r>
              <a:rPr lang="en-US" sz="2400" dirty="0" smtClean="0"/>
              <a:t>1962: Kennedy </a:t>
            </a:r>
            <a:r>
              <a:rPr lang="en-US" sz="2400" dirty="0" err="1" smtClean="0"/>
              <a:t>belooft</a:t>
            </a:r>
            <a:r>
              <a:rPr lang="en-US" sz="2400" dirty="0" smtClean="0"/>
              <a:t> </a:t>
            </a:r>
            <a:r>
              <a:rPr lang="en-US" sz="2400" dirty="0" err="1" smtClean="0"/>
              <a:t>een</a:t>
            </a:r>
            <a:r>
              <a:rPr lang="en-US" sz="2400" dirty="0" smtClean="0"/>
              <a:t> man op de </a:t>
            </a:r>
            <a:r>
              <a:rPr lang="en-US" sz="2400" dirty="0" err="1" smtClean="0"/>
              <a:t>maan</a:t>
            </a:r>
            <a:r>
              <a:rPr lang="en-US" sz="2400" dirty="0" smtClean="0"/>
              <a:t> </a:t>
            </a:r>
            <a:r>
              <a:rPr lang="en-US" sz="2400" dirty="0" err="1" smtClean="0"/>
              <a:t>voor</a:t>
            </a:r>
            <a:r>
              <a:rPr lang="en-US" sz="2400" dirty="0" smtClean="0"/>
              <a:t> het </a:t>
            </a:r>
            <a:r>
              <a:rPr lang="en-US" sz="2400" dirty="0" err="1" smtClean="0"/>
              <a:t>einde</a:t>
            </a:r>
            <a:r>
              <a:rPr lang="en-US" sz="2400" dirty="0" smtClean="0"/>
              <a:t> van de </a:t>
            </a:r>
            <a:r>
              <a:rPr lang="en-US" sz="2400" dirty="0" err="1" smtClean="0"/>
              <a:t>jaren</a:t>
            </a:r>
            <a:r>
              <a:rPr lang="en-US" sz="2400" dirty="0" smtClean="0"/>
              <a:t> 60.</a:t>
            </a:r>
          </a:p>
          <a:p>
            <a:endParaRPr lang="en-US" sz="2400" dirty="0"/>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31540" y="769633"/>
            <a:ext cx="926416" cy="861392"/>
          </a:xfrm>
          <a:prstGeom prst="rect">
            <a:avLst/>
          </a:prstGeom>
        </p:spPr>
      </p:pic>
      <p:pic>
        <p:nvPicPr>
          <p:cNvPr id="1028" name="Picture 4" descr="http://upload.wikimedia.org/wikipedia/commons/b/b2/Ap11-KSC-69PC-241HR.jpg"/>
          <p:cNvPicPr>
            <a:picLocks noChangeAspect="1" noChangeArrowheads="1"/>
          </p:cNvPicPr>
          <p:nvPr/>
        </p:nvPicPr>
        <p:blipFill rotWithShape="1">
          <a:blip r:embed="rId3">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img.gawkerassets.com/img/17yw36n5jga0ijpg/origin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499" y="1727772"/>
            <a:ext cx="7543800" cy="42433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5">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7983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121</a:t>
            </a:fld>
            <a:endParaRPr lang="nl-NL" sz="2400" dirty="0">
              <a:solidFill>
                <a:prstClr val="white"/>
              </a:solidFill>
            </a:endParaRPr>
          </a:p>
        </p:txBody>
      </p:sp>
      <p:sp>
        <p:nvSpPr>
          <p:cNvPr id="8" name="Rechthoek 7"/>
          <p:cNvSpPr/>
          <p:nvPr/>
        </p:nvSpPr>
        <p:spPr>
          <a:xfrm>
            <a:off x="4254499" y="430696"/>
            <a:ext cx="7031878" cy="1569660"/>
          </a:xfrm>
          <a:prstGeom prst="rect">
            <a:avLst/>
          </a:prstGeom>
        </p:spPr>
        <p:txBody>
          <a:bodyPr wrap="square">
            <a:spAutoFit/>
          </a:bodyPr>
          <a:lstStyle/>
          <a:p>
            <a:r>
              <a:rPr lang="en-US" sz="2400" dirty="0" err="1" smtClean="0"/>
              <a:t>Daarvoor</a:t>
            </a:r>
            <a:r>
              <a:rPr lang="en-US" sz="2400" dirty="0" smtClean="0"/>
              <a:t> </a:t>
            </a:r>
            <a:r>
              <a:rPr lang="en-US" sz="2400" dirty="0" err="1" smtClean="0"/>
              <a:t>moeten</a:t>
            </a:r>
            <a:r>
              <a:rPr lang="en-US" sz="2400" dirty="0" smtClean="0"/>
              <a:t> nog </a:t>
            </a:r>
            <a:r>
              <a:rPr lang="en-US" sz="2400" dirty="0" err="1" smtClean="0"/>
              <a:t>veel</a:t>
            </a:r>
            <a:r>
              <a:rPr lang="en-US" sz="2400" dirty="0" smtClean="0"/>
              <a:t> </a:t>
            </a:r>
            <a:r>
              <a:rPr lang="en-US" sz="2400" dirty="0" err="1" smtClean="0"/>
              <a:t>dingen</a:t>
            </a:r>
            <a:r>
              <a:rPr lang="en-US" sz="2400" dirty="0" smtClean="0"/>
              <a:t> </a:t>
            </a:r>
            <a:r>
              <a:rPr lang="en-US" sz="2400" dirty="0" err="1" smtClean="0"/>
              <a:t>gebeuren</a:t>
            </a:r>
            <a:r>
              <a:rPr lang="en-US" sz="2400" dirty="0" smtClean="0"/>
              <a:t>. De </a:t>
            </a:r>
            <a:r>
              <a:rPr lang="en-US" sz="2400" dirty="0" err="1"/>
              <a:t>A</a:t>
            </a:r>
            <a:r>
              <a:rPr lang="en-US" sz="2400" dirty="0" err="1" smtClean="0"/>
              <a:t>merikanen</a:t>
            </a:r>
            <a:r>
              <a:rPr lang="en-US" sz="2400" dirty="0" smtClean="0"/>
              <a:t> </a:t>
            </a:r>
            <a:r>
              <a:rPr lang="en-US" sz="2400" dirty="0" err="1" smtClean="0"/>
              <a:t>gaven</a:t>
            </a:r>
            <a:r>
              <a:rPr lang="en-US" sz="2400" dirty="0" smtClean="0"/>
              <a:t> </a:t>
            </a:r>
            <a:r>
              <a:rPr lang="en-US" sz="2400" dirty="0" err="1" smtClean="0"/>
              <a:t>enorm</a:t>
            </a:r>
            <a:r>
              <a:rPr lang="en-US" sz="2400" dirty="0" smtClean="0"/>
              <a:t> </a:t>
            </a:r>
            <a:r>
              <a:rPr lang="en-US" sz="2400" dirty="0" err="1" smtClean="0"/>
              <a:t>veel</a:t>
            </a:r>
            <a:r>
              <a:rPr lang="en-US" sz="2400" dirty="0" smtClean="0"/>
              <a:t> geld </a:t>
            </a:r>
            <a:r>
              <a:rPr lang="en-US" sz="2400" dirty="0" err="1" smtClean="0"/>
              <a:t>uit</a:t>
            </a:r>
            <a:r>
              <a:rPr lang="en-US" sz="2400" dirty="0" smtClean="0"/>
              <a:t> </a:t>
            </a:r>
            <a:r>
              <a:rPr lang="en-US" sz="2400" dirty="0" err="1" smtClean="0"/>
              <a:t>aan</a:t>
            </a:r>
            <a:r>
              <a:rPr lang="en-US" sz="2400" dirty="0" smtClean="0"/>
              <a:t> </a:t>
            </a:r>
            <a:r>
              <a:rPr lang="en-US" sz="2400" dirty="0" err="1" smtClean="0"/>
              <a:t>nieuwe</a:t>
            </a:r>
            <a:r>
              <a:rPr lang="en-US" sz="2400" dirty="0" smtClean="0"/>
              <a:t> </a:t>
            </a:r>
            <a:r>
              <a:rPr lang="en-US" sz="2400" dirty="0" err="1" smtClean="0"/>
              <a:t>technieken</a:t>
            </a:r>
            <a:r>
              <a:rPr lang="en-US" sz="2400" dirty="0" smtClean="0"/>
              <a:t> </a:t>
            </a:r>
            <a:r>
              <a:rPr lang="en-US" sz="2400" dirty="0" err="1" smtClean="0"/>
              <a:t>en</a:t>
            </a:r>
            <a:r>
              <a:rPr lang="en-US" sz="2400" dirty="0" smtClean="0"/>
              <a:t> missies.</a:t>
            </a:r>
          </a:p>
          <a:p>
            <a:endParaRPr lang="en-US" sz="2400" dirty="0"/>
          </a:p>
        </p:txBody>
      </p:sp>
      <p:pic>
        <p:nvPicPr>
          <p:cNvPr id="1028" name="Picture 4" descr="http://upload.wikimedia.org/wikipedia/commons/b/b2/Ap11-KSC-69PC-241HR.jpg"/>
          <p:cNvPicPr>
            <a:picLocks noChangeAspect="1" noChangeArrowheads="1"/>
          </p:cNvPicPr>
          <p:nvPr/>
        </p:nvPicPr>
        <p:blipFill rotWithShape="1">
          <a:blip r:embed="rId2">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c85c7a.medialib.glogster.com/paulsoma/media/e8/e876706b7d74b7879bae303ca028769bb55d1173/nasa-budget-histo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499" y="1762698"/>
            <a:ext cx="7658100" cy="5095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286377" y="522695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5">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7983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122</a:t>
            </a:fld>
            <a:endParaRPr lang="nl-NL" sz="2400" dirty="0">
              <a:solidFill>
                <a:prstClr val="white"/>
              </a:solidFill>
            </a:endParaRPr>
          </a:p>
        </p:txBody>
      </p:sp>
      <p:sp>
        <p:nvSpPr>
          <p:cNvPr id="8" name="Rechthoek 7"/>
          <p:cNvSpPr/>
          <p:nvPr/>
        </p:nvSpPr>
        <p:spPr>
          <a:xfrm>
            <a:off x="4013199" y="454992"/>
            <a:ext cx="4864101" cy="6001643"/>
          </a:xfrm>
          <a:prstGeom prst="rect">
            <a:avLst/>
          </a:prstGeom>
        </p:spPr>
        <p:txBody>
          <a:bodyPr wrap="square">
            <a:spAutoFit/>
          </a:bodyPr>
          <a:lstStyle/>
          <a:p>
            <a:r>
              <a:rPr lang="nl-NL" sz="2400" dirty="0" smtClean="0"/>
              <a:t>1962: Johnson roept de VN op om een verdrag te maken met regels die speciaal voor de ruimte gelden. </a:t>
            </a:r>
          </a:p>
          <a:p>
            <a:endParaRPr lang="nl-NL" sz="2400" dirty="0" smtClean="0"/>
          </a:p>
          <a:p>
            <a:r>
              <a:rPr lang="nl-NL" sz="2400" dirty="0" smtClean="0"/>
              <a:t>In 1967 ondertekenden o.a. de VS en de SU een verdrag waarin o.a. staat dat:</a:t>
            </a:r>
          </a:p>
          <a:p>
            <a:pPr marL="342900" indent="-342900">
              <a:buFont typeface="Arial" panose="020B0604020202020204" pitchFamily="34" charset="0"/>
              <a:buChar char="•"/>
            </a:pPr>
            <a:r>
              <a:rPr lang="nl-NL" sz="2400" dirty="0" smtClean="0"/>
              <a:t>er geen kernwapens in de ruimte of de maan gezet mogen worden; </a:t>
            </a:r>
          </a:p>
          <a:p>
            <a:pPr marL="342900" indent="-342900">
              <a:buFont typeface="Arial" panose="020B0604020202020204" pitchFamily="34" charset="0"/>
              <a:buChar char="•"/>
            </a:pPr>
            <a:r>
              <a:rPr lang="nl-NL" sz="2400" dirty="0"/>
              <a:t>d</a:t>
            </a:r>
            <a:r>
              <a:rPr lang="nl-NL" sz="2400" dirty="0" smtClean="0"/>
              <a:t>e ruimte en maan alleen voor vreedzame doeleinden bezocht mogen worden;</a:t>
            </a:r>
          </a:p>
          <a:p>
            <a:pPr marL="342900" indent="-342900">
              <a:buFont typeface="Arial" panose="020B0604020202020204" pitchFamily="34" charset="0"/>
              <a:buChar char="•"/>
            </a:pPr>
            <a:r>
              <a:rPr lang="nl-NL" sz="2400" dirty="0"/>
              <a:t>e</a:t>
            </a:r>
            <a:r>
              <a:rPr lang="nl-NL" sz="2400" dirty="0" smtClean="0"/>
              <a:t>en land, persoon of organisatie geen plek in de ruimte of op een andere planeet mag claimen. Deze zijn van iedereen.</a:t>
            </a:r>
          </a:p>
        </p:txBody>
      </p:sp>
      <p:pic>
        <p:nvPicPr>
          <p:cNvPr id="1028" name="Picture 4" descr="http://upload.wikimedia.org/wikipedia/commons/b/b2/Ap11-KSC-69PC-241HR.jpg"/>
          <p:cNvPicPr>
            <a:picLocks noChangeAspect="1" noChangeArrowheads="1"/>
          </p:cNvPicPr>
          <p:nvPr/>
        </p:nvPicPr>
        <p:blipFill rotWithShape="1">
          <a:blip r:embed="rId2">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flymetothemoon.us/content/Space%20Trea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300" y="1774650"/>
            <a:ext cx="5056126" cy="3362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4">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43217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123</a:t>
            </a:fld>
            <a:endParaRPr lang="nl-NL" sz="2400" dirty="0">
              <a:solidFill>
                <a:prstClr val="white"/>
              </a:solidFill>
            </a:endParaRPr>
          </a:p>
        </p:txBody>
      </p:sp>
      <p:sp>
        <p:nvSpPr>
          <p:cNvPr id="8" name="Rechthoek 7"/>
          <p:cNvSpPr/>
          <p:nvPr/>
        </p:nvSpPr>
        <p:spPr>
          <a:xfrm>
            <a:off x="3996323" y="36996"/>
            <a:ext cx="5080001" cy="3416320"/>
          </a:xfrm>
          <a:prstGeom prst="rect">
            <a:avLst/>
          </a:prstGeom>
        </p:spPr>
        <p:txBody>
          <a:bodyPr wrap="square">
            <a:spAutoFit/>
          </a:bodyPr>
          <a:lstStyle/>
          <a:p>
            <a:r>
              <a:rPr lang="nl-NL" sz="2400" dirty="0" smtClean="0"/>
              <a:t>Apollo 11</a:t>
            </a:r>
          </a:p>
          <a:p>
            <a:endParaRPr lang="nl-NL" sz="2400" dirty="0" smtClean="0"/>
          </a:p>
          <a:p>
            <a:r>
              <a:rPr lang="nl-NL" sz="2400" dirty="0" smtClean="0"/>
              <a:t>Neil Armstrong, Michael Collins en </a:t>
            </a:r>
            <a:r>
              <a:rPr lang="nl-NL" sz="2400" dirty="0" err="1" smtClean="0"/>
              <a:t>Buzz</a:t>
            </a:r>
            <a:r>
              <a:rPr lang="nl-NL" sz="2400" dirty="0" smtClean="0"/>
              <a:t> Aldrin. </a:t>
            </a:r>
          </a:p>
          <a:p>
            <a:endParaRPr lang="nl-NL" sz="2400" dirty="0" smtClean="0">
              <a:effectLst/>
            </a:endParaRPr>
          </a:p>
          <a:p>
            <a:r>
              <a:rPr lang="nl-NL" sz="2400" dirty="0" smtClean="0"/>
              <a:t>Missie: landing op de maan, met veilige terugkeer.</a:t>
            </a:r>
          </a:p>
          <a:p>
            <a:endParaRPr lang="nl-NL" sz="2400" dirty="0" smtClean="0">
              <a:effectLst/>
            </a:endParaRPr>
          </a:p>
          <a:p>
            <a:r>
              <a:rPr lang="nl-NL" sz="2400" dirty="0" smtClean="0"/>
              <a:t>Reis van op-en-neer drie dagen</a:t>
            </a:r>
            <a:endParaRPr lang="nl-NL" sz="2400" dirty="0">
              <a:effectLst/>
            </a:endParaRPr>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0407" y="2272022"/>
            <a:ext cx="926416" cy="861392"/>
          </a:xfrm>
          <a:prstGeom prst="rect">
            <a:avLst/>
          </a:prstGeom>
        </p:spPr>
      </p:pic>
      <p:pic>
        <p:nvPicPr>
          <p:cNvPr id="1028" name="Picture 4" descr="http://upload.wikimedia.org/wikipedia/commons/b/b2/Ap11-KSC-69PC-241HR.jpg"/>
          <p:cNvPicPr>
            <a:picLocks noChangeAspect="1" noChangeArrowheads="1"/>
          </p:cNvPicPr>
          <p:nvPr/>
        </p:nvPicPr>
        <p:blipFill rotWithShape="1">
          <a:blip r:embed="rId3">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upload.wikimedia.org/wikipedia/commons/thumb/0/0d/Apollo_11_rollout.jpg/840px-Apollo_11_rollout.jpg"/>
          <p:cNvPicPr>
            <a:picLocks noChangeAspect="1" noChangeArrowheads="1"/>
          </p:cNvPicPr>
          <p:nvPr/>
        </p:nvPicPr>
        <p:blipFill rotWithShape="1">
          <a:blip r:embed="rId4">
            <a:extLst>
              <a:ext uri="{28A0092B-C50C-407E-A947-70E740481C1C}">
                <a14:useLocalDpi xmlns:a14="http://schemas.microsoft.com/office/drawing/2010/main" val="0"/>
              </a:ext>
            </a:extLst>
          </a:blip>
          <a:srcRect l="18105" r="28421"/>
          <a:stretch/>
        </p:blipFill>
        <p:spPr bwMode="auto">
          <a:xfrm>
            <a:off x="9281470" y="253181"/>
            <a:ext cx="2639913" cy="60182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ree astronauts in spacesuits without helmets sitting in front of a large photo of the Mo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3150" y="3453316"/>
            <a:ext cx="4329158" cy="34050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6">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3806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124</a:t>
            </a:fld>
            <a:endParaRPr lang="nl-NL" sz="2400" dirty="0">
              <a:solidFill>
                <a:prstClr val="white"/>
              </a:solidFill>
            </a:endParaRPr>
          </a:p>
        </p:txBody>
      </p:sp>
      <p:sp>
        <p:nvSpPr>
          <p:cNvPr id="8" name="Rechthoek 7"/>
          <p:cNvSpPr/>
          <p:nvPr/>
        </p:nvSpPr>
        <p:spPr>
          <a:xfrm>
            <a:off x="4254499" y="430696"/>
            <a:ext cx="5867399" cy="4031873"/>
          </a:xfrm>
          <a:prstGeom prst="rect">
            <a:avLst/>
          </a:prstGeom>
        </p:spPr>
        <p:txBody>
          <a:bodyPr wrap="square">
            <a:spAutoFit/>
          </a:bodyPr>
          <a:lstStyle/>
          <a:p>
            <a:r>
              <a:rPr lang="en-US" sz="2400" dirty="0" smtClean="0"/>
              <a:t>20 </a:t>
            </a:r>
            <a:r>
              <a:rPr lang="en-US" sz="2400" dirty="0" err="1" smtClean="0"/>
              <a:t>juli</a:t>
            </a:r>
            <a:r>
              <a:rPr lang="en-US" sz="2400" dirty="0" smtClean="0"/>
              <a:t> 1969: Armstrong </a:t>
            </a:r>
            <a:r>
              <a:rPr lang="en-US" sz="2400" dirty="0" err="1" smtClean="0"/>
              <a:t>wordt</a:t>
            </a:r>
            <a:r>
              <a:rPr lang="en-US" sz="2400" dirty="0" smtClean="0"/>
              <a:t> de </a:t>
            </a:r>
            <a:r>
              <a:rPr lang="en-US" sz="2400" dirty="0" err="1" smtClean="0"/>
              <a:t>eerste</a:t>
            </a:r>
            <a:r>
              <a:rPr lang="en-US" sz="2400" dirty="0" smtClean="0"/>
              <a:t> </a:t>
            </a:r>
            <a:r>
              <a:rPr lang="en-US" sz="2400" dirty="0" err="1" smtClean="0"/>
              <a:t>mens</a:t>
            </a:r>
            <a:r>
              <a:rPr lang="en-US" sz="2400" dirty="0" smtClean="0"/>
              <a:t> op de </a:t>
            </a:r>
            <a:r>
              <a:rPr lang="en-US" sz="2400" dirty="0" err="1" smtClean="0"/>
              <a:t>maan</a:t>
            </a:r>
            <a:r>
              <a:rPr lang="en-US" sz="2400" dirty="0" smtClean="0"/>
              <a:t>.</a:t>
            </a:r>
          </a:p>
          <a:p>
            <a:endParaRPr lang="en-US" sz="2400" dirty="0" smtClean="0"/>
          </a:p>
          <a:p>
            <a:endParaRPr lang="en-US" sz="2400" dirty="0"/>
          </a:p>
          <a:p>
            <a:r>
              <a:rPr lang="en-US" sz="2400" dirty="0" smtClean="0"/>
              <a:t>723 </a:t>
            </a:r>
            <a:r>
              <a:rPr lang="en-US" sz="2400" dirty="0" err="1" smtClean="0"/>
              <a:t>miljoen</a:t>
            </a:r>
            <a:r>
              <a:rPr lang="en-US" sz="2400" dirty="0" smtClean="0"/>
              <a:t> </a:t>
            </a:r>
            <a:r>
              <a:rPr lang="en-US" sz="2400" dirty="0" err="1" smtClean="0"/>
              <a:t>mensen</a:t>
            </a:r>
            <a:r>
              <a:rPr lang="en-US" sz="2400" dirty="0" smtClean="0"/>
              <a:t> </a:t>
            </a:r>
            <a:r>
              <a:rPr lang="en-US" sz="2400" dirty="0" err="1" smtClean="0"/>
              <a:t>kijken</a:t>
            </a:r>
            <a:r>
              <a:rPr lang="en-US" sz="2400" dirty="0" smtClean="0"/>
              <a:t> live </a:t>
            </a:r>
            <a:r>
              <a:rPr lang="en-US" sz="2400" dirty="0" err="1" smtClean="0"/>
              <a:t>mee</a:t>
            </a:r>
            <a:r>
              <a:rPr lang="en-US" sz="2400" dirty="0" smtClean="0"/>
              <a:t> op </a:t>
            </a:r>
            <a:r>
              <a:rPr lang="en-US" sz="2400" dirty="0" err="1" smtClean="0"/>
              <a:t>tv</a:t>
            </a:r>
            <a:r>
              <a:rPr lang="en-US" sz="2400" dirty="0" smtClean="0"/>
              <a:t>.</a:t>
            </a:r>
          </a:p>
          <a:p>
            <a:endParaRPr lang="en-US" sz="2400" dirty="0" smtClean="0"/>
          </a:p>
          <a:p>
            <a:r>
              <a:rPr lang="en-US" sz="2400" i="1" dirty="0" smtClean="0"/>
              <a:t>"</a:t>
            </a:r>
            <a:r>
              <a:rPr lang="en-US" sz="2400" i="1" dirty="0"/>
              <a:t>That's one small step for [a] man, one giant leap for mankind</a:t>
            </a:r>
            <a:r>
              <a:rPr lang="en-US" sz="2400" i="1" dirty="0" smtClean="0"/>
              <a:t>.</a:t>
            </a:r>
            <a:r>
              <a:rPr lang="en-US" sz="2400" i="1" dirty="0" smtClean="0">
                <a:hlinkClick r:id="rId2"/>
              </a:rPr>
              <a:t>“</a:t>
            </a:r>
            <a:endParaRPr lang="en-US" sz="2400" i="1" baseline="30000" dirty="0" smtClean="0"/>
          </a:p>
          <a:p>
            <a:endParaRPr lang="en-US" sz="2400" baseline="30000" dirty="0" smtClean="0"/>
          </a:p>
          <a:p>
            <a:r>
              <a:rPr lang="en-US" sz="2400" dirty="0" smtClean="0"/>
              <a:t>In </a:t>
            </a:r>
            <a:r>
              <a:rPr lang="en-US" sz="2400" dirty="0" err="1" smtClean="0"/>
              <a:t>totaal</a:t>
            </a:r>
            <a:r>
              <a:rPr lang="en-US" sz="2400" dirty="0" smtClean="0"/>
              <a:t> </a:t>
            </a:r>
            <a:r>
              <a:rPr lang="en-US" sz="2400" dirty="0" err="1" smtClean="0"/>
              <a:t>liepen</a:t>
            </a:r>
            <a:r>
              <a:rPr lang="en-US" sz="2400" dirty="0" smtClean="0"/>
              <a:t> Armstrong </a:t>
            </a:r>
            <a:r>
              <a:rPr lang="en-US" sz="2400" dirty="0" err="1" smtClean="0"/>
              <a:t>en</a:t>
            </a:r>
            <a:r>
              <a:rPr lang="en-US" sz="2400" dirty="0" smtClean="0"/>
              <a:t> Aldrin twee </a:t>
            </a:r>
            <a:r>
              <a:rPr lang="en-US" sz="2400" dirty="0" err="1" smtClean="0"/>
              <a:t>uur</a:t>
            </a:r>
            <a:r>
              <a:rPr lang="en-US" sz="2400" dirty="0" smtClean="0"/>
              <a:t> </a:t>
            </a:r>
            <a:r>
              <a:rPr lang="en-US" sz="2400" dirty="0" err="1" smtClean="0"/>
              <a:t>en</a:t>
            </a:r>
            <a:r>
              <a:rPr lang="en-US" sz="2400" dirty="0" smtClean="0"/>
              <a:t> </a:t>
            </a:r>
            <a:r>
              <a:rPr lang="en-US" sz="2400" dirty="0" err="1" smtClean="0"/>
              <a:t>een</a:t>
            </a:r>
            <a:r>
              <a:rPr lang="en-US" sz="2400" dirty="0" smtClean="0"/>
              <a:t> </a:t>
            </a:r>
            <a:r>
              <a:rPr lang="en-US" sz="2400" dirty="0" err="1" smtClean="0"/>
              <a:t>kwartier</a:t>
            </a:r>
            <a:r>
              <a:rPr lang="en-US" sz="2400" dirty="0" smtClean="0"/>
              <a:t> </a:t>
            </a:r>
            <a:r>
              <a:rPr lang="en-US" sz="2400" dirty="0" err="1" smtClean="0"/>
              <a:t>rond</a:t>
            </a:r>
            <a:r>
              <a:rPr lang="en-US" sz="2400" dirty="0" smtClean="0"/>
              <a:t>.</a:t>
            </a: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2530" y="988392"/>
            <a:ext cx="926416" cy="861392"/>
          </a:xfrm>
          <a:prstGeom prst="rect">
            <a:avLst/>
          </a:prstGeom>
        </p:spPr>
      </p:pic>
      <p:pic>
        <p:nvPicPr>
          <p:cNvPr id="1028" name="Picture 4" descr="http://upload.wikimedia.org/wikipedia/commons/b/b2/Ap11-KSC-69PC-241HR.jpg"/>
          <p:cNvPicPr>
            <a:picLocks noChangeAspect="1" noChangeArrowheads="1"/>
          </p:cNvPicPr>
          <p:nvPr/>
        </p:nvPicPr>
        <p:blipFill rotWithShape="1">
          <a:blip r:embed="rId4">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wpclipart.com/medical/symbols/medical_symbols_2/eye.png"/>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6">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3806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125</a:t>
            </a:fld>
            <a:endParaRPr lang="nl-NL" sz="2400" dirty="0">
              <a:solidFill>
                <a:prstClr val="white"/>
              </a:solidFill>
            </a:endParaRPr>
          </a:p>
        </p:txBody>
      </p:sp>
      <p:pic>
        <p:nvPicPr>
          <p:cNvPr id="25602" name="Picture 2" descr="File:Apollo 11 Launch2.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474" y="0"/>
            <a:ext cx="5470525" cy="68381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9096311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126</a:t>
            </a:fld>
            <a:endParaRPr lang="nl-NL" sz="2400" dirty="0">
              <a:solidFill>
                <a:prstClr val="white"/>
              </a:solidFill>
            </a:endParaRPr>
          </a:p>
        </p:txBody>
      </p:sp>
      <p:pic>
        <p:nvPicPr>
          <p:cNvPr id="20482" name="Picture 2" descr="http://upload.wikimedia.org/wikipedia/commons/thumb/4/4b/Earth_from_Apollo_11_after_translunar_injection.jpg/1038px-Earth_from_Apollo_11_after_translunar_inje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4551"/>
            <a:ext cx="12192000" cy="1203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41617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127</a:t>
            </a:fld>
            <a:endParaRPr lang="nl-NL" sz="2400" dirty="0">
              <a:solidFill>
                <a:prstClr val="white"/>
              </a:solidFill>
            </a:endParaRPr>
          </a:p>
        </p:txBody>
      </p:sp>
      <p:pic>
        <p:nvPicPr>
          <p:cNvPr id="29698" name="Picture 2" descr="File:Apollo 11 CSM photographed from Lunar Module (AS11-37-5445).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0"/>
            <a:ext cx="8102600" cy="8102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836518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128</a:t>
            </a:fld>
            <a:endParaRPr lang="nl-NL" sz="2400" dirty="0">
              <a:solidFill>
                <a:prstClr val="white"/>
              </a:solidFill>
            </a:endParaRPr>
          </a:p>
        </p:txBody>
      </p:sp>
      <p:pic>
        <p:nvPicPr>
          <p:cNvPr id="30722" name="Picture 2" descr="File:Apollo 11 first step.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800" y="1020762"/>
            <a:ext cx="5886450" cy="44672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83651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129</a:t>
            </a:fld>
            <a:endParaRPr lang="nl-NL" sz="2400" dirty="0">
              <a:solidFill>
                <a:prstClr val="white"/>
              </a:solidFill>
            </a:endParaRPr>
          </a:p>
        </p:txBody>
      </p:sp>
      <p:pic>
        <p:nvPicPr>
          <p:cNvPr id="28674" name="Picture 2" descr="File:Aldrin Apollo 11 original.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474" y="0"/>
            <a:ext cx="8086725" cy="81409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83651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A9096D49-DAE3-40DE-93E0-41688E0A5016}" type="slidenum">
              <a:rPr lang="nl-NL" sz="1600" b="1">
                <a:solidFill>
                  <a:schemeClr val="bg1"/>
                </a:solidFill>
              </a:rPr>
              <a:t>13</a:t>
            </a:fld>
            <a:endParaRPr lang="nl-NL" sz="1600" b="1" dirty="0">
              <a:solidFill>
                <a:schemeClr val="bg1"/>
              </a:solidFill>
            </a:endParaRPr>
          </a:p>
        </p:txBody>
      </p:sp>
      <p:sp>
        <p:nvSpPr>
          <p:cNvPr id="5" name="Rechthoek 4"/>
          <p:cNvSpPr/>
          <p:nvPr/>
        </p:nvSpPr>
        <p:spPr>
          <a:xfrm>
            <a:off x="3115295" y="1372484"/>
            <a:ext cx="8350991" cy="8956298"/>
          </a:xfrm>
          <a:prstGeom prst="rect">
            <a:avLst/>
          </a:prstGeom>
        </p:spPr>
        <p:txBody>
          <a:bodyPr wrap="square">
            <a:spAutoFit/>
          </a:bodyPr>
          <a:lstStyle/>
          <a:p>
            <a:r>
              <a:rPr lang="nl-NL" sz="2400" i="1" dirty="0" smtClean="0">
                <a:solidFill>
                  <a:schemeClr val="bg1"/>
                </a:solidFill>
                <a:sym typeface="Wingdings" pitchFamily="2" charset="2"/>
              </a:rPr>
              <a:t>Wat is het idee van het communisme?</a:t>
            </a:r>
          </a:p>
          <a:p>
            <a:endParaRPr lang="nl-NL" sz="2400" dirty="0">
              <a:solidFill>
                <a:schemeClr val="bg1"/>
              </a:solidFill>
              <a:sym typeface="Wingdings" pitchFamily="2" charset="2"/>
            </a:endParaRPr>
          </a:p>
          <a:p>
            <a:r>
              <a:rPr lang="nl-NL" sz="2400" dirty="0" smtClean="0">
                <a:solidFill>
                  <a:schemeClr val="bg1"/>
                </a:solidFill>
                <a:sym typeface="Wingdings" pitchFamily="2" charset="2"/>
              </a:rPr>
              <a:t>2.     Door de tijd heen veranderd de macht met de productie.</a:t>
            </a:r>
          </a:p>
          <a:p>
            <a:pPr marL="342900" indent="-342900">
              <a:buFont typeface="Arial" panose="020B0604020202020204" pitchFamily="34" charset="0"/>
              <a:buChar char="•"/>
            </a:pPr>
            <a:endParaRPr lang="nl-NL" sz="2400" dirty="0">
              <a:solidFill>
                <a:schemeClr val="bg1"/>
              </a:solidFill>
              <a:sym typeface="Wingdings" pitchFamily="2" charset="2"/>
            </a:endParaRPr>
          </a:p>
          <a:p>
            <a:r>
              <a:rPr lang="nl-NL" sz="2400" dirty="0" smtClean="0">
                <a:solidFill>
                  <a:schemeClr val="bg1"/>
                </a:solidFill>
                <a:sym typeface="Wingdings" pitchFamily="2" charset="2"/>
              </a:rPr>
              <a:t>19</a:t>
            </a:r>
            <a:r>
              <a:rPr lang="nl-NL" sz="2400" baseline="30000" dirty="0" smtClean="0">
                <a:solidFill>
                  <a:schemeClr val="bg1"/>
                </a:solidFill>
                <a:sym typeface="Wingdings" pitchFamily="2" charset="2"/>
              </a:rPr>
              <a:t>e</a:t>
            </a:r>
            <a:r>
              <a:rPr lang="nl-NL" sz="2400" dirty="0" smtClean="0">
                <a:solidFill>
                  <a:schemeClr val="bg1"/>
                </a:solidFill>
                <a:sym typeface="Wingdings" pitchFamily="2" charset="2"/>
              </a:rPr>
              <a:t> eeuw: industrialisatie. Nieuwe machtsverdeling: arbeiders (proleten) vs. Fabriekseigenaren (bourgeoisie).</a:t>
            </a:r>
          </a:p>
          <a:p>
            <a:endParaRPr lang="nl-NL" sz="2400" dirty="0" smtClean="0">
              <a:solidFill>
                <a:schemeClr val="bg1"/>
              </a:solidFill>
              <a:sym typeface="Wingdings" pitchFamily="2" charset="2"/>
            </a:endParaRPr>
          </a:p>
          <a:p>
            <a:pPr marL="457200" indent="-457200">
              <a:buAutoNum type="arabicPeriod" startAt="3"/>
            </a:pPr>
            <a:r>
              <a:rPr lang="nl-NL" sz="2400" dirty="0" smtClean="0">
                <a:solidFill>
                  <a:schemeClr val="bg1"/>
                </a:solidFill>
                <a:sym typeface="Wingdings" pitchFamily="2" charset="2"/>
              </a:rPr>
              <a:t>Door de communistische revolutie wordt punt 1 doorbroken: alle productiemiddelen worden eerlijk verdeelt.</a:t>
            </a: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pPr marL="342900" indent="-342900">
              <a:buFont typeface="Arial" panose="020B0604020202020204" pitchFamily="34" charset="0"/>
              <a:buChar char="•"/>
            </a:pPr>
            <a:endParaRPr lang="nl-NL" sz="2400" dirty="0">
              <a:solidFill>
                <a:schemeClr val="bg1"/>
              </a:solidFill>
              <a:sym typeface="Wingdings" pitchFamily="2" charset="2"/>
            </a:endParaRPr>
          </a:p>
          <a:p>
            <a:pPr marL="342900" indent="-342900">
              <a:buFont typeface="Arial" panose="020B0604020202020204" pitchFamily="34" charset="0"/>
              <a:buChar char="•"/>
            </a:pPr>
            <a:endParaRPr lang="nl-NL" sz="2400" dirty="0" smtClean="0">
              <a:solidFill>
                <a:schemeClr val="bg1"/>
              </a:solidFill>
              <a:sym typeface="Wingdings" pitchFamily="2" charset="2"/>
            </a:endParaRPr>
          </a:p>
          <a:p>
            <a:endParaRPr lang="nl-NL" sz="2400" dirty="0" smtClean="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endParaRPr lang="nl-NL" sz="2400" dirty="0">
              <a:solidFill>
                <a:schemeClr val="bg1"/>
              </a:solidFill>
              <a:sym typeface="Wingdings" pitchFamily="2" charset="2"/>
            </a:endParaRPr>
          </a:p>
          <a:p>
            <a:r>
              <a:rPr lang="nl-NL" sz="2400" dirty="0">
                <a:solidFill>
                  <a:schemeClr val="bg1"/>
                </a:solidFill>
                <a:sym typeface="Wingdings" pitchFamily="2" charset="2"/>
              </a:rPr>
              <a:t>		</a:t>
            </a:r>
            <a:endParaRPr lang="nl-NL" sz="2400" dirty="0"/>
          </a:p>
        </p:txBody>
      </p:sp>
      <p:sp>
        <p:nvSpPr>
          <p:cNvPr id="3" name="AutoShape 4"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6" name="AutoShape 6"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3"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4" descr="http://usstudiesonline.com/wp-content/uploads/2014/10/GCSE-History-Revision-USSR-Flag-and-US-Flag.png"/>
          <p:cNvPicPr>
            <a:picLocks noChangeAspect="1" noChangeArrowheads="1"/>
          </p:cNvPicPr>
          <p:nvPr/>
        </p:nvPicPr>
        <p:blipFill rotWithShape="1">
          <a:blip r:embed="rId4">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91185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130</a:t>
            </a:fld>
            <a:endParaRPr lang="nl-NL" sz="2400" dirty="0">
              <a:solidFill>
                <a:prstClr val="white"/>
              </a:solidFill>
            </a:endParaRPr>
          </a:p>
        </p:txBody>
      </p:sp>
      <p:pic>
        <p:nvPicPr>
          <p:cNvPr id="27650" name="Picture 2" descr="File:Aldrin with experiment.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1695403"/>
            <a:ext cx="8467725" cy="85534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836518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131</a:t>
            </a:fld>
            <a:endParaRPr lang="nl-NL" sz="2400" dirty="0">
              <a:solidFill>
                <a:prstClr val="white"/>
              </a:solidFill>
            </a:endParaRPr>
          </a:p>
        </p:txBody>
      </p:sp>
      <p:pic>
        <p:nvPicPr>
          <p:cNvPr id="26626" name="Picture 2" descr="http://upload.wikimedia.org/wikipedia/commons/5/57/Apollo_11_plaque_closeup_on_Mo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288925"/>
            <a:ext cx="8315325" cy="7829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836518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132</a:t>
            </a:fld>
            <a:endParaRPr lang="nl-NL" sz="2400" dirty="0">
              <a:solidFill>
                <a:prstClr val="white"/>
              </a:solidFill>
            </a:endParaRPr>
          </a:p>
        </p:txBody>
      </p:sp>
      <p:pic>
        <p:nvPicPr>
          <p:cNvPr id="33794" name="Picture 2" descr="http://upload.wikimedia.org/wikipedia/commons/c/c1/Nixon_Telephones_Armstrong_on_the_Moon_-_GPN-2000-0016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175" y="1171575"/>
            <a:ext cx="5508625" cy="43799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0899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133</a:t>
            </a:fld>
            <a:endParaRPr lang="nl-NL" sz="2400" dirty="0">
              <a:solidFill>
                <a:prstClr val="white"/>
              </a:solidFill>
            </a:endParaRPr>
          </a:p>
        </p:txBody>
      </p:sp>
      <p:pic>
        <p:nvPicPr>
          <p:cNvPr id="32770" name="Picture 2" descr="File:Apollo 11 bootprint.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74" y="-698501"/>
            <a:ext cx="8048625" cy="81026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0899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134</a:t>
            </a:fld>
            <a:endParaRPr lang="nl-NL" sz="2400" dirty="0">
              <a:solidFill>
                <a:prstClr val="white"/>
              </a:solidFill>
            </a:endParaRPr>
          </a:p>
        </p:txBody>
      </p:sp>
      <p:pic>
        <p:nvPicPr>
          <p:cNvPr id="31746" name="Picture 2" descr="File:Splashdown 3.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4" y="0"/>
            <a:ext cx="7642226" cy="73365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0899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135</a:t>
            </a:fld>
            <a:endParaRPr lang="nl-NL" sz="2400" dirty="0">
              <a:solidFill>
                <a:prstClr val="white"/>
              </a:solidFill>
            </a:endParaRPr>
          </a:p>
        </p:txBody>
      </p:sp>
      <p:pic>
        <p:nvPicPr>
          <p:cNvPr id="34818" name="Picture 2" descr="File:President Nixon welcomes the Apollo 11 astronauts aboard the U.S.S. Hornet.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4" y="139699"/>
            <a:ext cx="7223125" cy="7223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4519696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136</a:t>
            </a:fld>
            <a:endParaRPr lang="nl-NL" sz="2400" dirty="0">
              <a:solidFill>
                <a:prstClr val="white"/>
              </a:solidFill>
            </a:endParaRPr>
          </a:p>
        </p:txBody>
      </p:sp>
      <p:sp>
        <p:nvSpPr>
          <p:cNvPr id="8" name="Rechthoek 7"/>
          <p:cNvSpPr/>
          <p:nvPr/>
        </p:nvSpPr>
        <p:spPr>
          <a:xfrm>
            <a:off x="4164141" y="227496"/>
            <a:ext cx="5867399" cy="2308324"/>
          </a:xfrm>
          <a:prstGeom prst="rect">
            <a:avLst/>
          </a:prstGeom>
        </p:spPr>
        <p:txBody>
          <a:bodyPr wrap="square">
            <a:spAutoFit/>
          </a:bodyPr>
          <a:lstStyle/>
          <a:p>
            <a:r>
              <a:rPr lang="en-US" sz="2400" dirty="0" err="1" smtClean="0"/>
              <a:t>Vanaf</a:t>
            </a:r>
            <a:r>
              <a:rPr lang="en-US" sz="2400" dirty="0" smtClean="0"/>
              <a:t>  1970: </a:t>
            </a:r>
            <a:r>
              <a:rPr lang="en-US" sz="2400" dirty="0" err="1" smtClean="0"/>
              <a:t>Ruimterace</a:t>
            </a:r>
            <a:r>
              <a:rPr lang="en-US" sz="2400" dirty="0" smtClean="0"/>
              <a:t> </a:t>
            </a:r>
            <a:r>
              <a:rPr lang="en-US" sz="2400" dirty="0" err="1" smtClean="0"/>
              <a:t>loopt</a:t>
            </a:r>
            <a:r>
              <a:rPr lang="en-US" sz="2400" dirty="0" smtClean="0"/>
              <a:t> </a:t>
            </a:r>
            <a:r>
              <a:rPr lang="en-US" sz="2400" dirty="0" err="1" smtClean="0"/>
              <a:t>af</a:t>
            </a:r>
            <a:endParaRPr lang="en-US" sz="2400" dirty="0" smtClean="0"/>
          </a:p>
          <a:p>
            <a:endParaRPr lang="en-US" sz="2400" dirty="0"/>
          </a:p>
          <a:p>
            <a:r>
              <a:rPr lang="en-US" sz="2400" dirty="0" smtClean="0"/>
              <a:t>In 1972 </a:t>
            </a:r>
            <a:r>
              <a:rPr lang="en-US" sz="2400" dirty="0" err="1" smtClean="0"/>
              <a:t>roept</a:t>
            </a:r>
            <a:r>
              <a:rPr lang="en-US" sz="2400" dirty="0" smtClean="0"/>
              <a:t> president Nixon op tot </a:t>
            </a:r>
            <a:r>
              <a:rPr lang="en-US" sz="2400" dirty="0" err="1" smtClean="0"/>
              <a:t>meer</a:t>
            </a:r>
            <a:r>
              <a:rPr lang="en-US" sz="2400" dirty="0" smtClean="0"/>
              <a:t> </a:t>
            </a:r>
            <a:r>
              <a:rPr lang="en-US" sz="2400" dirty="0" err="1" smtClean="0"/>
              <a:t>samenwerking</a:t>
            </a:r>
            <a:r>
              <a:rPr lang="en-US" sz="2400" dirty="0" smtClean="0"/>
              <a:t> in de </a:t>
            </a:r>
            <a:r>
              <a:rPr lang="en-US" sz="2400" dirty="0" err="1" smtClean="0"/>
              <a:t>ruimte</a:t>
            </a:r>
            <a:r>
              <a:rPr lang="en-US" sz="2400" dirty="0" smtClean="0"/>
              <a:t> </a:t>
            </a:r>
            <a:r>
              <a:rPr lang="en-US" sz="2400" dirty="0" err="1" smtClean="0"/>
              <a:t>tussen</a:t>
            </a:r>
            <a:r>
              <a:rPr lang="en-US" sz="2400" dirty="0" smtClean="0"/>
              <a:t> SU </a:t>
            </a:r>
            <a:r>
              <a:rPr lang="en-US" sz="2400" dirty="0" err="1" smtClean="0"/>
              <a:t>en</a:t>
            </a:r>
            <a:r>
              <a:rPr lang="en-US" sz="2400" dirty="0" smtClean="0"/>
              <a:t> VS.</a:t>
            </a:r>
          </a:p>
          <a:p>
            <a:endParaRPr lang="nl-NL" sz="2400" dirty="0" smtClean="0">
              <a:effectLst/>
            </a:endParaRPr>
          </a:p>
          <a:p>
            <a:r>
              <a:rPr lang="en-US" sz="2400" dirty="0" smtClean="0">
                <a:effectLst/>
              </a:rPr>
              <a:t>1975: </a:t>
            </a:r>
            <a:r>
              <a:rPr lang="en-US" sz="2400" dirty="0" err="1" smtClean="0">
                <a:effectLst/>
              </a:rPr>
              <a:t>eerste</a:t>
            </a:r>
            <a:r>
              <a:rPr lang="en-US" sz="2400" dirty="0" smtClean="0">
                <a:effectLst/>
              </a:rPr>
              <a:t> </a:t>
            </a:r>
            <a:r>
              <a:rPr lang="nl-NL" sz="2400" dirty="0" err="1" smtClean="0">
                <a:effectLst/>
              </a:rPr>
              <a:t>gezamelijke</a:t>
            </a:r>
            <a:r>
              <a:rPr lang="en-US" sz="2400" dirty="0" smtClean="0">
                <a:effectLst/>
              </a:rPr>
              <a:t> </a:t>
            </a:r>
            <a:r>
              <a:rPr lang="en-US" sz="2400" dirty="0" err="1" smtClean="0">
                <a:effectLst/>
              </a:rPr>
              <a:t>ruimtemissie</a:t>
            </a:r>
            <a:r>
              <a:rPr lang="en-US" sz="2400" dirty="0" smtClean="0">
                <a:effectLst/>
              </a:rPr>
              <a:t>.</a:t>
            </a:r>
            <a:endParaRPr lang="en-US" sz="2400" dirty="0">
              <a:effectLst/>
            </a:endParaRPr>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3240" y="455662"/>
            <a:ext cx="926416" cy="861392"/>
          </a:xfrm>
          <a:prstGeom prst="rect">
            <a:avLst/>
          </a:prstGeom>
        </p:spPr>
      </p:pic>
      <p:pic>
        <p:nvPicPr>
          <p:cNvPr id="1028" name="Picture 4" descr="http://upload.wikimedia.org/wikipedia/commons/b/b2/Ap11-KSC-69PC-241HR.jpg"/>
          <p:cNvPicPr>
            <a:picLocks noChangeAspect="1" noChangeArrowheads="1"/>
          </p:cNvPicPr>
          <p:nvPr/>
        </p:nvPicPr>
        <p:blipFill rotWithShape="1">
          <a:blip r:embed="rId3">
            <a:extLst>
              <a:ext uri="{28A0092B-C50C-407E-A947-70E740481C1C}">
                <a14:useLocalDpi xmlns:a14="http://schemas.microsoft.com/office/drawing/2010/main" val="0"/>
              </a:ext>
            </a:extLst>
          </a:blip>
          <a:srcRect l="23153" t="6278" r="26464" b="20024"/>
          <a:stretch/>
        </p:blipFill>
        <p:spPr bwMode="auto">
          <a:xfrm>
            <a:off x="0" y="0"/>
            <a:ext cx="368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 the five crew members of ASTP sitting around a miniature model of their spacecraf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0030" y="2739020"/>
            <a:ext cx="5152795" cy="4121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upload.wikimedia.org/wikipedia/commons/thumb/4/4b/Earth_from_Apollo_11_after_translunar_injection.jpg/1038px-Earth_from_Apollo_11_after_translunar_injection.jpg"/>
          <p:cNvPicPr>
            <a:picLocks noChangeAspect="1" noChangeArrowheads="1"/>
          </p:cNvPicPr>
          <p:nvPr/>
        </p:nvPicPr>
        <p:blipFill rotWithShape="1">
          <a:blip r:embed="rId5">
            <a:extLst>
              <a:ext uri="{28A0092B-C50C-407E-A947-70E740481C1C}">
                <a14:useLocalDpi xmlns:a14="http://schemas.microsoft.com/office/drawing/2010/main" val="0"/>
              </a:ext>
            </a:extLst>
          </a:blip>
          <a:srcRect l="55937" t="28125" r="12500" b="14887"/>
          <a:stretch/>
        </p:blipFill>
        <p:spPr bwMode="auto">
          <a:xfrm>
            <a:off x="0" y="0"/>
            <a:ext cx="38481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3806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137</a:t>
            </a:fld>
            <a:endParaRPr lang="nl-NL" sz="2400" dirty="0">
              <a:solidFill>
                <a:prstClr val="white"/>
              </a:solidFill>
            </a:endParaRPr>
          </a:p>
        </p:txBody>
      </p:sp>
      <p:pic>
        <p:nvPicPr>
          <p:cNvPr id="34820" name="Picture 4" descr="File:Apollo 11 Lunar Laser Ranging Experiment.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175" y="0"/>
            <a:ext cx="6778625" cy="68472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303048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138</a:t>
            </a:fld>
            <a:endParaRPr lang="nl-NL" sz="2400" dirty="0">
              <a:solidFill>
                <a:prstClr val="white"/>
              </a:solidFill>
            </a:endParaRPr>
          </a:p>
        </p:txBody>
      </p:sp>
      <p:sp>
        <p:nvSpPr>
          <p:cNvPr id="8" name="Rechthoek 7"/>
          <p:cNvSpPr/>
          <p:nvPr/>
        </p:nvSpPr>
        <p:spPr>
          <a:xfrm>
            <a:off x="3281015" y="3010756"/>
            <a:ext cx="7417951" cy="461665"/>
          </a:xfrm>
          <a:prstGeom prst="rect">
            <a:avLst/>
          </a:prstGeom>
        </p:spPr>
        <p:txBody>
          <a:bodyPr wrap="square">
            <a:spAutoFit/>
          </a:bodyPr>
          <a:lstStyle/>
          <a:p>
            <a:r>
              <a:rPr lang="en-US" sz="2400" dirty="0" smtClean="0">
                <a:solidFill>
                  <a:prstClr val="white"/>
                </a:solidFill>
              </a:rPr>
              <a:t>P. 6 Steeds </a:t>
            </a:r>
            <a:r>
              <a:rPr lang="en-US" sz="2400" dirty="0" err="1" smtClean="0">
                <a:solidFill>
                  <a:prstClr val="white"/>
                </a:solidFill>
              </a:rPr>
              <a:t>meer</a:t>
            </a:r>
            <a:r>
              <a:rPr lang="en-US" sz="2400" dirty="0" smtClean="0">
                <a:solidFill>
                  <a:prstClr val="white"/>
                </a:solidFill>
              </a:rPr>
              <a:t> </a:t>
            </a:r>
            <a:r>
              <a:rPr lang="en-US" sz="2400" dirty="0" err="1" smtClean="0">
                <a:solidFill>
                  <a:prstClr val="white"/>
                </a:solidFill>
              </a:rPr>
              <a:t>economische</a:t>
            </a:r>
            <a:r>
              <a:rPr lang="en-US" sz="2400" dirty="0" smtClean="0">
                <a:solidFill>
                  <a:prstClr val="white"/>
                </a:solidFill>
              </a:rPr>
              <a:t> </a:t>
            </a:r>
            <a:r>
              <a:rPr lang="en-US" sz="2400" dirty="0" err="1" smtClean="0">
                <a:solidFill>
                  <a:prstClr val="white"/>
                </a:solidFill>
              </a:rPr>
              <a:t>samenwerking</a:t>
            </a:r>
            <a:r>
              <a:rPr lang="en-US" sz="2400" dirty="0" smtClean="0">
                <a:solidFill>
                  <a:prstClr val="white"/>
                </a:solidFill>
              </a:rPr>
              <a:t> in Europa.</a:t>
            </a:r>
            <a:endParaRPr lang="en-US" sz="2200" dirty="0">
              <a:solidFill>
                <a:prstClr val="white"/>
              </a:solidFill>
            </a:endParaRPr>
          </a:p>
        </p:txBody>
      </p:sp>
      <p:pic>
        <p:nvPicPr>
          <p:cNvPr id="9" name="Afbeelding 8">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5758" y="5368868"/>
            <a:ext cx="926416" cy="861392"/>
          </a:xfrm>
          <a:prstGeom prst="rect">
            <a:avLst/>
          </a:prstGeom>
        </p:spPr>
      </p:pic>
      <p:pic>
        <p:nvPicPr>
          <p:cNvPr id="6" name="Picture 2" descr="http://www.google.nl/url?sa=i&amp;source=imgres&amp;cd=&amp;ved=0CAkQjBwwAA&amp;url=http%3A%2F%2Fmarshallfoundation.org%2Flibrary%2Fwp-content%2Fuploads%2Fsites%2F16%2F2014%2F04%2F1010.jpg&amp;ei=0mlxVf-pOu_B7Abe4YPwCg&amp;psig=AFQjCNFTU98NZAzFj2mtLtcEPfMKChDl8A&amp;ust=1433582419034127"/>
          <p:cNvPicPr>
            <a:picLocks noChangeAspect="1" noChangeArrowheads="1"/>
          </p:cNvPicPr>
          <p:nvPr/>
        </p:nvPicPr>
        <p:blipFill rotWithShape="1">
          <a:blip r:embed="rId4">
            <a:extLst>
              <a:ext uri="{28A0092B-C50C-407E-A947-70E740481C1C}">
                <a14:useLocalDpi xmlns:a14="http://schemas.microsoft.com/office/drawing/2010/main" val="0"/>
              </a:ext>
            </a:extLst>
          </a:blip>
          <a:srcRect l="6813" r="39880" b="15461"/>
          <a:stretch/>
        </p:blipFill>
        <p:spPr bwMode="auto">
          <a:xfrm>
            <a:off x="0" y="0"/>
            <a:ext cx="3118338" cy="685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25036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139</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281015" y="432656"/>
            <a:ext cx="4427885" cy="3785652"/>
          </a:xfrm>
          <a:prstGeom prst="rect">
            <a:avLst/>
          </a:prstGeom>
        </p:spPr>
        <p:txBody>
          <a:bodyPr wrap="square">
            <a:spAutoFit/>
          </a:bodyPr>
          <a:lstStyle/>
          <a:p>
            <a:r>
              <a:rPr lang="en-US" sz="2400" dirty="0" smtClean="0">
                <a:solidFill>
                  <a:prstClr val="white"/>
                </a:solidFill>
              </a:rPr>
              <a:t>Na WO II: Europa in </a:t>
            </a:r>
            <a:r>
              <a:rPr lang="en-US" sz="2400" dirty="0" err="1" smtClean="0">
                <a:solidFill>
                  <a:prstClr val="white"/>
                </a:solidFill>
              </a:rPr>
              <a:t>puin</a:t>
            </a:r>
            <a:r>
              <a:rPr lang="en-US" sz="2400" dirty="0" smtClean="0">
                <a:solidFill>
                  <a:prstClr val="white"/>
                </a:solidFill>
              </a:rPr>
              <a:t>.</a:t>
            </a:r>
          </a:p>
          <a:p>
            <a:endParaRPr lang="en-US" sz="2400" dirty="0">
              <a:solidFill>
                <a:prstClr val="white"/>
              </a:solidFill>
            </a:endParaRPr>
          </a:p>
          <a:p>
            <a:r>
              <a:rPr lang="en-US" sz="2400" dirty="0" smtClean="0">
                <a:solidFill>
                  <a:prstClr val="white"/>
                </a:solidFill>
              </a:rPr>
              <a:t>Amerika </a:t>
            </a:r>
            <a:r>
              <a:rPr lang="en-US" sz="2400" dirty="0" err="1" smtClean="0">
                <a:solidFill>
                  <a:prstClr val="white"/>
                </a:solidFill>
              </a:rPr>
              <a:t>leent</a:t>
            </a:r>
            <a:r>
              <a:rPr lang="en-US" sz="2400" dirty="0" smtClean="0">
                <a:solidFill>
                  <a:prstClr val="white"/>
                </a:solidFill>
              </a:rPr>
              <a:t> Europa geld: </a:t>
            </a:r>
            <a:r>
              <a:rPr lang="en-US" sz="2400" dirty="0" err="1" smtClean="0">
                <a:solidFill>
                  <a:prstClr val="white"/>
                </a:solidFill>
              </a:rPr>
              <a:t>Marshallplan</a:t>
            </a:r>
            <a:r>
              <a:rPr lang="en-US" sz="2400" dirty="0" smtClean="0">
                <a:solidFill>
                  <a:prstClr val="white"/>
                </a:solidFill>
              </a:rPr>
              <a:t>.</a:t>
            </a:r>
          </a:p>
          <a:p>
            <a:endParaRPr lang="en-US" sz="2400" dirty="0">
              <a:solidFill>
                <a:prstClr val="white"/>
              </a:solidFill>
            </a:endParaRPr>
          </a:p>
          <a:p>
            <a:r>
              <a:rPr lang="en-US" sz="2400" dirty="0" smtClean="0">
                <a:solidFill>
                  <a:prstClr val="white"/>
                </a:solidFill>
              </a:rPr>
              <a:t>En </a:t>
            </a:r>
            <a:r>
              <a:rPr lang="en-US" sz="2400" dirty="0" err="1" smtClean="0">
                <a:solidFill>
                  <a:prstClr val="white"/>
                </a:solidFill>
              </a:rPr>
              <a:t>dwingt</a:t>
            </a:r>
            <a:r>
              <a:rPr lang="en-US" sz="2400" dirty="0" smtClean="0">
                <a:solidFill>
                  <a:prstClr val="white"/>
                </a:solidFill>
              </a:rPr>
              <a:t> de </a:t>
            </a:r>
            <a:r>
              <a:rPr lang="en-US" sz="2400" dirty="0" err="1" smtClean="0">
                <a:solidFill>
                  <a:prstClr val="white"/>
                </a:solidFill>
              </a:rPr>
              <a:t>landen</a:t>
            </a:r>
            <a:r>
              <a:rPr lang="en-US" sz="2400" dirty="0" smtClean="0">
                <a:solidFill>
                  <a:prstClr val="white"/>
                </a:solidFill>
              </a:rPr>
              <a:t> om </a:t>
            </a:r>
            <a:r>
              <a:rPr lang="en-US" sz="2400" dirty="0" err="1" smtClean="0">
                <a:solidFill>
                  <a:prstClr val="white"/>
                </a:solidFill>
              </a:rPr>
              <a:t>samen</a:t>
            </a:r>
            <a:r>
              <a:rPr lang="en-US" sz="2400" dirty="0" smtClean="0">
                <a:solidFill>
                  <a:prstClr val="white"/>
                </a:solidFill>
              </a:rPr>
              <a:t> </a:t>
            </a:r>
            <a:r>
              <a:rPr lang="en-US" sz="2400" dirty="0" err="1" smtClean="0">
                <a:solidFill>
                  <a:prstClr val="white"/>
                </a:solidFill>
              </a:rPr>
              <a:t>te</a:t>
            </a:r>
            <a:r>
              <a:rPr lang="en-US" sz="2400" dirty="0" smtClean="0">
                <a:solidFill>
                  <a:prstClr val="white"/>
                </a:solidFill>
              </a:rPr>
              <a:t> </a:t>
            </a:r>
            <a:r>
              <a:rPr lang="en-US" sz="2400" dirty="0" err="1" smtClean="0">
                <a:solidFill>
                  <a:prstClr val="white"/>
                </a:solidFill>
              </a:rPr>
              <a:t>werken</a:t>
            </a:r>
            <a:r>
              <a:rPr lang="en-US" sz="2400" dirty="0" smtClean="0">
                <a:solidFill>
                  <a:prstClr val="white"/>
                </a:solidFill>
              </a:rPr>
              <a:t> </a:t>
            </a:r>
            <a:r>
              <a:rPr lang="en-US" sz="2400" dirty="0" err="1" smtClean="0">
                <a:solidFill>
                  <a:prstClr val="white"/>
                </a:solidFill>
              </a:rPr>
              <a:t>bij</a:t>
            </a:r>
            <a:r>
              <a:rPr lang="en-US" sz="2400" dirty="0" smtClean="0">
                <a:solidFill>
                  <a:prstClr val="white"/>
                </a:solidFill>
              </a:rPr>
              <a:t> het </a:t>
            </a:r>
            <a:r>
              <a:rPr lang="en-US" sz="2400" dirty="0" err="1" smtClean="0">
                <a:solidFill>
                  <a:prstClr val="white"/>
                </a:solidFill>
              </a:rPr>
              <a:t>besteden</a:t>
            </a:r>
            <a:r>
              <a:rPr lang="en-US" sz="2400" dirty="0" smtClean="0">
                <a:solidFill>
                  <a:prstClr val="white"/>
                </a:solidFill>
              </a:rPr>
              <a:t> van het geld.</a:t>
            </a:r>
          </a:p>
          <a:p>
            <a:endParaRPr lang="en-US" sz="2400" dirty="0">
              <a:solidFill>
                <a:prstClr val="white"/>
              </a:solidFill>
            </a:endParaRPr>
          </a:p>
          <a:p>
            <a:r>
              <a:rPr lang="en-US" sz="2400" dirty="0" smtClean="0">
                <a:solidFill>
                  <a:prstClr val="white"/>
                </a:solidFill>
              </a:rPr>
              <a:t>Begin </a:t>
            </a:r>
            <a:r>
              <a:rPr lang="en-US" sz="2400" dirty="0" err="1" smtClean="0">
                <a:solidFill>
                  <a:prstClr val="white"/>
                </a:solidFill>
              </a:rPr>
              <a:t>Europese</a:t>
            </a:r>
            <a:r>
              <a:rPr lang="en-US" sz="2400" dirty="0" smtClean="0">
                <a:solidFill>
                  <a:prstClr val="white"/>
                </a:solidFill>
              </a:rPr>
              <a:t> </a:t>
            </a:r>
            <a:r>
              <a:rPr lang="en-US" sz="2400" dirty="0" err="1" smtClean="0">
                <a:solidFill>
                  <a:prstClr val="white"/>
                </a:solidFill>
              </a:rPr>
              <a:t>samenwerking</a:t>
            </a:r>
            <a:r>
              <a:rPr lang="en-US" sz="2400" dirty="0" smtClean="0">
                <a:solidFill>
                  <a:prstClr val="white"/>
                </a:solidFill>
              </a:rPr>
              <a:t>.</a:t>
            </a:r>
            <a:endParaRPr lang="en-US" sz="2200" dirty="0">
              <a:solidFill>
                <a:prstClr val="white"/>
              </a:solidFill>
            </a:endParaRP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5758" y="5368868"/>
            <a:ext cx="926416" cy="861392"/>
          </a:xfrm>
          <a:prstGeom prst="rect">
            <a:avLst/>
          </a:prstGeom>
        </p:spPr>
      </p:pic>
      <p:pic>
        <p:nvPicPr>
          <p:cNvPr id="1026" name="Picture 2" descr="http://www.google.nl/url?sa=i&amp;source=imgres&amp;cd=&amp;ved=0CAkQjBwwAA&amp;url=http%3A%2F%2Fmarshallfoundation.org%2Flibrary%2Fwp-content%2Fuploads%2Fsites%2F16%2F2014%2F04%2F1010.jpg&amp;ei=0mlxVf-pOu_B7Abe4YPwCg&amp;psig=AFQjCNFTU98NZAzFj2mtLtcEPfMKChDl8A&amp;ust=1433582419034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9538" y="676275"/>
            <a:ext cx="3409061" cy="46925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google.nl/url?sa=i&amp;source=imgres&amp;cd=&amp;ved=0CAkQjBwwAA&amp;url=http%3A%2F%2Fle-bohemien.net%2Fwp-content%2Fuploads%2FMarshallplan.jpg&amp;ei=32lxVY2nKqKR7Aa4i4KoAw&amp;psig=AFQjCNH1PjtZBMVSUlkRWqz5VZk_vB34oQ&amp;ust=14335824317703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0715" y="4483997"/>
            <a:ext cx="4518025" cy="23740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google.nl/url?sa=i&amp;source=imgres&amp;cd=&amp;ved=0CAkQjBwwAA&amp;url=http%3A%2F%2Fmarshallfoundation.org%2Flibrary%2Fwp-content%2Fuploads%2Fsites%2F16%2F2014%2F04%2F1010.jpg&amp;ei=0mlxVf-pOu_B7Abe4YPwCg&amp;psig=AFQjCNFTU98NZAzFj2mtLtcEPfMKChDl8A&amp;ust=1433582419034127"/>
          <p:cNvPicPr>
            <a:picLocks noChangeAspect="1" noChangeArrowheads="1"/>
          </p:cNvPicPr>
          <p:nvPr/>
        </p:nvPicPr>
        <p:blipFill rotWithShape="1">
          <a:blip r:embed="rId4">
            <a:extLst>
              <a:ext uri="{28A0092B-C50C-407E-A947-70E740481C1C}">
                <a14:useLocalDpi xmlns:a14="http://schemas.microsoft.com/office/drawing/2010/main" val="0"/>
              </a:ext>
            </a:extLst>
          </a:blip>
          <a:srcRect l="6813" r="39880" b="15461"/>
          <a:stretch/>
        </p:blipFill>
        <p:spPr bwMode="auto">
          <a:xfrm>
            <a:off x="0" y="0"/>
            <a:ext cx="3118338" cy="685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5421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A9096D49-DAE3-40DE-93E0-41688E0A5016}" type="slidenum">
              <a:rPr lang="nl-NL" sz="1600" b="1">
                <a:solidFill>
                  <a:schemeClr val="bg1"/>
                </a:solidFill>
              </a:rPr>
              <a:t>14</a:t>
            </a:fld>
            <a:endParaRPr lang="nl-NL" sz="1600" b="1" dirty="0">
              <a:solidFill>
                <a:schemeClr val="bg1"/>
              </a:solidFill>
            </a:endParaRPr>
          </a:p>
        </p:txBody>
      </p:sp>
      <p:sp>
        <p:nvSpPr>
          <p:cNvPr id="5" name="Rechthoek 4"/>
          <p:cNvSpPr/>
          <p:nvPr/>
        </p:nvSpPr>
        <p:spPr>
          <a:xfrm>
            <a:off x="3381829" y="312740"/>
            <a:ext cx="8084456" cy="11172289"/>
          </a:xfrm>
          <a:prstGeom prst="rect">
            <a:avLst/>
          </a:prstGeom>
        </p:spPr>
        <p:txBody>
          <a:bodyPr wrap="square">
            <a:spAutoFit/>
          </a:bodyPr>
          <a:lstStyle/>
          <a:p>
            <a:r>
              <a:rPr lang="nl-NL" sz="2400" i="1" dirty="0" smtClean="0">
                <a:solidFill>
                  <a:schemeClr val="bg1"/>
                </a:solidFill>
                <a:sym typeface="Wingdings" pitchFamily="2" charset="2"/>
              </a:rPr>
              <a:t>Wat is het idee van het communisme?</a:t>
            </a:r>
          </a:p>
          <a:p>
            <a:endParaRPr lang="nl-NL" sz="2400" dirty="0">
              <a:solidFill>
                <a:schemeClr val="bg1"/>
              </a:solidFill>
              <a:sym typeface="Wingdings" pitchFamily="2" charset="2"/>
            </a:endParaRPr>
          </a:p>
          <a:p>
            <a:r>
              <a:rPr lang="nl-NL" sz="2400" dirty="0" smtClean="0">
                <a:solidFill>
                  <a:schemeClr val="bg1"/>
                </a:solidFill>
                <a:sym typeface="Wingdings" pitchFamily="2" charset="2"/>
              </a:rPr>
              <a:t>Communisten willen over de hele wereld dit systeem doorvoeren. Een klein groepje uit het proletariaat wordt de baas.</a:t>
            </a:r>
          </a:p>
          <a:p>
            <a:endParaRPr lang="nl-NL" sz="2400" dirty="0">
              <a:solidFill>
                <a:schemeClr val="bg1"/>
              </a:solidFill>
              <a:sym typeface="Wingdings" pitchFamily="2" charset="2"/>
            </a:endParaRPr>
          </a:p>
          <a:p>
            <a:r>
              <a:rPr lang="nl-NL" sz="2400" dirty="0" smtClean="0">
                <a:solidFill>
                  <a:schemeClr val="bg1"/>
                </a:solidFill>
                <a:sym typeface="Wingdings" pitchFamily="2" charset="2"/>
              </a:rPr>
              <a:t>Door de eerlijke verdeling van macht en productie is iedereen gelijk.</a:t>
            </a:r>
          </a:p>
          <a:p>
            <a:endParaRPr lang="nl-NL" sz="2400" dirty="0">
              <a:solidFill>
                <a:schemeClr val="bg1"/>
              </a:solidFill>
              <a:sym typeface="Wingdings" pitchFamily="2" charset="2"/>
            </a:endParaRPr>
          </a:p>
          <a:p>
            <a:r>
              <a:rPr lang="nl-NL" sz="2400" dirty="0" smtClean="0">
                <a:solidFill>
                  <a:schemeClr val="bg1"/>
                </a:solidFill>
                <a:sym typeface="Wingdings" pitchFamily="2" charset="2"/>
              </a:rPr>
              <a:t>Resultaat:</a:t>
            </a:r>
          </a:p>
          <a:p>
            <a:pPr marL="342900" indent="-342900">
              <a:buFont typeface="Arial" panose="020B0604020202020204" pitchFamily="34" charset="0"/>
              <a:buChar char="•"/>
            </a:pPr>
            <a:r>
              <a:rPr lang="nl-NL" sz="2400" dirty="0" smtClean="0">
                <a:solidFill>
                  <a:schemeClr val="bg1"/>
                </a:solidFill>
                <a:sym typeface="Wingdings" pitchFamily="2" charset="2"/>
              </a:rPr>
              <a:t>Geen armoede</a:t>
            </a:r>
          </a:p>
          <a:p>
            <a:pPr marL="342900" indent="-342900">
              <a:buFont typeface="Arial" panose="020B0604020202020204" pitchFamily="34" charset="0"/>
              <a:buChar char="•"/>
            </a:pPr>
            <a:r>
              <a:rPr lang="nl-NL" sz="2400" dirty="0" smtClean="0">
                <a:solidFill>
                  <a:schemeClr val="bg1"/>
                </a:solidFill>
                <a:sym typeface="Wingdings" pitchFamily="2" charset="2"/>
              </a:rPr>
              <a:t>Geen oorlog</a:t>
            </a:r>
          </a:p>
          <a:p>
            <a:pPr marL="342900" indent="-342900">
              <a:buFont typeface="Arial" panose="020B0604020202020204" pitchFamily="34" charset="0"/>
              <a:buChar char="•"/>
            </a:pPr>
            <a:r>
              <a:rPr lang="nl-NL" sz="2400" dirty="0" smtClean="0">
                <a:solidFill>
                  <a:schemeClr val="bg1"/>
                </a:solidFill>
                <a:sym typeface="Wingdings" pitchFamily="2" charset="2"/>
              </a:rPr>
              <a:t>Geen onderdrukking of uitbuiting</a:t>
            </a:r>
          </a:p>
          <a:p>
            <a:pPr marL="342900" indent="-342900">
              <a:buFont typeface="Arial" panose="020B0604020202020204" pitchFamily="34" charset="0"/>
              <a:buChar char="•"/>
            </a:pPr>
            <a:r>
              <a:rPr lang="nl-NL" sz="2400" dirty="0" smtClean="0">
                <a:solidFill>
                  <a:schemeClr val="bg1"/>
                </a:solidFill>
                <a:sym typeface="Wingdings" pitchFamily="2" charset="2"/>
              </a:rPr>
              <a:t>Iedereen heeft genoeg van alles</a:t>
            </a:r>
          </a:p>
          <a:p>
            <a:pPr marL="342900" indent="-342900">
              <a:buFont typeface="Arial" panose="020B0604020202020204" pitchFamily="34" charset="0"/>
              <a:buChar char="•"/>
            </a:pPr>
            <a:r>
              <a:rPr lang="nl-NL" sz="2400" dirty="0" smtClean="0">
                <a:solidFill>
                  <a:schemeClr val="bg1"/>
                </a:solidFill>
                <a:sym typeface="Wingdings" pitchFamily="2" charset="2"/>
              </a:rPr>
              <a:t>Iedereen is gelukkig.</a:t>
            </a: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pPr marL="342900" indent="-342900">
              <a:buFont typeface="Arial" panose="020B0604020202020204" pitchFamily="34" charset="0"/>
              <a:buChar char="•"/>
            </a:pPr>
            <a:endParaRPr lang="nl-NL" sz="2400" dirty="0">
              <a:solidFill>
                <a:schemeClr val="bg1"/>
              </a:solidFill>
              <a:sym typeface="Wingdings" pitchFamily="2" charset="2"/>
            </a:endParaRPr>
          </a:p>
          <a:p>
            <a:pPr marL="342900" indent="-342900">
              <a:buFont typeface="Arial" panose="020B0604020202020204" pitchFamily="34" charset="0"/>
              <a:buChar char="•"/>
            </a:pPr>
            <a:endParaRPr lang="nl-NL" sz="2400" dirty="0" smtClean="0">
              <a:solidFill>
                <a:schemeClr val="bg1"/>
              </a:solidFill>
              <a:sym typeface="Wingdings" pitchFamily="2" charset="2"/>
            </a:endParaRPr>
          </a:p>
          <a:p>
            <a:endParaRPr lang="nl-NL" sz="2400" dirty="0" smtClean="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endParaRPr lang="nl-NL" sz="2400" dirty="0">
              <a:solidFill>
                <a:schemeClr val="bg1"/>
              </a:solidFill>
              <a:sym typeface="Wingdings" pitchFamily="2" charset="2"/>
            </a:endParaRPr>
          </a:p>
          <a:p>
            <a:r>
              <a:rPr lang="nl-NL" sz="2400" dirty="0">
                <a:solidFill>
                  <a:schemeClr val="bg1"/>
                </a:solidFill>
                <a:sym typeface="Wingdings" pitchFamily="2" charset="2"/>
              </a:rPr>
              <a:t>		</a:t>
            </a:r>
            <a:endParaRPr lang="nl-NL" sz="2400" dirty="0"/>
          </a:p>
        </p:txBody>
      </p:sp>
      <p:sp>
        <p:nvSpPr>
          <p:cNvPr id="3" name="AutoShape 4"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6" name="AutoShape 6"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3"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4" descr="http://usstudiesonline.com/wp-content/uploads/2014/10/GCSE-History-Revision-USSR-Flag-and-US-Flag.png"/>
          <p:cNvPicPr>
            <a:picLocks noChangeAspect="1" noChangeArrowheads="1"/>
          </p:cNvPicPr>
          <p:nvPr/>
        </p:nvPicPr>
        <p:blipFill rotWithShape="1">
          <a:blip r:embed="rId4">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6215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140</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281014" y="412789"/>
            <a:ext cx="8606185" cy="1938992"/>
          </a:xfrm>
          <a:prstGeom prst="rect">
            <a:avLst/>
          </a:prstGeom>
        </p:spPr>
        <p:txBody>
          <a:bodyPr wrap="square">
            <a:spAutoFit/>
          </a:bodyPr>
          <a:lstStyle/>
          <a:p>
            <a:r>
              <a:rPr lang="en-US" sz="2400" dirty="0" smtClean="0">
                <a:solidFill>
                  <a:prstClr val="white"/>
                </a:solidFill>
              </a:rPr>
              <a:t>1951 </a:t>
            </a:r>
            <a:r>
              <a:rPr lang="en-US" sz="2400" dirty="0" err="1" smtClean="0">
                <a:solidFill>
                  <a:prstClr val="white"/>
                </a:solidFill>
              </a:rPr>
              <a:t>Oprichting</a:t>
            </a:r>
            <a:r>
              <a:rPr lang="en-US" sz="2400" dirty="0" smtClean="0">
                <a:solidFill>
                  <a:prstClr val="white"/>
                </a:solidFill>
              </a:rPr>
              <a:t> </a:t>
            </a:r>
            <a:r>
              <a:rPr lang="en-US" sz="2400" u="sng" dirty="0" smtClean="0">
                <a:solidFill>
                  <a:prstClr val="white"/>
                </a:solidFill>
              </a:rPr>
              <a:t>EGKS (</a:t>
            </a:r>
            <a:r>
              <a:rPr lang="en-US" sz="2400" u="sng" dirty="0" err="1" smtClean="0">
                <a:solidFill>
                  <a:prstClr val="white"/>
                </a:solidFill>
              </a:rPr>
              <a:t>Europese</a:t>
            </a:r>
            <a:r>
              <a:rPr lang="en-US" sz="2400" u="sng" dirty="0" smtClean="0">
                <a:solidFill>
                  <a:prstClr val="white"/>
                </a:solidFill>
              </a:rPr>
              <a:t> </a:t>
            </a:r>
            <a:r>
              <a:rPr lang="en-US" sz="2400" u="sng" dirty="0" err="1" smtClean="0">
                <a:solidFill>
                  <a:prstClr val="white"/>
                </a:solidFill>
              </a:rPr>
              <a:t>Gemeenschap</a:t>
            </a:r>
            <a:r>
              <a:rPr lang="en-US" sz="2400" u="sng" dirty="0" smtClean="0">
                <a:solidFill>
                  <a:prstClr val="white"/>
                </a:solidFill>
              </a:rPr>
              <a:t> </a:t>
            </a:r>
            <a:r>
              <a:rPr lang="en-US" sz="2400" u="sng" dirty="0" err="1" smtClean="0">
                <a:solidFill>
                  <a:prstClr val="white"/>
                </a:solidFill>
              </a:rPr>
              <a:t>voor</a:t>
            </a:r>
            <a:r>
              <a:rPr lang="en-US" sz="2400" u="sng" dirty="0" smtClean="0">
                <a:solidFill>
                  <a:prstClr val="white"/>
                </a:solidFill>
              </a:rPr>
              <a:t> </a:t>
            </a:r>
            <a:r>
              <a:rPr lang="en-US" sz="2400" u="sng" dirty="0" err="1" smtClean="0">
                <a:solidFill>
                  <a:prstClr val="white"/>
                </a:solidFill>
              </a:rPr>
              <a:t>Kolen</a:t>
            </a:r>
            <a:r>
              <a:rPr lang="en-US" sz="2400" u="sng" dirty="0" smtClean="0">
                <a:solidFill>
                  <a:prstClr val="white"/>
                </a:solidFill>
              </a:rPr>
              <a:t> </a:t>
            </a:r>
            <a:r>
              <a:rPr lang="en-US" sz="2400" u="sng" dirty="0" err="1" smtClean="0">
                <a:solidFill>
                  <a:prstClr val="white"/>
                </a:solidFill>
              </a:rPr>
              <a:t>en</a:t>
            </a:r>
            <a:r>
              <a:rPr lang="en-US" sz="2400" u="sng" dirty="0" smtClean="0">
                <a:solidFill>
                  <a:prstClr val="white"/>
                </a:solidFill>
              </a:rPr>
              <a:t> </a:t>
            </a:r>
            <a:r>
              <a:rPr lang="en-US" sz="2400" u="sng" dirty="0" err="1" smtClean="0">
                <a:solidFill>
                  <a:prstClr val="white"/>
                </a:solidFill>
              </a:rPr>
              <a:t>Staal</a:t>
            </a:r>
            <a:endParaRPr lang="en-US" sz="2400" dirty="0">
              <a:solidFill>
                <a:prstClr val="white"/>
              </a:solidFill>
            </a:endParaRPr>
          </a:p>
          <a:p>
            <a:endParaRPr lang="en-US" sz="2400" dirty="0" smtClean="0">
              <a:solidFill>
                <a:prstClr val="white"/>
              </a:solidFill>
            </a:endParaRPr>
          </a:p>
          <a:p>
            <a:endParaRPr lang="en-US" sz="2400" dirty="0">
              <a:solidFill>
                <a:prstClr val="white"/>
              </a:solidFill>
            </a:endParaRPr>
          </a:p>
          <a:p>
            <a:endParaRPr lang="en-US" sz="2400" dirty="0" smtClean="0">
              <a:solidFill>
                <a:prstClr val="white"/>
              </a:solidFill>
            </a:endParaRPr>
          </a:p>
          <a:p>
            <a:endParaRPr lang="en-US" sz="2400" dirty="0">
              <a:solidFill>
                <a:prstClr val="white"/>
              </a:solidFill>
            </a:endParaRP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920" y="951589"/>
            <a:ext cx="926416" cy="861392"/>
          </a:xfrm>
          <a:prstGeom prst="rect">
            <a:avLst/>
          </a:prstGeom>
        </p:spPr>
      </p:pic>
      <p:sp>
        <p:nvSpPr>
          <p:cNvPr id="2" name="Rechthoek 1"/>
          <p:cNvSpPr/>
          <p:nvPr/>
        </p:nvSpPr>
        <p:spPr>
          <a:xfrm>
            <a:off x="3186240" y="1917700"/>
            <a:ext cx="5297360" cy="4708981"/>
          </a:xfrm>
          <a:prstGeom prst="rect">
            <a:avLst/>
          </a:prstGeom>
        </p:spPr>
        <p:txBody>
          <a:bodyPr wrap="square">
            <a:spAutoFit/>
          </a:bodyPr>
          <a:lstStyle/>
          <a:p>
            <a:r>
              <a:rPr lang="en-US" sz="2000" dirty="0" err="1">
                <a:solidFill>
                  <a:prstClr val="white"/>
                </a:solidFill>
              </a:rPr>
              <a:t>Frankrijk</a:t>
            </a:r>
            <a:r>
              <a:rPr lang="en-US" sz="2000" dirty="0">
                <a:solidFill>
                  <a:prstClr val="white"/>
                </a:solidFill>
              </a:rPr>
              <a:t>, BRD (West-</a:t>
            </a:r>
            <a:r>
              <a:rPr lang="en-US" sz="2000" dirty="0" err="1">
                <a:solidFill>
                  <a:prstClr val="white"/>
                </a:solidFill>
              </a:rPr>
              <a:t>Duitsland</a:t>
            </a:r>
            <a:r>
              <a:rPr lang="en-US" sz="2000" dirty="0">
                <a:solidFill>
                  <a:prstClr val="white"/>
                </a:solidFill>
              </a:rPr>
              <a:t>), </a:t>
            </a:r>
            <a:r>
              <a:rPr lang="en-US" sz="2000" dirty="0" err="1">
                <a:solidFill>
                  <a:prstClr val="white"/>
                </a:solidFill>
              </a:rPr>
              <a:t>Italie</a:t>
            </a:r>
            <a:r>
              <a:rPr lang="en-US" sz="2000" dirty="0">
                <a:solidFill>
                  <a:prstClr val="white"/>
                </a:solidFill>
              </a:rPr>
              <a:t>, </a:t>
            </a:r>
            <a:r>
              <a:rPr lang="en-US" sz="2000" dirty="0" err="1">
                <a:solidFill>
                  <a:prstClr val="white"/>
                </a:solidFill>
              </a:rPr>
              <a:t>Belgie</a:t>
            </a:r>
            <a:r>
              <a:rPr lang="en-US" sz="2000" dirty="0">
                <a:solidFill>
                  <a:prstClr val="white"/>
                </a:solidFill>
              </a:rPr>
              <a:t>, Luxemburg </a:t>
            </a:r>
            <a:r>
              <a:rPr lang="en-US" sz="2000" dirty="0" err="1">
                <a:solidFill>
                  <a:prstClr val="white"/>
                </a:solidFill>
              </a:rPr>
              <a:t>en</a:t>
            </a:r>
            <a:r>
              <a:rPr lang="en-US" sz="2000" dirty="0">
                <a:solidFill>
                  <a:prstClr val="white"/>
                </a:solidFill>
              </a:rPr>
              <a:t> Nederland </a:t>
            </a:r>
            <a:r>
              <a:rPr lang="en-US" sz="2000" dirty="0" err="1">
                <a:solidFill>
                  <a:prstClr val="white"/>
                </a:solidFill>
              </a:rPr>
              <a:t>gaan</a:t>
            </a:r>
            <a:r>
              <a:rPr lang="en-US" sz="2000" dirty="0">
                <a:solidFill>
                  <a:prstClr val="white"/>
                </a:solidFill>
              </a:rPr>
              <a:t> </a:t>
            </a:r>
            <a:r>
              <a:rPr lang="en-US" sz="2000" dirty="0" err="1">
                <a:solidFill>
                  <a:prstClr val="white"/>
                </a:solidFill>
              </a:rPr>
              <a:t>samen</a:t>
            </a:r>
            <a:r>
              <a:rPr lang="en-US" sz="2000" dirty="0">
                <a:solidFill>
                  <a:prstClr val="white"/>
                </a:solidFill>
              </a:rPr>
              <a:t> de </a:t>
            </a:r>
            <a:r>
              <a:rPr lang="en-US" sz="2000" dirty="0" err="1">
                <a:solidFill>
                  <a:prstClr val="white"/>
                </a:solidFill>
              </a:rPr>
              <a:t>staal</a:t>
            </a:r>
            <a:r>
              <a:rPr lang="en-US" sz="2000" dirty="0">
                <a:solidFill>
                  <a:prstClr val="white"/>
                </a:solidFill>
              </a:rPr>
              <a:t> </a:t>
            </a:r>
            <a:r>
              <a:rPr lang="en-US" sz="2000" dirty="0" err="1">
                <a:solidFill>
                  <a:prstClr val="white"/>
                </a:solidFill>
              </a:rPr>
              <a:t>en</a:t>
            </a:r>
            <a:r>
              <a:rPr lang="en-US" sz="2000" dirty="0">
                <a:solidFill>
                  <a:prstClr val="white"/>
                </a:solidFill>
              </a:rPr>
              <a:t> </a:t>
            </a:r>
            <a:r>
              <a:rPr lang="en-US" sz="2000" dirty="0" err="1">
                <a:solidFill>
                  <a:prstClr val="white"/>
                </a:solidFill>
              </a:rPr>
              <a:t>kolen</a:t>
            </a:r>
            <a:r>
              <a:rPr lang="en-US" sz="2000" dirty="0">
                <a:solidFill>
                  <a:prstClr val="white"/>
                </a:solidFill>
              </a:rPr>
              <a:t> </a:t>
            </a:r>
            <a:r>
              <a:rPr lang="en-US" sz="2000" dirty="0" err="1">
                <a:solidFill>
                  <a:prstClr val="white"/>
                </a:solidFill>
              </a:rPr>
              <a:t>productie</a:t>
            </a:r>
            <a:r>
              <a:rPr lang="en-US" sz="2000" dirty="0">
                <a:solidFill>
                  <a:prstClr val="white"/>
                </a:solidFill>
              </a:rPr>
              <a:t> </a:t>
            </a:r>
            <a:r>
              <a:rPr lang="en-US" sz="2000" dirty="0" err="1">
                <a:solidFill>
                  <a:prstClr val="white"/>
                </a:solidFill>
              </a:rPr>
              <a:t>beheren</a:t>
            </a:r>
            <a:r>
              <a:rPr lang="en-US" sz="2000" dirty="0">
                <a:solidFill>
                  <a:prstClr val="white"/>
                </a:solidFill>
              </a:rPr>
              <a:t>. </a:t>
            </a:r>
          </a:p>
          <a:p>
            <a:endParaRPr lang="en-US" sz="2000" dirty="0">
              <a:solidFill>
                <a:prstClr val="white"/>
              </a:solidFill>
            </a:endParaRPr>
          </a:p>
          <a:p>
            <a:r>
              <a:rPr lang="en-US" sz="2000" dirty="0" err="1">
                <a:solidFill>
                  <a:prstClr val="white"/>
                </a:solidFill>
              </a:rPr>
              <a:t>Drie</a:t>
            </a:r>
            <a:r>
              <a:rPr lang="en-US" sz="2000" dirty="0">
                <a:solidFill>
                  <a:prstClr val="white"/>
                </a:solidFill>
              </a:rPr>
              <a:t> </a:t>
            </a:r>
            <a:r>
              <a:rPr lang="en-US" sz="2000" dirty="0" err="1">
                <a:solidFill>
                  <a:prstClr val="white"/>
                </a:solidFill>
              </a:rPr>
              <a:t>redenen</a:t>
            </a:r>
            <a:r>
              <a:rPr lang="en-US" sz="2000" dirty="0">
                <a:solidFill>
                  <a:prstClr val="white"/>
                </a:solidFill>
              </a:rPr>
              <a:t>:</a:t>
            </a:r>
          </a:p>
          <a:p>
            <a:pPr marL="457200" indent="-457200">
              <a:buFont typeface="+mj-lt"/>
              <a:buAutoNum type="arabicPeriod"/>
            </a:pPr>
            <a:r>
              <a:rPr lang="en-US" sz="2000" dirty="0">
                <a:solidFill>
                  <a:prstClr val="white"/>
                </a:solidFill>
              </a:rPr>
              <a:t>Meer </a:t>
            </a:r>
            <a:r>
              <a:rPr lang="en-US" sz="2000" dirty="0" err="1">
                <a:solidFill>
                  <a:prstClr val="white"/>
                </a:solidFill>
              </a:rPr>
              <a:t>produceren</a:t>
            </a:r>
            <a:r>
              <a:rPr lang="en-US" sz="2000" dirty="0">
                <a:solidFill>
                  <a:prstClr val="white"/>
                </a:solidFill>
              </a:rPr>
              <a:t>, </a:t>
            </a:r>
            <a:r>
              <a:rPr lang="en-US" sz="2000" dirty="0" err="1">
                <a:solidFill>
                  <a:prstClr val="white"/>
                </a:solidFill>
              </a:rPr>
              <a:t>staal</a:t>
            </a:r>
            <a:r>
              <a:rPr lang="en-US" sz="2000" dirty="0">
                <a:solidFill>
                  <a:prstClr val="white"/>
                </a:solidFill>
              </a:rPr>
              <a:t> </a:t>
            </a:r>
            <a:r>
              <a:rPr lang="en-US" sz="2000" dirty="0" err="1">
                <a:solidFill>
                  <a:prstClr val="white"/>
                </a:solidFill>
              </a:rPr>
              <a:t>en</a:t>
            </a:r>
            <a:r>
              <a:rPr lang="en-US" sz="2000" dirty="0">
                <a:solidFill>
                  <a:prstClr val="white"/>
                </a:solidFill>
              </a:rPr>
              <a:t> </a:t>
            </a:r>
            <a:r>
              <a:rPr lang="en-US" sz="2000" dirty="0" err="1">
                <a:solidFill>
                  <a:prstClr val="white"/>
                </a:solidFill>
              </a:rPr>
              <a:t>kolen</a:t>
            </a:r>
            <a:r>
              <a:rPr lang="en-US" sz="2000" dirty="0">
                <a:solidFill>
                  <a:prstClr val="white"/>
                </a:solidFill>
              </a:rPr>
              <a:t> </a:t>
            </a:r>
            <a:r>
              <a:rPr lang="en-US" sz="2000" dirty="0" err="1">
                <a:solidFill>
                  <a:prstClr val="white"/>
                </a:solidFill>
              </a:rPr>
              <a:t>waren</a:t>
            </a:r>
            <a:r>
              <a:rPr lang="en-US" sz="2000" dirty="0">
                <a:solidFill>
                  <a:prstClr val="white"/>
                </a:solidFill>
              </a:rPr>
              <a:t> </a:t>
            </a:r>
            <a:r>
              <a:rPr lang="en-US" sz="2000" dirty="0" err="1">
                <a:solidFill>
                  <a:prstClr val="white"/>
                </a:solidFill>
              </a:rPr>
              <a:t>nodig</a:t>
            </a:r>
            <a:r>
              <a:rPr lang="en-US" sz="2000" dirty="0">
                <a:solidFill>
                  <a:prstClr val="white"/>
                </a:solidFill>
              </a:rPr>
              <a:t> </a:t>
            </a:r>
            <a:r>
              <a:rPr lang="en-US" sz="2000" dirty="0" err="1">
                <a:solidFill>
                  <a:prstClr val="white"/>
                </a:solidFill>
              </a:rPr>
              <a:t>voor</a:t>
            </a:r>
            <a:r>
              <a:rPr lang="en-US" sz="2000" dirty="0">
                <a:solidFill>
                  <a:prstClr val="white"/>
                </a:solidFill>
              </a:rPr>
              <a:t> de </a:t>
            </a:r>
            <a:r>
              <a:rPr lang="en-US" sz="2000" dirty="0" err="1">
                <a:solidFill>
                  <a:prstClr val="white"/>
                </a:solidFill>
              </a:rPr>
              <a:t>wederopbouw</a:t>
            </a:r>
            <a:r>
              <a:rPr lang="en-US" sz="2000" dirty="0">
                <a:solidFill>
                  <a:prstClr val="white"/>
                </a:solidFill>
              </a:rPr>
              <a:t>.</a:t>
            </a:r>
          </a:p>
          <a:p>
            <a:pPr marL="457200" indent="-457200">
              <a:buFont typeface="+mj-lt"/>
              <a:buAutoNum type="arabicPeriod"/>
            </a:pPr>
            <a:r>
              <a:rPr lang="en-US" sz="2000" dirty="0" err="1">
                <a:solidFill>
                  <a:prstClr val="white"/>
                </a:solidFill>
              </a:rPr>
              <a:t>Eerlijk</a:t>
            </a:r>
            <a:r>
              <a:rPr lang="en-US" sz="2000" dirty="0">
                <a:solidFill>
                  <a:prstClr val="white"/>
                </a:solidFill>
              </a:rPr>
              <a:t> </a:t>
            </a:r>
            <a:r>
              <a:rPr lang="en-US" sz="2000" dirty="0" err="1">
                <a:solidFill>
                  <a:prstClr val="white"/>
                </a:solidFill>
              </a:rPr>
              <a:t>verdelen</a:t>
            </a:r>
            <a:r>
              <a:rPr lang="en-US" sz="2000" dirty="0">
                <a:solidFill>
                  <a:prstClr val="white"/>
                </a:solidFill>
              </a:rPr>
              <a:t> van </a:t>
            </a:r>
            <a:r>
              <a:rPr lang="en-US" sz="2000" dirty="0" err="1">
                <a:solidFill>
                  <a:prstClr val="white"/>
                </a:solidFill>
              </a:rPr>
              <a:t>kolen</a:t>
            </a:r>
            <a:r>
              <a:rPr lang="en-US" sz="2000" dirty="0">
                <a:solidFill>
                  <a:prstClr val="white"/>
                </a:solidFill>
              </a:rPr>
              <a:t> </a:t>
            </a:r>
            <a:r>
              <a:rPr lang="en-US" sz="2000" dirty="0" err="1">
                <a:solidFill>
                  <a:prstClr val="white"/>
                </a:solidFill>
              </a:rPr>
              <a:t>en</a:t>
            </a:r>
            <a:r>
              <a:rPr lang="en-US" sz="2000" dirty="0">
                <a:solidFill>
                  <a:prstClr val="white"/>
                </a:solidFill>
              </a:rPr>
              <a:t> </a:t>
            </a:r>
            <a:r>
              <a:rPr lang="en-US" sz="2000" dirty="0" err="1">
                <a:solidFill>
                  <a:prstClr val="white"/>
                </a:solidFill>
              </a:rPr>
              <a:t>staal</a:t>
            </a:r>
            <a:r>
              <a:rPr lang="en-US" sz="2000" dirty="0">
                <a:solidFill>
                  <a:prstClr val="white"/>
                </a:solidFill>
              </a:rPr>
              <a:t> </a:t>
            </a:r>
            <a:r>
              <a:rPr lang="en-US" sz="2000" dirty="0" err="1">
                <a:solidFill>
                  <a:prstClr val="white"/>
                </a:solidFill>
              </a:rPr>
              <a:t>markt</a:t>
            </a:r>
            <a:r>
              <a:rPr lang="en-US" sz="2000" dirty="0">
                <a:solidFill>
                  <a:prstClr val="white"/>
                </a:solidFill>
              </a:rPr>
              <a:t> het </a:t>
            </a:r>
            <a:r>
              <a:rPr lang="en-US" sz="2000" dirty="0" err="1">
                <a:solidFill>
                  <a:prstClr val="white"/>
                </a:solidFill>
              </a:rPr>
              <a:t>moeilijk</a:t>
            </a:r>
            <a:r>
              <a:rPr lang="en-US" sz="2000" dirty="0">
                <a:solidFill>
                  <a:prstClr val="white"/>
                </a:solidFill>
              </a:rPr>
              <a:t> </a:t>
            </a:r>
            <a:r>
              <a:rPr lang="en-US" sz="2000" dirty="0" err="1">
                <a:solidFill>
                  <a:prstClr val="white"/>
                </a:solidFill>
              </a:rPr>
              <a:t>voor</a:t>
            </a:r>
            <a:r>
              <a:rPr lang="en-US" sz="2000" dirty="0">
                <a:solidFill>
                  <a:prstClr val="white"/>
                </a:solidFill>
              </a:rPr>
              <a:t> </a:t>
            </a:r>
            <a:r>
              <a:rPr lang="en-US" sz="2000" dirty="0" err="1">
                <a:solidFill>
                  <a:prstClr val="white"/>
                </a:solidFill>
              </a:rPr>
              <a:t>een</a:t>
            </a:r>
            <a:r>
              <a:rPr lang="en-US" sz="2000" dirty="0">
                <a:solidFill>
                  <a:prstClr val="white"/>
                </a:solidFill>
              </a:rPr>
              <a:t> land om </a:t>
            </a:r>
            <a:r>
              <a:rPr lang="en-US" sz="2000" dirty="0" err="1">
                <a:solidFill>
                  <a:prstClr val="white"/>
                </a:solidFill>
              </a:rPr>
              <a:t>een</a:t>
            </a:r>
            <a:r>
              <a:rPr lang="en-US" sz="2000" dirty="0">
                <a:solidFill>
                  <a:prstClr val="white"/>
                </a:solidFill>
              </a:rPr>
              <a:t> </a:t>
            </a:r>
            <a:r>
              <a:rPr lang="en-US" sz="2000" dirty="0" err="1">
                <a:solidFill>
                  <a:prstClr val="white"/>
                </a:solidFill>
              </a:rPr>
              <a:t>groot</a:t>
            </a:r>
            <a:r>
              <a:rPr lang="en-US" sz="2000" dirty="0">
                <a:solidFill>
                  <a:prstClr val="white"/>
                </a:solidFill>
              </a:rPr>
              <a:t> leger op </a:t>
            </a:r>
            <a:r>
              <a:rPr lang="en-US" sz="2000" dirty="0" err="1">
                <a:solidFill>
                  <a:prstClr val="white"/>
                </a:solidFill>
              </a:rPr>
              <a:t>te</a:t>
            </a:r>
            <a:r>
              <a:rPr lang="en-US" sz="2000" dirty="0">
                <a:solidFill>
                  <a:prstClr val="white"/>
                </a:solidFill>
              </a:rPr>
              <a:t> </a:t>
            </a:r>
            <a:r>
              <a:rPr lang="en-US" sz="2000" dirty="0" err="1">
                <a:solidFill>
                  <a:prstClr val="white"/>
                </a:solidFill>
              </a:rPr>
              <a:t>bouwen</a:t>
            </a:r>
            <a:r>
              <a:rPr lang="en-US" sz="2000" dirty="0">
                <a:solidFill>
                  <a:prstClr val="white"/>
                </a:solidFill>
              </a:rPr>
              <a:t>.</a:t>
            </a:r>
          </a:p>
          <a:p>
            <a:pPr marL="457200" indent="-457200">
              <a:buFont typeface="+mj-lt"/>
              <a:buAutoNum type="arabicPeriod"/>
            </a:pPr>
            <a:r>
              <a:rPr lang="en-US" sz="2000" dirty="0" err="1">
                <a:solidFill>
                  <a:prstClr val="white"/>
                </a:solidFill>
              </a:rPr>
              <a:t>Samen</a:t>
            </a:r>
            <a:r>
              <a:rPr lang="en-US" sz="2000" dirty="0">
                <a:solidFill>
                  <a:prstClr val="white"/>
                </a:solidFill>
              </a:rPr>
              <a:t> </a:t>
            </a:r>
            <a:r>
              <a:rPr lang="en-US" sz="2000" dirty="0" err="1">
                <a:solidFill>
                  <a:prstClr val="white"/>
                </a:solidFill>
              </a:rPr>
              <a:t>stonden</a:t>
            </a:r>
            <a:r>
              <a:rPr lang="en-US" sz="2000" dirty="0">
                <a:solidFill>
                  <a:prstClr val="white"/>
                </a:solidFill>
              </a:rPr>
              <a:t> </a:t>
            </a:r>
            <a:r>
              <a:rPr lang="en-US" sz="2000" dirty="0" err="1">
                <a:solidFill>
                  <a:prstClr val="white"/>
                </a:solidFill>
              </a:rPr>
              <a:t>ze</a:t>
            </a:r>
            <a:r>
              <a:rPr lang="en-US" sz="2000" dirty="0">
                <a:solidFill>
                  <a:prstClr val="white"/>
                </a:solidFill>
              </a:rPr>
              <a:t> </a:t>
            </a:r>
            <a:r>
              <a:rPr lang="en-US" sz="2000" dirty="0" err="1">
                <a:solidFill>
                  <a:prstClr val="white"/>
                </a:solidFill>
              </a:rPr>
              <a:t>sterker</a:t>
            </a:r>
            <a:r>
              <a:rPr lang="en-US" sz="2000" dirty="0">
                <a:solidFill>
                  <a:prstClr val="white"/>
                </a:solidFill>
              </a:rPr>
              <a:t> </a:t>
            </a:r>
            <a:r>
              <a:rPr lang="en-US" sz="2000" dirty="0" err="1">
                <a:solidFill>
                  <a:prstClr val="white"/>
                </a:solidFill>
              </a:rPr>
              <a:t>tegenover</a:t>
            </a:r>
            <a:r>
              <a:rPr lang="en-US" sz="2000" dirty="0">
                <a:solidFill>
                  <a:prstClr val="white"/>
                </a:solidFill>
              </a:rPr>
              <a:t> de SU.</a:t>
            </a:r>
          </a:p>
          <a:p>
            <a:pPr marL="457200" indent="-457200">
              <a:buFont typeface="+mj-lt"/>
              <a:buAutoNum type="arabicPeriod"/>
            </a:pPr>
            <a:endParaRPr lang="en-US" sz="2000" dirty="0">
              <a:solidFill>
                <a:prstClr val="white"/>
              </a:solidFill>
            </a:endParaRPr>
          </a:p>
          <a:p>
            <a:r>
              <a:rPr lang="en-US" sz="2000" dirty="0">
                <a:solidFill>
                  <a:prstClr val="white"/>
                </a:solidFill>
              </a:rPr>
              <a:t>De </a:t>
            </a:r>
            <a:r>
              <a:rPr lang="en-US" sz="2000" u="sng" dirty="0" err="1">
                <a:solidFill>
                  <a:prstClr val="white"/>
                </a:solidFill>
              </a:rPr>
              <a:t>Supranationale</a:t>
            </a:r>
            <a:r>
              <a:rPr lang="en-US" sz="2000" dirty="0">
                <a:solidFill>
                  <a:prstClr val="white"/>
                </a:solidFill>
              </a:rPr>
              <a:t> </a:t>
            </a:r>
            <a:r>
              <a:rPr lang="en-US" sz="2000" dirty="0" err="1">
                <a:solidFill>
                  <a:prstClr val="white"/>
                </a:solidFill>
              </a:rPr>
              <a:t>autorieit</a:t>
            </a:r>
            <a:r>
              <a:rPr lang="en-US" sz="2000" dirty="0">
                <a:solidFill>
                  <a:prstClr val="white"/>
                </a:solidFill>
              </a:rPr>
              <a:t> </a:t>
            </a:r>
            <a:r>
              <a:rPr lang="en-US" sz="2000" dirty="0" err="1">
                <a:solidFill>
                  <a:prstClr val="white"/>
                </a:solidFill>
              </a:rPr>
              <a:t>regelde</a:t>
            </a:r>
            <a:r>
              <a:rPr lang="en-US" sz="2000" dirty="0">
                <a:solidFill>
                  <a:prstClr val="white"/>
                </a:solidFill>
              </a:rPr>
              <a:t> </a:t>
            </a:r>
            <a:r>
              <a:rPr lang="en-US" sz="2000" dirty="0" err="1">
                <a:solidFill>
                  <a:prstClr val="white"/>
                </a:solidFill>
              </a:rPr>
              <a:t>dit</a:t>
            </a:r>
            <a:r>
              <a:rPr lang="en-US" sz="2000" dirty="0">
                <a:solidFill>
                  <a:prstClr val="white"/>
                </a:solidFill>
              </a:rPr>
              <a:t> </a:t>
            </a:r>
            <a:r>
              <a:rPr lang="en-US" sz="2000" dirty="0" err="1">
                <a:solidFill>
                  <a:prstClr val="white"/>
                </a:solidFill>
              </a:rPr>
              <a:t>alles</a:t>
            </a:r>
            <a:r>
              <a:rPr lang="en-US" sz="2000" dirty="0">
                <a:solidFill>
                  <a:prstClr val="white"/>
                </a:solidFill>
              </a:rPr>
              <a:t>. </a:t>
            </a:r>
            <a:r>
              <a:rPr lang="en-US" sz="2000" dirty="0" err="1">
                <a:solidFill>
                  <a:prstClr val="white"/>
                </a:solidFill>
              </a:rPr>
              <a:t>Er</a:t>
            </a:r>
            <a:r>
              <a:rPr lang="en-US" sz="2000" dirty="0">
                <a:solidFill>
                  <a:prstClr val="white"/>
                </a:solidFill>
              </a:rPr>
              <a:t> </a:t>
            </a:r>
            <a:r>
              <a:rPr lang="en-US" sz="2000" dirty="0" err="1">
                <a:solidFill>
                  <a:prstClr val="white"/>
                </a:solidFill>
              </a:rPr>
              <a:t>kwam</a:t>
            </a:r>
            <a:r>
              <a:rPr lang="en-US" sz="2000" dirty="0">
                <a:solidFill>
                  <a:prstClr val="white"/>
                </a:solidFill>
              </a:rPr>
              <a:t> </a:t>
            </a:r>
            <a:r>
              <a:rPr lang="en-US" sz="2000" dirty="0" err="1">
                <a:solidFill>
                  <a:prstClr val="white"/>
                </a:solidFill>
              </a:rPr>
              <a:t>een</a:t>
            </a:r>
            <a:r>
              <a:rPr lang="en-US" sz="2000" dirty="0">
                <a:solidFill>
                  <a:prstClr val="white"/>
                </a:solidFill>
              </a:rPr>
              <a:t> </a:t>
            </a:r>
            <a:r>
              <a:rPr lang="en-US" sz="2000" u="sng" dirty="0" err="1">
                <a:solidFill>
                  <a:prstClr val="white"/>
                </a:solidFill>
              </a:rPr>
              <a:t>Europees</a:t>
            </a:r>
            <a:r>
              <a:rPr lang="en-US" sz="2000" u="sng" dirty="0">
                <a:solidFill>
                  <a:prstClr val="white"/>
                </a:solidFill>
              </a:rPr>
              <a:t> </a:t>
            </a:r>
            <a:r>
              <a:rPr lang="en-US" sz="2000" u="sng" dirty="0" err="1">
                <a:solidFill>
                  <a:prstClr val="white"/>
                </a:solidFill>
              </a:rPr>
              <a:t>Parlement</a:t>
            </a:r>
            <a:r>
              <a:rPr lang="en-US" sz="2000" dirty="0">
                <a:solidFill>
                  <a:prstClr val="white"/>
                </a:solidFill>
              </a:rPr>
              <a:t>, </a:t>
            </a:r>
            <a:r>
              <a:rPr lang="en-US" sz="2000" dirty="0" err="1">
                <a:solidFill>
                  <a:prstClr val="white"/>
                </a:solidFill>
              </a:rPr>
              <a:t>samengesteld</a:t>
            </a:r>
            <a:r>
              <a:rPr lang="en-US" sz="2000" dirty="0">
                <a:solidFill>
                  <a:prstClr val="white"/>
                </a:solidFill>
              </a:rPr>
              <a:t> </a:t>
            </a:r>
            <a:r>
              <a:rPr lang="en-US" sz="2000" dirty="0" err="1">
                <a:solidFill>
                  <a:prstClr val="white"/>
                </a:solidFill>
              </a:rPr>
              <a:t>uit</a:t>
            </a:r>
            <a:r>
              <a:rPr lang="en-US" sz="2000" dirty="0">
                <a:solidFill>
                  <a:prstClr val="white"/>
                </a:solidFill>
              </a:rPr>
              <a:t> </a:t>
            </a:r>
            <a:r>
              <a:rPr lang="en-US" sz="2000" dirty="0" err="1">
                <a:solidFill>
                  <a:prstClr val="white"/>
                </a:solidFill>
              </a:rPr>
              <a:t>leden</a:t>
            </a:r>
            <a:r>
              <a:rPr lang="en-US" sz="2000" dirty="0">
                <a:solidFill>
                  <a:prstClr val="white"/>
                </a:solidFill>
              </a:rPr>
              <a:t> van </a:t>
            </a:r>
            <a:r>
              <a:rPr lang="en-US" sz="2000" dirty="0" err="1">
                <a:solidFill>
                  <a:prstClr val="white"/>
                </a:solidFill>
              </a:rPr>
              <a:t>alle</a:t>
            </a:r>
            <a:r>
              <a:rPr lang="en-US" sz="2000" dirty="0">
                <a:solidFill>
                  <a:prstClr val="white"/>
                </a:solidFill>
              </a:rPr>
              <a:t> </a:t>
            </a:r>
            <a:r>
              <a:rPr lang="en-US" sz="2000" dirty="0" err="1">
                <a:solidFill>
                  <a:prstClr val="white"/>
                </a:solidFill>
              </a:rPr>
              <a:t>landen</a:t>
            </a:r>
            <a:r>
              <a:rPr lang="en-US" sz="2000" dirty="0">
                <a:solidFill>
                  <a:prstClr val="white"/>
                </a:solidFill>
              </a:rPr>
              <a:t>, om </a:t>
            </a:r>
            <a:r>
              <a:rPr lang="en-US" sz="2000" dirty="0" err="1">
                <a:solidFill>
                  <a:prstClr val="white"/>
                </a:solidFill>
              </a:rPr>
              <a:t>alles</a:t>
            </a:r>
            <a:r>
              <a:rPr lang="en-US" sz="2000" dirty="0">
                <a:solidFill>
                  <a:prstClr val="white"/>
                </a:solidFill>
              </a:rPr>
              <a:t> </a:t>
            </a:r>
            <a:r>
              <a:rPr lang="en-US" sz="2000" dirty="0" err="1">
                <a:solidFill>
                  <a:prstClr val="white"/>
                </a:solidFill>
              </a:rPr>
              <a:t>te</a:t>
            </a:r>
            <a:r>
              <a:rPr lang="en-US" sz="2000" dirty="0">
                <a:solidFill>
                  <a:prstClr val="white"/>
                </a:solidFill>
              </a:rPr>
              <a:t> </a:t>
            </a:r>
            <a:r>
              <a:rPr lang="en-US" sz="2000" dirty="0" err="1">
                <a:solidFill>
                  <a:prstClr val="white"/>
                </a:solidFill>
              </a:rPr>
              <a:t>controleren</a:t>
            </a:r>
            <a:r>
              <a:rPr lang="en-US" sz="2000" dirty="0">
                <a:solidFill>
                  <a:prstClr val="white"/>
                </a:solidFill>
              </a:rPr>
              <a:t>.</a:t>
            </a:r>
          </a:p>
        </p:txBody>
      </p:sp>
      <p:pic>
        <p:nvPicPr>
          <p:cNvPr id="2050" name="Picture 2" descr="http://upload.wikimedia.org/wikipedia/commons/a/a6/ECSC5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3593" y="1917700"/>
            <a:ext cx="3344106" cy="36513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google.nl/url?sa=i&amp;source=imgres&amp;cd=&amp;ved=0CAkQjBwwAA&amp;url=http%3A%2F%2Fmarshallfoundation.org%2Flibrary%2Fwp-content%2Fuploads%2Fsites%2F16%2F2014%2F04%2F1010.jpg&amp;ei=0mlxVf-pOu_B7Abe4YPwCg&amp;psig=AFQjCNFTU98NZAzFj2mtLtcEPfMKChDl8A&amp;ust=1433582419034127"/>
          <p:cNvPicPr>
            <a:picLocks noChangeAspect="1" noChangeArrowheads="1"/>
          </p:cNvPicPr>
          <p:nvPr/>
        </p:nvPicPr>
        <p:blipFill rotWithShape="1">
          <a:blip r:embed="rId5">
            <a:extLst>
              <a:ext uri="{28A0092B-C50C-407E-A947-70E740481C1C}">
                <a14:useLocalDpi xmlns:a14="http://schemas.microsoft.com/office/drawing/2010/main" val="0"/>
              </a:ext>
            </a:extLst>
          </a:blip>
          <a:srcRect l="6813" r="39880" b="15461"/>
          <a:stretch/>
        </p:blipFill>
        <p:spPr bwMode="auto">
          <a:xfrm>
            <a:off x="0" y="0"/>
            <a:ext cx="3118338" cy="685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56097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141</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281014" y="412789"/>
            <a:ext cx="8606185" cy="2677656"/>
          </a:xfrm>
          <a:prstGeom prst="rect">
            <a:avLst/>
          </a:prstGeom>
        </p:spPr>
        <p:txBody>
          <a:bodyPr wrap="square">
            <a:spAutoFit/>
          </a:bodyPr>
          <a:lstStyle/>
          <a:p>
            <a:r>
              <a:rPr lang="en-US" sz="2400" dirty="0" smtClean="0">
                <a:solidFill>
                  <a:prstClr val="white"/>
                </a:solidFill>
              </a:rPr>
              <a:t>1957: </a:t>
            </a:r>
            <a:r>
              <a:rPr lang="en-US" sz="2400" dirty="0" err="1" smtClean="0">
                <a:solidFill>
                  <a:prstClr val="white"/>
                </a:solidFill>
              </a:rPr>
              <a:t>oprichting</a:t>
            </a:r>
            <a:r>
              <a:rPr lang="en-US" sz="2400" dirty="0" smtClean="0">
                <a:solidFill>
                  <a:prstClr val="white"/>
                </a:solidFill>
              </a:rPr>
              <a:t> EEG: </a:t>
            </a:r>
            <a:r>
              <a:rPr lang="en-US" sz="2400" u="sng" dirty="0" err="1" smtClean="0">
                <a:solidFill>
                  <a:prstClr val="white"/>
                </a:solidFill>
              </a:rPr>
              <a:t>Europese</a:t>
            </a:r>
            <a:r>
              <a:rPr lang="en-US" sz="2400" u="sng" dirty="0" smtClean="0">
                <a:solidFill>
                  <a:prstClr val="white"/>
                </a:solidFill>
              </a:rPr>
              <a:t> </a:t>
            </a:r>
            <a:r>
              <a:rPr lang="en-US" sz="2400" u="sng" dirty="0" err="1" smtClean="0">
                <a:solidFill>
                  <a:prstClr val="white"/>
                </a:solidFill>
              </a:rPr>
              <a:t>Economische</a:t>
            </a:r>
            <a:r>
              <a:rPr lang="en-US" sz="2400" u="sng" dirty="0" smtClean="0">
                <a:solidFill>
                  <a:prstClr val="white"/>
                </a:solidFill>
              </a:rPr>
              <a:t> </a:t>
            </a:r>
            <a:r>
              <a:rPr lang="en-US" sz="2400" u="sng" dirty="0" err="1" smtClean="0">
                <a:solidFill>
                  <a:prstClr val="white"/>
                </a:solidFill>
              </a:rPr>
              <a:t>gemeenschap</a:t>
            </a:r>
            <a:endParaRPr lang="en-US" sz="2400" u="sng" dirty="0" smtClean="0">
              <a:solidFill>
                <a:prstClr val="white"/>
              </a:solidFill>
            </a:endParaRPr>
          </a:p>
          <a:p>
            <a:endParaRPr lang="en-US" sz="2400" u="sng" dirty="0">
              <a:solidFill>
                <a:prstClr val="white"/>
              </a:solidFill>
            </a:endParaRPr>
          </a:p>
          <a:p>
            <a:endParaRPr lang="en-US" sz="2400" u="sng" dirty="0" smtClean="0">
              <a:solidFill>
                <a:prstClr val="white"/>
              </a:solidFill>
            </a:endParaRPr>
          </a:p>
          <a:p>
            <a:endParaRPr lang="en-US" sz="2400" u="sng" dirty="0">
              <a:solidFill>
                <a:prstClr val="white"/>
              </a:solidFill>
            </a:endParaRPr>
          </a:p>
          <a:p>
            <a:endParaRPr lang="en-US" sz="2400" u="sng" dirty="0" smtClean="0">
              <a:solidFill>
                <a:prstClr val="white"/>
              </a:solidFill>
            </a:endParaRPr>
          </a:p>
          <a:p>
            <a:endParaRPr lang="en-US" sz="2400" dirty="0">
              <a:solidFill>
                <a:prstClr val="white"/>
              </a:solidFill>
            </a:endParaRPr>
          </a:p>
          <a:p>
            <a:endParaRPr lang="en-US" sz="2400" dirty="0" smtClean="0">
              <a:solidFill>
                <a:prstClr val="white"/>
              </a:solidFill>
            </a:endParaRP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9888" y="993711"/>
            <a:ext cx="926416" cy="861392"/>
          </a:xfrm>
          <a:prstGeom prst="rect">
            <a:avLst/>
          </a:prstGeom>
        </p:spPr>
      </p:pic>
      <p:sp>
        <p:nvSpPr>
          <p:cNvPr id="2" name="Rechthoek 1"/>
          <p:cNvSpPr/>
          <p:nvPr/>
        </p:nvSpPr>
        <p:spPr>
          <a:xfrm>
            <a:off x="3179414" y="2490280"/>
            <a:ext cx="2649886" cy="3416320"/>
          </a:xfrm>
          <a:prstGeom prst="rect">
            <a:avLst/>
          </a:prstGeom>
        </p:spPr>
        <p:txBody>
          <a:bodyPr wrap="square">
            <a:spAutoFit/>
          </a:bodyPr>
          <a:lstStyle/>
          <a:p>
            <a:r>
              <a:rPr lang="en-US" sz="2400" dirty="0">
                <a:solidFill>
                  <a:prstClr val="white"/>
                </a:solidFill>
              </a:rPr>
              <a:t>De EEG </a:t>
            </a:r>
            <a:r>
              <a:rPr lang="en-US" sz="2400" dirty="0" err="1">
                <a:solidFill>
                  <a:prstClr val="white"/>
                </a:solidFill>
              </a:rPr>
              <a:t>regelt</a:t>
            </a:r>
            <a:r>
              <a:rPr lang="en-US" sz="2400" dirty="0">
                <a:solidFill>
                  <a:prstClr val="white"/>
                </a:solidFill>
              </a:rPr>
              <a:t> </a:t>
            </a:r>
            <a:r>
              <a:rPr lang="en-US" sz="2400" dirty="0" err="1">
                <a:solidFill>
                  <a:prstClr val="white"/>
                </a:solidFill>
              </a:rPr>
              <a:t>niet</a:t>
            </a:r>
            <a:r>
              <a:rPr lang="en-US" sz="2400" dirty="0">
                <a:solidFill>
                  <a:prstClr val="white"/>
                </a:solidFill>
              </a:rPr>
              <a:t> </a:t>
            </a:r>
            <a:r>
              <a:rPr lang="en-US" sz="2400" dirty="0" err="1">
                <a:solidFill>
                  <a:prstClr val="white"/>
                </a:solidFill>
              </a:rPr>
              <a:t>alleen</a:t>
            </a:r>
            <a:r>
              <a:rPr lang="en-US" sz="2400" dirty="0">
                <a:solidFill>
                  <a:prstClr val="white"/>
                </a:solidFill>
              </a:rPr>
              <a:t> </a:t>
            </a:r>
            <a:r>
              <a:rPr lang="en-US" sz="2400" dirty="0" err="1">
                <a:solidFill>
                  <a:prstClr val="white"/>
                </a:solidFill>
              </a:rPr>
              <a:t>kolen</a:t>
            </a:r>
            <a:r>
              <a:rPr lang="en-US" sz="2400" dirty="0">
                <a:solidFill>
                  <a:prstClr val="white"/>
                </a:solidFill>
              </a:rPr>
              <a:t> </a:t>
            </a:r>
            <a:r>
              <a:rPr lang="en-US" sz="2400" dirty="0" err="1">
                <a:solidFill>
                  <a:prstClr val="white"/>
                </a:solidFill>
              </a:rPr>
              <a:t>en</a:t>
            </a:r>
            <a:r>
              <a:rPr lang="en-US" sz="2400" dirty="0">
                <a:solidFill>
                  <a:prstClr val="white"/>
                </a:solidFill>
              </a:rPr>
              <a:t> </a:t>
            </a:r>
            <a:r>
              <a:rPr lang="en-US" sz="2400" dirty="0" err="1">
                <a:solidFill>
                  <a:prstClr val="white"/>
                </a:solidFill>
              </a:rPr>
              <a:t>staal</a:t>
            </a:r>
            <a:r>
              <a:rPr lang="en-US" sz="2400" dirty="0">
                <a:solidFill>
                  <a:prstClr val="white"/>
                </a:solidFill>
              </a:rPr>
              <a:t>, maar </a:t>
            </a:r>
            <a:r>
              <a:rPr lang="en-US" sz="2400" dirty="0" err="1">
                <a:solidFill>
                  <a:prstClr val="white"/>
                </a:solidFill>
              </a:rPr>
              <a:t>ook</a:t>
            </a:r>
            <a:r>
              <a:rPr lang="en-US" sz="2400" dirty="0">
                <a:solidFill>
                  <a:prstClr val="white"/>
                </a:solidFill>
              </a:rPr>
              <a:t> </a:t>
            </a:r>
            <a:r>
              <a:rPr lang="en-US" sz="2400" dirty="0" err="1">
                <a:solidFill>
                  <a:prstClr val="white"/>
                </a:solidFill>
              </a:rPr>
              <a:t>alle</a:t>
            </a:r>
            <a:r>
              <a:rPr lang="en-US" sz="2400" dirty="0">
                <a:solidFill>
                  <a:prstClr val="white"/>
                </a:solidFill>
              </a:rPr>
              <a:t> </a:t>
            </a:r>
            <a:r>
              <a:rPr lang="en-US" sz="2400" dirty="0" err="1">
                <a:solidFill>
                  <a:prstClr val="white"/>
                </a:solidFill>
              </a:rPr>
              <a:t>andere</a:t>
            </a:r>
            <a:r>
              <a:rPr lang="en-US" sz="2400" dirty="0">
                <a:solidFill>
                  <a:prstClr val="white"/>
                </a:solidFill>
              </a:rPr>
              <a:t> </a:t>
            </a:r>
            <a:r>
              <a:rPr lang="en-US" sz="2400" dirty="0" err="1">
                <a:solidFill>
                  <a:prstClr val="white"/>
                </a:solidFill>
              </a:rPr>
              <a:t>goederen</a:t>
            </a:r>
            <a:r>
              <a:rPr lang="en-US" sz="2400" dirty="0">
                <a:solidFill>
                  <a:prstClr val="white"/>
                </a:solidFill>
              </a:rPr>
              <a:t>.</a:t>
            </a:r>
          </a:p>
          <a:p>
            <a:endParaRPr lang="en-US" sz="2400" dirty="0">
              <a:solidFill>
                <a:prstClr val="white"/>
              </a:solidFill>
            </a:endParaRPr>
          </a:p>
          <a:p>
            <a:r>
              <a:rPr lang="en-US" sz="2400" dirty="0" err="1">
                <a:solidFill>
                  <a:prstClr val="white"/>
                </a:solidFill>
              </a:rPr>
              <a:t>Ook</a:t>
            </a:r>
            <a:r>
              <a:rPr lang="en-US" sz="2400" dirty="0">
                <a:solidFill>
                  <a:prstClr val="white"/>
                </a:solidFill>
              </a:rPr>
              <a:t> </a:t>
            </a:r>
            <a:r>
              <a:rPr lang="en-US" sz="2400" dirty="0" err="1">
                <a:solidFill>
                  <a:prstClr val="white"/>
                </a:solidFill>
              </a:rPr>
              <a:t>kwam</a:t>
            </a:r>
            <a:r>
              <a:rPr lang="en-US" sz="2400" dirty="0">
                <a:solidFill>
                  <a:prstClr val="white"/>
                </a:solidFill>
              </a:rPr>
              <a:t> </a:t>
            </a:r>
            <a:r>
              <a:rPr lang="en-US" sz="2400" dirty="0" err="1">
                <a:solidFill>
                  <a:prstClr val="white"/>
                </a:solidFill>
              </a:rPr>
              <a:t>er</a:t>
            </a:r>
            <a:r>
              <a:rPr lang="en-US" sz="2400" dirty="0">
                <a:solidFill>
                  <a:prstClr val="white"/>
                </a:solidFill>
              </a:rPr>
              <a:t> de </a:t>
            </a:r>
            <a:r>
              <a:rPr lang="en-US" sz="2400" u="sng" dirty="0" err="1">
                <a:solidFill>
                  <a:prstClr val="white"/>
                </a:solidFill>
              </a:rPr>
              <a:t>Europese</a:t>
            </a:r>
            <a:r>
              <a:rPr lang="en-US" sz="2400" u="sng" dirty="0">
                <a:solidFill>
                  <a:prstClr val="white"/>
                </a:solidFill>
              </a:rPr>
              <a:t> </a:t>
            </a:r>
            <a:r>
              <a:rPr lang="en-US" sz="2400" u="sng" dirty="0" err="1">
                <a:solidFill>
                  <a:prstClr val="white"/>
                </a:solidFill>
              </a:rPr>
              <a:t>gemeenschap</a:t>
            </a:r>
            <a:r>
              <a:rPr lang="en-US" sz="2400" u="sng" dirty="0">
                <a:solidFill>
                  <a:prstClr val="white"/>
                </a:solidFill>
              </a:rPr>
              <a:t> </a:t>
            </a:r>
            <a:r>
              <a:rPr lang="en-US" sz="2400" u="sng" dirty="0" err="1">
                <a:solidFill>
                  <a:prstClr val="white"/>
                </a:solidFill>
              </a:rPr>
              <a:t>voor</a:t>
            </a:r>
            <a:r>
              <a:rPr lang="en-US" sz="2400" u="sng" dirty="0">
                <a:solidFill>
                  <a:prstClr val="white"/>
                </a:solidFill>
              </a:rPr>
              <a:t> </a:t>
            </a:r>
            <a:r>
              <a:rPr lang="en-US" sz="2400" u="sng" dirty="0" err="1">
                <a:solidFill>
                  <a:prstClr val="white"/>
                </a:solidFill>
              </a:rPr>
              <a:t>Autoomenergie</a:t>
            </a:r>
            <a:r>
              <a:rPr lang="en-US" sz="2400" dirty="0">
                <a:solidFill>
                  <a:prstClr val="white"/>
                </a:solidFill>
              </a:rPr>
              <a:t>.</a:t>
            </a:r>
          </a:p>
        </p:txBody>
      </p:sp>
      <p:pic>
        <p:nvPicPr>
          <p:cNvPr id="3076" name="Picture 4" descr="http://upload.wikimedia.org/wikipedia/commons/1/1d/EEC_Enlargement_group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7448" y="2083703"/>
            <a:ext cx="5091113"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google.nl/url?sa=i&amp;source=imgres&amp;cd=&amp;ved=0CAkQjBwwAA&amp;url=http%3A%2F%2Fmarshallfoundation.org%2Flibrary%2Fwp-content%2Fuploads%2Fsites%2F16%2F2014%2F04%2F1010.jpg&amp;ei=0mlxVf-pOu_B7Abe4YPwCg&amp;psig=AFQjCNFTU98NZAzFj2mtLtcEPfMKChDl8A&amp;ust=1433582419034127"/>
          <p:cNvPicPr>
            <a:picLocks noChangeAspect="1" noChangeArrowheads="1"/>
          </p:cNvPicPr>
          <p:nvPr/>
        </p:nvPicPr>
        <p:blipFill rotWithShape="1">
          <a:blip r:embed="rId5">
            <a:extLst>
              <a:ext uri="{28A0092B-C50C-407E-A947-70E740481C1C}">
                <a14:useLocalDpi xmlns:a14="http://schemas.microsoft.com/office/drawing/2010/main" val="0"/>
              </a:ext>
            </a:extLst>
          </a:blip>
          <a:srcRect l="6813" r="39880" b="15461"/>
          <a:stretch/>
        </p:blipFill>
        <p:spPr bwMode="auto">
          <a:xfrm>
            <a:off x="0" y="0"/>
            <a:ext cx="3118338" cy="685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1385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142</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281014" y="412789"/>
            <a:ext cx="8606185" cy="2677656"/>
          </a:xfrm>
          <a:prstGeom prst="rect">
            <a:avLst/>
          </a:prstGeom>
        </p:spPr>
        <p:txBody>
          <a:bodyPr wrap="square">
            <a:spAutoFit/>
          </a:bodyPr>
          <a:lstStyle/>
          <a:p>
            <a:r>
              <a:rPr lang="en-US" sz="2400" dirty="0" smtClean="0">
                <a:solidFill>
                  <a:prstClr val="white"/>
                </a:solidFill>
              </a:rPr>
              <a:t>1967: EGKS, EEG </a:t>
            </a:r>
            <a:r>
              <a:rPr lang="en-US" sz="2400" dirty="0" err="1" smtClean="0">
                <a:solidFill>
                  <a:prstClr val="white"/>
                </a:solidFill>
              </a:rPr>
              <a:t>en</a:t>
            </a:r>
            <a:r>
              <a:rPr lang="en-US" sz="2400" dirty="0" smtClean="0">
                <a:solidFill>
                  <a:prstClr val="white"/>
                </a:solidFill>
              </a:rPr>
              <a:t> </a:t>
            </a:r>
            <a:r>
              <a:rPr lang="en-US" sz="2400" dirty="0" err="1" smtClean="0">
                <a:solidFill>
                  <a:prstClr val="white"/>
                </a:solidFill>
              </a:rPr>
              <a:t>EurAtom</a:t>
            </a:r>
            <a:r>
              <a:rPr lang="en-US" sz="2400" dirty="0" smtClean="0">
                <a:solidFill>
                  <a:prstClr val="white"/>
                </a:solidFill>
              </a:rPr>
              <a:t> </a:t>
            </a:r>
            <a:r>
              <a:rPr lang="en-US" sz="2400" dirty="0" err="1" smtClean="0">
                <a:solidFill>
                  <a:prstClr val="white"/>
                </a:solidFill>
              </a:rPr>
              <a:t>worden</a:t>
            </a:r>
            <a:r>
              <a:rPr lang="en-US" sz="2400" dirty="0" smtClean="0">
                <a:solidFill>
                  <a:prstClr val="white"/>
                </a:solidFill>
              </a:rPr>
              <a:t> de EG: </a:t>
            </a:r>
            <a:r>
              <a:rPr lang="en-US" sz="2400" u="sng" dirty="0" err="1" smtClean="0">
                <a:solidFill>
                  <a:prstClr val="white"/>
                </a:solidFill>
              </a:rPr>
              <a:t>Europese</a:t>
            </a:r>
            <a:r>
              <a:rPr lang="en-US" sz="2400" u="sng" dirty="0" smtClean="0">
                <a:solidFill>
                  <a:prstClr val="white"/>
                </a:solidFill>
              </a:rPr>
              <a:t> </a:t>
            </a:r>
            <a:r>
              <a:rPr lang="en-US" sz="2400" u="sng" dirty="0" err="1" smtClean="0">
                <a:solidFill>
                  <a:prstClr val="white"/>
                </a:solidFill>
              </a:rPr>
              <a:t>gemeenschap</a:t>
            </a:r>
            <a:r>
              <a:rPr lang="en-US" sz="2400" u="sng" dirty="0" smtClean="0">
                <a:solidFill>
                  <a:prstClr val="white"/>
                </a:solidFill>
              </a:rPr>
              <a:t>.</a:t>
            </a:r>
          </a:p>
          <a:p>
            <a:endParaRPr lang="en-US" sz="2400" u="sng" dirty="0">
              <a:solidFill>
                <a:prstClr val="white"/>
              </a:solidFill>
            </a:endParaRPr>
          </a:p>
          <a:p>
            <a:endParaRPr lang="en-US" sz="2400" u="sng" dirty="0" smtClean="0">
              <a:solidFill>
                <a:prstClr val="white"/>
              </a:solidFill>
            </a:endParaRPr>
          </a:p>
          <a:p>
            <a:endParaRPr lang="en-US" sz="2400" dirty="0">
              <a:solidFill>
                <a:prstClr val="white"/>
              </a:solidFill>
            </a:endParaRPr>
          </a:p>
          <a:p>
            <a:endParaRPr lang="en-US" sz="2400" dirty="0">
              <a:solidFill>
                <a:prstClr val="white"/>
              </a:solidFill>
            </a:endParaRPr>
          </a:p>
          <a:p>
            <a:endParaRPr lang="en-US" sz="2400" dirty="0" smtClean="0">
              <a:solidFill>
                <a:prstClr val="white"/>
              </a:solidFill>
            </a:endParaRP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240" y="1222311"/>
            <a:ext cx="926416" cy="861392"/>
          </a:xfrm>
          <a:prstGeom prst="rect">
            <a:avLst/>
          </a:prstGeom>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2463" y="1726266"/>
            <a:ext cx="4374736"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hoek 1"/>
          <p:cNvSpPr/>
          <p:nvPr/>
        </p:nvSpPr>
        <p:spPr>
          <a:xfrm>
            <a:off x="3281014" y="2425749"/>
            <a:ext cx="3416434" cy="2308324"/>
          </a:xfrm>
          <a:prstGeom prst="rect">
            <a:avLst/>
          </a:prstGeom>
        </p:spPr>
        <p:txBody>
          <a:bodyPr wrap="square">
            <a:spAutoFit/>
          </a:bodyPr>
          <a:lstStyle/>
          <a:p>
            <a:r>
              <a:rPr lang="en-US" sz="2400" dirty="0">
                <a:solidFill>
                  <a:prstClr val="white"/>
                </a:solidFill>
              </a:rPr>
              <a:t>1990: </a:t>
            </a:r>
            <a:r>
              <a:rPr lang="en-US" sz="2400" u="sng" dirty="0" err="1">
                <a:solidFill>
                  <a:prstClr val="white"/>
                </a:solidFill>
              </a:rPr>
              <a:t>Verdrag</a:t>
            </a:r>
            <a:r>
              <a:rPr lang="en-US" sz="2400" u="sng" dirty="0">
                <a:solidFill>
                  <a:prstClr val="white"/>
                </a:solidFill>
              </a:rPr>
              <a:t> van Schengen</a:t>
            </a:r>
            <a:r>
              <a:rPr lang="en-US" sz="2400" dirty="0">
                <a:solidFill>
                  <a:prstClr val="white"/>
                </a:solidFill>
              </a:rPr>
              <a:t>. </a:t>
            </a:r>
            <a:r>
              <a:rPr lang="en-US" sz="2400" dirty="0" err="1">
                <a:solidFill>
                  <a:prstClr val="white"/>
                </a:solidFill>
              </a:rPr>
              <a:t>Personen</a:t>
            </a:r>
            <a:r>
              <a:rPr lang="en-US" sz="2400" dirty="0">
                <a:solidFill>
                  <a:prstClr val="white"/>
                </a:solidFill>
              </a:rPr>
              <a:t> </a:t>
            </a:r>
            <a:r>
              <a:rPr lang="en-US" sz="2400" dirty="0" err="1">
                <a:solidFill>
                  <a:prstClr val="white"/>
                </a:solidFill>
              </a:rPr>
              <a:t>en</a:t>
            </a:r>
            <a:r>
              <a:rPr lang="en-US" sz="2400" dirty="0">
                <a:solidFill>
                  <a:prstClr val="white"/>
                </a:solidFill>
              </a:rPr>
              <a:t> </a:t>
            </a:r>
            <a:r>
              <a:rPr lang="en-US" sz="2400" dirty="0" err="1">
                <a:solidFill>
                  <a:prstClr val="white"/>
                </a:solidFill>
              </a:rPr>
              <a:t>goederen</a:t>
            </a:r>
            <a:r>
              <a:rPr lang="en-US" sz="2400" dirty="0">
                <a:solidFill>
                  <a:prstClr val="white"/>
                </a:solidFill>
              </a:rPr>
              <a:t> </a:t>
            </a:r>
            <a:r>
              <a:rPr lang="en-US" sz="2400" dirty="0" err="1">
                <a:solidFill>
                  <a:prstClr val="white"/>
                </a:solidFill>
              </a:rPr>
              <a:t>mogen</a:t>
            </a:r>
            <a:r>
              <a:rPr lang="en-US" sz="2400" dirty="0">
                <a:solidFill>
                  <a:prstClr val="white"/>
                </a:solidFill>
              </a:rPr>
              <a:t> </a:t>
            </a:r>
            <a:r>
              <a:rPr lang="en-US" sz="2400" dirty="0" err="1">
                <a:solidFill>
                  <a:prstClr val="white"/>
                </a:solidFill>
              </a:rPr>
              <a:t>vrij</a:t>
            </a:r>
            <a:r>
              <a:rPr lang="en-US" sz="2400" dirty="0">
                <a:solidFill>
                  <a:prstClr val="white"/>
                </a:solidFill>
              </a:rPr>
              <a:t> </a:t>
            </a:r>
            <a:r>
              <a:rPr lang="en-US" sz="2400" dirty="0" err="1">
                <a:solidFill>
                  <a:prstClr val="white"/>
                </a:solidFill>
              </a:rPr>
              <a:t>reizen</a:t>
            </a:r>
            <a:r>
              <a:rPr lang="en-US" sz="2400" dirty="0">
                <a:solidFill>
                  <a:prstClr val="white"/>
                </a:solidFill>
              </a:rPr>
              <a:t> </a:t>
            </a:r>
            <a:r>
              <a:rPr lang="en-US" sz="2400" dirty="0" err="1">
                <a:solidFill>
                  <a:prstClr val="white"/>
                </a:solidFill>
              </a:rPr>
              <a:t>tussen</a:t>
            </a:r>
            <a:r>
              <a:rPr lang="en-US" sz="2400" dirty="0">
                <a:solidFill>
                  <a:prstClr val="white"/>
                </a:solidFill>
              </a:rPr>
              <a:t> de </a:t>
            </a:r>
            <a:r>
              <a:rPr lang="en-US" sz="2400" dirty="0" err="1">
                <a:solidFill>
                  <a:prstClr val="white"/>
                </a:solidFill>
              </a:rPr>
              <a:t>lidstaten</a:t>
            </a:r>
            <a:r>
              <a:rPr lang="en-US" sz="2400" dirty="0">
                <a:solidFill>
                  <a:prstClr val="white"/>
                </a:solidFill>
              </a:rPr>
              <a:t>. </a:t>
            </a:r>
            <a:r>
              <a:rPr lang="en-US" sz="2400" dirty="0" err="1">
                <a:solidFill>
                  <a:prstClr val="white"/>
                </a:solidFill>
              </a:rPr>
              <a:t>Geen</a:t>
            </a:r>
            <a:r>
              <a:rPr lang="en-US" sz="2400" dirty="0">
                <a:solidFill>
                  <a:prstClr val="white"/>
                </a:solidFill>
              </a:rPr>
              <a:t> </a:t>
            </a:r>
            <a:r>
              <a:rPr lang="en-US" sz="2400" dirty="0" err="1" smtClean="0">
                <a:solidFill>
                  <a:prstClr val="white"/>
                </a:solidFill>
              </a:rPr>
              <a:t>grenscontroles</a:t>
            </a:r>
            <a:r>
              <a:rPr lang="en-US" sz="2400" dirty="0" smtClean="0">
                <a:solidFill>
                  <a:prstClr val="white"/>
                </a:solidFill>
              </a:rPr>
              <a:t> </a:t>
            </a:r>
            <a:r>
              <a:rPr lang="en-US" sz="2400" dirty="0" err="1">
                <a:solidFill>
                  <a:prstClr val="white"/>
                </a:solidFill>
              </a:rPr>
              <a:t>meer</a:t>
            </a:r>
            <a:r>
              <a:rPr lang="en-US" sz="2400" dirty="0">
                <a:solidFill>
                  <a:prstClr val="white"/>
                </a:solidFill>
              </a:rPr>
              <a:t>.</a:t>
            </a:r>
          </a:p>
        </p:txBody>
      </p:sp>
      <p:pic>
        <p:nvPicPr>
          <p:cNvPr id="10" name="Picture 2" descr="http://www.google.nl/url?sa=i&amp;source=imgres&amp;cd=&amp;ved=0CAkQjBwwAA&amp;url=http%3A%2F%2Fmarshallfoundation.org%2Flibrary%2Fwp-content%2Fuploads%2Fsites%2F16%2F2014%2F04%2F1010.jpg&amp;ei=0mlxVf-pOu_B7Abe4YPwCg&amp;psig=AFQjCNFTU98NZAzFj2mtLtcEPfMKChDl8A&amp;ust=1433582419034127"/>
          <p:cNvPicPr>
            <a:picLocks noChangeAspect="1" noChangeArrowheads="1"/>
          </p:cNvPicPr>
          <p:nvPr/>
        </p:nvPicPr>
        <p:blipFill rotWithShape="1">
          <a:blip r:embed="rId5">
            <a:extLst>
              <a:ext uri="{28A0092B-C50C-407E-A947-70E740481C1C}">
                <a14:useLocalDpi xmlns:a14="http://schemas.microsoft.com/office/drawing/2010/main" val="0"/>
              </a:ext>
            </a:extLst>
          </a:blip>
          <a:srcRect l="6813" r="39880" b="15461"/>
          <a:stretch/>
        </p:blipFill>
        <p:spPr bwMode="auto">
          <a:xfrm>
            <a:off x="0" y="0"/>
            <a:ext cx="3118338" cy="685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3271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143</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281014" y="412789"/>
            <a:ext cx="8606185" cy="2308324"/>
          </a:xfrm>
          <a:prstGeom prst="rect">
            <a:avLst/>
          </a:prstGeom>
        </p:spPr>
        <p:txBody>
          <a:bodyPr wrap="square">
            <a:spAutoFit/>
          </a:bodyPr>
          <a:lstStyle/>
          <a:p>
            <a:r>
              <a:rPr lang="en-US" sz="2400" dirty="0" smtClean="0">
                <a:solidFill>
                  <a:prstClr val="white"/>
                </a:solidFill>
              </a:rPr>
              <a:t>1994: </a:t>
            </a:r>
            <a:r>
              <a:rPr lang="en-US" sz="2400" dirty="0" err="1" smtClean="0">
                <a:solidFill>
                  <a:prstClr val="white"/>
                </a:solidFill>
              </a:rPr>
              <a:t>Verdrag</a:t>
            </a:r>
            <a:r>
              <a:rPr lang="en-US" sz="2400" dirty="0" smtClean="0">
                <a:solidFill>
                  <a:prstClr val="white"/>
                </a:solidFill>
              </a:rPr>
              <a:t> van Maastricht </a:t>
            </a:r>
            <a:r>
              <a:rPr lang="en-US" sz="2400" dirty="0" err="1" smtClean="0">
                <a:solidFill>
                  <a:prstClr val="white"/>
                </a:solidFill>
              </a:rPr>
              <a:t>maakt</a:t>
            </a:r>
            <a:r>
              <a:rPr lang="en-US" sz="2400" dirty="0" smtClean="0">
                <a:solidFill>
                  <a:prstClr val="white"/>
                </a:solidFill>
              </a:rPr>
              <a:t> de EG de EU: </a:t>
            </a:r>
            <a:r>
              <a:rPr lang="en-US" sz="2400" u="sng" dirty="0" err="1" smtClean="0">
                <a:solidFill>
                  <a:prstClr val="white"/>
                </a:solidFill>
              </a:rPr>
              <a:t>Europese</a:t>
            </a:r>
            <a:r>
              <a:rPr lang="en-US" sz="2400" u="sng" dirty="0" smtClean="0">
                <a:solidFill>
                  <a:prstClr val="white"/>
                </a:solidFill>
              </a:rPr>
              <a:t> </a:t>
            </a:r>
            <a:r>
              <a:rPr lang="en-US" sz="2400" u="sng" dirty="0" err="1" smtClean="0">
                <a:solidFill>
                  <a:prstClr val="white"/>
                </a:solidFill>
              </a:rPr>
              <a:t>Unie</a:t>
            </a:r>
            <a:r>
              <a:rPr lang="en-US" sz="2400" dirty="0" smtClean="0">
                <a:solidFill>
                  <a:prstClr val="white"/>
                </a:solidFill>
              </a:rPr>
              <a:t>.</a:t>
            </a:r>
            <a:endParaRPr lang="en-US" sz="2400" u="sng" dirty="0" smtClean="0">
              <a:solidFill>
                <a:prstClr val="white"/>
              </a:solidFill>
            </a:endParaRPr>
          </a:p>
          <a:p>
            <a:endParaRPr lang="en-US" sz="2400" u="sng" dirty="0">
              <a:solidFill>
                <a:prstClr val="white"/>
              </a:solidFill>
            </a:endParaRPr>
          </a:p>
          <a:p>
            <a:endParaRPr lang="en-US" sz="2400" u="sng" dirty="0" smtClean="0">
              <a:solidFill>
                <a:prstClr val="white"/>
              </a:solidFill>
            </a:endParaRPr>
          </a:p>
          <a:p>
            <a:endParaRPr lang="en-US" sz="2400" dirty="0">
              <a:solidFill>
                <a:prstClr val="white"/>
              </a:solidFill>
            </a:endParaRPr>
          </a:p>
          <a:p>
            <a:endParaRPr lang="en-US" sz="2400" dirty="0" smtClean="0">
              <a:solidFill>
                <a:prstClr val="white"/>
              </a:solidFill>
            </a:endParaRPr>
          </a:p>
          <a:p>
            <a:endParaRPr lang="en-US" sz="2400" dirty="0" smtClean="0">
              <a:solidFill>
                <a:prstClr val="white"/>
              </a:solidFill>
            </a:endParaRP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240" y="1222311"/>
            <a:ext cx="926416" cy="861392"/>
          </a:xfrm>
          <a:prstGeom prst="rect">
            <a:avLst/>
          </a:prstGeom>
        </p:spPr>
      </p:pic>
      <p:pic>
        <p:nvPicPr>
          <p:cNvPr id="6" name="Picture 2" descr="http://upload.wikimedia.org/wikipedia/commons/e/ed/Enlargement_of_the_European_Union_77.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0925" y="2150128"/>
            <a:ext cx="4181476" cy="4181476"/>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a:xfrm>
            <a:off x="3395663" y="2505670"/>
            <a:ext cx="3764993" cy="2308324"/>
          </a:xfrm>
          <a:prstGeom prst="rect">
            <a:avLst/>
          </a:prstGeom>
        </p:spPr>
        <p:txBody>
          <a:bodyPr wrap="square">
            <a:spAutoFit/>
          </a:bodyPr>
          <a:lstStyle/>
          <a:p>
            <a:r>
              <a:rPr lang="en-US" sz="2400" dirty="0">
                <a:solidFill>
                  <a:prstClr val="white"/>
                </a:solidFill>
              </a:rPr>
              <a:t>De EU </a:t>
            </a:r>
            <a:r>
              <a:rPr lang="en-US" sz="2400" dirty="0" err="1">
                <a:solidFill>
                  <a:prstClr val="white"/>
                </a:solidFill>
              </a:rPr>
              <a:t>krijgt</a:t>
            </a:r>
            <a:r>
              <a:rPr lang="en-US" sz="2400" dirty="0">
                <a:solidFill>
                  <a:prstClr val="white"/>
                </a:solidFill>
              </a:rPr>
              <a:t> </a:t>
            </a:r>
            <a:r>
              <a:rPr lang="en-US" sz="2400" dirty="0" err="1">
                <a:solidFill>
                  <a:prstClr val="white"/>
                </a:solidFill>
              </a:rPr>
              <a:t>een</a:t>
            </a:r>
            <a:r>
              <a:rPr lang="en-US" sz="2400" dirty="0">
                <a:solidFill>
                  <a:prstClr val="white"/>
                </a:solidFill>
              </a:rPr>
              <a:t> </a:t>
            </a:r>
            <a:r>
              <a:rPr lang="en-US" sz="2400" dirty="0" err="1">
                <a:solidFill>
                  <a:prstClr val="white"/>
                </a:solidFill>
              </a:rPr>
              <a:t>gezamelijke</a:t>
            </a:r>
            <a:r>
              <a:rPr lang="en-US" sz="2400" dirty="0">
                <a:solidFill>
                  <a:prstClr val="white"/>
                </a:solidFill>
              </a:rPr>
              <a:t> munt.</a:t>
            </a:r>
          </a:p>
          <a:p>
            <a:endParaRPr lang="en-US" sz="2400" dirty="0">
              <a:solidFill>
                <a:prstClr val="white"/>
              </a:solidFill>
            </a:endParaRPr>
          </a:p>
          <a:p>
            <a:r>
              <a:rPr lang="en-US" sz="2400" dirty="0" err="1">
                <a:solidFill>
                  <a:prstClr val="white"/>
                </a:solidFill>
              </a:rPr>
              <a:t>Gaat</a:t>
            </a:r>
            <a:r>
              <a:rPr lang="en-US" sz="2400" dirty="0">
                <a:solidFill>
                  <a:prstClr val="white"/>
                </a:solidFill>
              </a:rPr>
              <a:t> </a:t>
            </a:r>
            <a:r>
              <a:rPr lang="en-US" sz="2400" dirty="0" err="1">
                <a:solidFill>
                  <a:prstClr val="white"/>
                </a:solidFill>
              </a:rPr>
              <a:t>een</a:t>
            </a:r>
            <a:r>
              <a:rPr lang="en-US" sz="2400" dirty="0">
                <a:solidFill>
                  <a:prstClr val="white"/>
                </a:solidFill>
              </a:rPr>
              <a:t> </a:t>
            </a:r>
            <a:r>
              <a:rPr lang="en-US" sz="2400" dirty="0" err="1">
                <a:solidFill>
                  <a:prstClr val="white"/>
                </a:solidFill>
              </a:rPr>
              <a:t>gezamelijk</a:t>
            </a:r>
            <a:r>
              <a:rPr lang="en-US" sz="2400" dirty="0">
                <a:solidFill>
                  <a:prstClr val="white"/>
                </a:solidFill>
              </a:rPr>
              <a:t> </a:t>
            </a:r>
            <a:r>
              <a:rPr lang="en-US" sz="2400" dirty="0" err="1">
                <a:solidFill>
                  <a:prstClr val="white"/>
                </a:solidFill>
              </a:rPr>
              <a:t>beleid</a:t>
            </a:r>
            <a:r>
              <a:rPr lang="en-US" sz="2400" dirty="0">
                <a:solidFill>
                  <a:prstClr val="white"/>
                </a:solidFill>
              </a:rPr>
              <a:t> op </a:t>
            </a:r>
            <a:r>
              <a:rPr lang="en-US" sz="2400" dirty="0" err="1">
                <a:solidFill>
                  <a:prstClr val="white"/>
                </a:solidFill>
              </a:rPr>
              <a:t>politiek</a:t>
            </a:r>
            <a:r>
              <a:rPr lang="en-US" sz="2400" dirty="0">
                <a:solidFill>
                  <a:prstClr val="white"/>
                </a:solidFill>
              </a:rPr>
              <a:t> </a:t>
            </a:r>
            <a:r>
              <a:rPr lang="en-US" sz="2400" dirty="0" err="1">
                <a:solidFill>
                  <a:prstClr val="white"/>
                </a:solidFill>
              </a:rPr>
              <a:t>en</a:t>
            </a:r>
            <a:r>
              <a:rPr lang="en-US" sz="2400" dirty="0">
                <a:solidFill>
                  <a:prstClr val="white"/>
                </a:solidFill>
              </a:rPr>
              <a:t> </a:t>
            </a:r>
            <a:r>
              <a:rPr lang="en-US" sz="2400" dirty="0" err="1">
                <a:solidFill>
                  <a:prstClr val="white"/>
                </a:solidFill>
              </a:rPr>
              <a:t>buitenland</a:t>
            </a:r>
            <a:r>
              <a:rPr lang="en-US" sz="2400" dirty="0">
                <a:solidFill>
                  <a:prstClr val="white"/>
                </a:solidFill>
              </a:rPr>
              <a:t> </a:t>
            </a:r>
            <a:r>
              <a:rPr lang="en-US" sz="2400" dirty="0" err="1">
                <a:solidFill>
                  <a:prstClr val="white"/>
                </a:solidFill>
              </a:rPr>
              <a:t>voeren</a:t>
            </a:r>
            <a:r>
              <a:rPr lang="en-US" sz="2400" dirty="0">
                <a:solidFill>
                  <a:prstClr val="white"/>
                </a:solidFill>
              </a:rPr>
              <a:t>.</a:t>
            </a:r>
          </a:p>
        </p:txBody>
      </p:sp>
      <p:pic>
        <p:nvPicPr>
          <p:cNvPr id="10" name="Picture 2" descr="http://www.google.nl/url?sa=i&amp;source=imgres&amp;cd=&amp;ved=0CAkQjBwwAA&amp;url=http%3A%2F%2Fmarshallfoundation.org%2Flibrary%2Fwp-content%2Fuploads%2Fsites%2F16%2F2014%2F04%2F1010.jpg&amp;ei=0mlxVf-pOu_B7Abe4YPwCg&amp;psig=AFQjCNFTU98NZAzFj2mtLtcEPfMKChDl8A&amp;ust=1433582419034127"/>
          <p:cNvPicPr>
            <a:picLocks noChangeAspect="1" noChangeArrowheads="1"/>
          </p:cNvPicPr>
          <p:nvPr/>
        </p:nvPicPr>
        <p:blipFill rotWithShape="1">
          <a:blip r:embed="rId5">
            <a:extLst>
              <a:ext uri="{28A0092B-C50C-407E-A947-70E740481C1C}">
                <a14:useLocalDpi xmlns:a14="http://schemas.microsoft.com/office/drawing/2010/main" val="0"/>
              </a:ext>
            </a:extLst>
          </a:blip>
          <a:srcRect l="6813" r="39880" b="15461"/>
          <a:stretch/>
        </p:blipFill>
        <p:spPr bwMode="auto">
          <a:xfrm>
            <a:off x="0" y="0"/>
            <a:ext cx="3118338" cy="685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3879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144</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281014" y="412789"/>
            <a:ext cx="8606185" cy="5262979"/>
          </a:xfrm>
          <a:prstGeom prst="rect">
            <a:avLst/>
          </a:prstGeom>
        </p:spPr>
        <p:txBody>
          <a:bodyPr wrap="square">
            <a:spAutoFit/>
          </a:bodyPr>
          <a:lstStyle/>
          <a:p>
            <a:r>
              <a:rPr lang="en-US" sz="2400" dirty="0" err="1" smtClean="0">
                <a:solidFill>
                  <a:prstClr val="white"/>
                </a:solidFill>
              </a:rPr>
              <a:t>Uitbreiding</a:t>
            </a:r>
            <a:r>
              <a:rPr lang="en-US" sz="2400" dirty="0" smtClean="0">
                <a:solidFill>
                  <a:prstClr val="white"/>
                </a:solidFill>
              </a:rPr>
              <a:t> EU</a:t>
            </a:r>
          </a:p>
          <a:p>
            <a:endParaRPr lang="en-US" sz="2400" dirty="0">
              <a:solidFill>
                <a:prstClr val="white"/>
              </a:solidFill>
            </a:endParaRPr>
          </a:p>
          <a:p>
            <a:pPr>
              <a:lnSpc>
                <a:spcPct val="150000"/>
              </a:lnSpc>
            </a:pPr>
            <a:r>
              <a:rPr lang="nl-NL" sz="2400" dirty="0" smtClean="0">
                <a:solidFill>
                  <a:prstClr val="white"/>
                </a:solidFill>
              </a:rPr>
              <a:t>1973 Denemarken, </a:t>
            </a:r>
            <a:r>
              <a:rPr lang="nl-NL" sz="2400" dirty="0">
                <a:solidFill>
                  <a:prstClr val="white"/>
                </a:solidFill>
              </a:rPr>
              <a:t>Ierland en het Verenigd Koninkrijk toe tot de </a:t>
            </a:r>
          </a:p>
          <a:p>
            <a:pPr>
              <a:lnSpc>
                <a:spcPct val="150000"/>
              </a:lnSpc>
            </a:pPr>
            <a:r>
              <a:rPr lang="nl-NL" sz="2400" dirty="0" smtClean="0">
                <a:solidFill>
                  <a:prstClr val="white"/>
                </a:solidFill>
              </a:rPr>
              <a:t>1981 Griekenland </a:t>
            </a:r>
          </a:p>
          <a:p>
            <a:pPr>
              <a:lnSpc>
                <a:spcPct val="150000"/>
              </a:lnSpc>
            </a:pPr>
            <a:r>
              <a:rPr lang="nl-NL" sz="2400" dirty="0" smtClean="0">
                <a:solidFill>
                  <a:prstClr val="white"/>
                </a:solidFill>
              </a:rPr>
              <a:t>1986 Portugal </a:t>
            </a:r>
            <a:r>
              <a:rPr lang="nl-NL" sz="2400" dirty="0">
                <a:solidFill>
                  <a:prstClr val="white"/>
                </a:solidFill>
              </a:rPr>
              <a:t>en </a:t>
            </a:r>
            <a:r>
              <a:rPr lang="nl-NL" sz="2400" dirty="0" smtClean="0">
                <a:solidFill>
                  <a:prstClr val="white"/>
                </a:solidFill>
              </a:rPr>
              <a:t>Spanje</a:t>
            </a:r>
          </a:p>
          <a:p>
            <a:pPr>
              <a:lnSpc>
                <a:spcPct val="150000"/>
              </a:lnSpc>
            </a:pPr>
            <a:r>
              <a:rPr lang="nl-NL" sz="2400" dirty="0" smtClean="0">
                <a:solidFill>
                  <a:prstClr val="white"/>
                </a:solidFill>
              </a:rPr>
              <a:t>1995 Finland</a:t>
            </a:r>
            <a:r>
              <a:rPr lang="nl-NL" sz="2400" dirty="0">
                <a:solidFill>
                  <a:prstClr val="white"/>
                </a:solidFill>
              </a:rPr>
              <a:t>, Oostenrijk en </a:t>
            </a:r>
            <a:r>
              <a:rPr lang="nl-NL" sz="2400" dirty="0" smtClean="0">
                <a:solidFill>
                  <a:prstClr val="white"/>
                </a:solidFill>
              </a:rPr>
              <a:t>Zweden </a:t>
            </a:r>
          </a:p>
          <a:p>
            <a:pPr>
              <a:lnSpc>
                <a:spcPct val="150000"/>
              </a:lnSpc>
            </a:pPr>
            <a:r>
              <a:rPr lang="nl-NL" sz="2400" dirty="0" smtClean="0">
                <a:solidFill>
                  <a:prstClr val="white"/>
                </a:solidFill>
              </a:rPr>
              <a:t>2004 Grieks-Cyprus</a:t>
            </a:r>
            <a:r>
              <a:rPr lang="nl-NL" sz="2400" dirty="0">
                <a:solidFill>
                  <a:prstClr val="white"/>
                </a:solidFill>
              </a:rPr>
              <a:t>, Estland, Hongarije, Letland, Litouwen, Malta, Polen, Slovenië, Slowakije en Tsjechië </a:t>
            </a:r>
            <a:endParaRPr lang="nl-NL" sz="2400" dirty="0" smtClean="0">
              <a:solidFill>
                <a:prstClr val="white"/>
              </a:solidFill>
            </a:endParaRPr>
          </a:p>
          <a:p>
            <a:pPr>
              <a:lnSpc>
                <a:spcPct val="150000"/>
              </a:lnSpc>
            </a:pPr>
            <a:r>
              <a:rPr lang="nl-NL" sz="2400" dirty="0" smtClean="0">
                <a:solidFill>
                  <a:prstClr val="white"/>
                </a:solidFill>
              </a:rPr>
              <a:t>2007 Bulgarije </a:t>
            </a:r>
            <a:r>
              <a:rPr lang="nl-NL" sz="2400" dirty="0">
                <a:solidFill>
                  <a:prstClr val="white"/>
                </a:solidFill>
              </a:rPr>
              <a:t>en Roemenië </a:t>
            </a:r>
            <a:endParaRPr lang="nl-NL" sz="2400" dirty="0" smtClean="0">
              <a:solidFill>
                <a:prstClr val="white"/>
              </a:solidFill>
            </a:endParaRPr>
          </a:p>
          <a:p>
            <a:pPr>
              <a:lnSpc>
                <a:spcPct val="150000"/>
              </a:lnSpc>
            </a:pPr>
            <a:r>
              <a:rPr lang="nl-NL" sz="2400" dirty="0" smtClean="0">
                <a:solidFill>
                  <a:prstClr val="white"/>
                </a:solidFill>
              </a:rPr>
              <a:t>2013 Kroatië</a:t>
            </a:r>
            <a:endParaRPr lang="en-US" sz="2400" dirty="0" smtClean="0">
              <a:solidFill>
                <a:prstClr val="white"/>
              </a:solidFill>
            </a:endParaRP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31540" y="0"/>
            <a:ext cx="926416" cy="861392"/>
          </a:xfrm>
          <a:prstGeom prst="rect">
            <a:avLst/>
          </a:prstGeom>
        </p:spPr>
      </p:pic>
      <p:pic>
        <p:nvPicPr>
          <p:cNvPr id="6" name="Picture 2" descr="http://www.google.nl/url?sa=i&amp;source=imgres&amp;cd=&amp;ved=0CAkQjBwwAA&amp;url=http%3A%2F%2Fmarshallfoundation.org%2Flibrary%2Fwp-content%2Fuploads%2Fsites%2F16%2F2014%2F04%2F1010.jpg&amp;ei=0mlxVf-pOu_B7Abe4YPwCg&amp;psig=AFQjCNFTU98NZAzFj2mtLtcEPfMKChDl8A&amp;ust=1433582419034127"/>
          <p:cNvPicPr>
            <a:picLocks noChangeAspect="1" noChangeArrowheads="1"/>
          </p:cNvPicPr>
          <p:nvPr/>
        </p:nvPicPr>
        <p:blipFill rotWithShape="1">
          <a:blip r:embed="rId4">
            <a:extLst>
              <a:ext uri="{28A0092B-C50C-407E-A947-70E740481C1C}">
                <a14:useLocalDpi xmlns:a14="http://schemas.microsoft.com/office/drawing/2010/main" val="0"/>
              </a:ext>
            </a:extLst>
          </a:blip>
          <a:srcRect l="6813" r="39880" b="15461"/>
          <a:stretch/>
        </p:blipFill>
        <p:spPr bwMode="auto">
          <a:xfrm>
            <a:off x="0" y="0"/>
            <a:ext cx="3118338" cy="685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84709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03445" y="692697"/>
            <a:ext cx="10174155" cy="1470025"/>
          </a:xfrm>
        </p:spPr>
        <p:txBody>
          <a:bodyPr/>
          <a:lstStyle/>
          <a:p>
            <a:r>
              <a:rPr lang="nl-NL" dirty="0" smtClean="0">
                <a:solidFill>
                  <a:schemeClr val="bg1"/>
                </a:solidFill>
              </a:rPr>
              <a:t>Berlijnse muur en ijzeren gordijn</a:t>
            </a:r>
            <a:endParaRPr lang="nl-NL" dirty="0">
              <a:solidFill>
                <a:schemeClr val="bg1"/>
              </a:solidFill>
            </a:endParaRPr>
          </a:p>
        </p:txBody>
      </p:sp>
      <p:sp>
        <p:nvSpPr>
          <p:cNvPr id="3" name="Ondertitel 2"/>
          <p:cNvSpPr>
            <a:spLocks noGrp="1"/>
          </p:cNvSpPr>
          <p:nvPr>
            <p:ph type="subTitle" idx="1"/>
          </p:nvPr>
        </p:nvSpPr>
        <p:spPr>
          <a:xfrm>
            <a:off x="1871531" y="4581128"/>
            <a:ext cx="8534400" cy="1752600"/>
          </a:xfrm>
        </p:spPr>
        <p:txBody>
          <a:bodyPr>
            <a:normAutofit fontScale="85000" lnSpcReduction="20000"/>
          </a:bodyPr>
          <a:lstStyle/>
          <a:p>
            <a:endParaRPr lang="nl-NL" dirty="0" smtClean="0"/>
          </a:p>
          <a:p>
            <a:endParaRPr lang="nl-NL" dirty="0"/>
          </a:p>
          <a:p>
            <a:r>
              <a:rPr lang="nl-NL" dirty="0" smtClean="0"/>
              <a:t>Door Koen, Casper en Tijmen A3B</a:t>
            </a:r>
            <a:endParaRPr lang="nl-NL"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9163" y="5640873"/>
            <a:ext cx="1622839" cy="1217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069401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solidFill>
                  <a:schemeClr val="bg1"/>
                </a:solidFill>
              </a:rPr>
              <a:t>		Duitsland wordt verdeeld</a:t>
            </a:r>
            <a:endParaRPr lang="nl-NL" dirty="0">
              <a:solidFill>
                <a:schemeClr val="bg1"/>
              </a:solidFill>
            </a:endParaRPr>
          </a:p>
        </p:txBody>
      </p:sp>
      <p:sp>
        <p:nvSpPr>
          <p:cNvPr id="3" name="Tijdelijke aanduiding voor inhoud 2"/>
          <p:cNvSpPr>
            <a:spLocks noGrp="1"/>
          </p:cNvSpPr>
          <p:nvPr>
            <p:ph idx="1"/>
          </p:nvPr>
        </p:nvSpPr>
        <p:spPr>
          <a:xfrm>
            <a:off x="1219200" y="1628800"/>
            <a:ext cx="10972800" cy="4525963"/>
          </a:xfrm>
        </p:spPr>
        <p:txBody>
          <a:bodyPr/>
          <a:lstStyle/>
          <a:p>
            <a:pPr lvl="4">
              <a:buFont typeface="Arial" pitchFamily="34" charset="0"/>
              <a:buChar char="•"/>
            </a:pPr>
            <a:r>
              <a:rPr lang="nl-NL" dirty="0" smtClean="0">
                <a:solidFill>
                  <a:schemeClr val="bg1"/>
                </a:solidFill>
              </a:rPr>
              <a:t>Na de 2</a:t>
            </a:r>
            <a:r>
              <a:rPr lang="nl-NL" baseline="30000" dirty="0" smtClean="0">
                <a:solidFill>
                  <a:schemeClr val="bg1"/>
                </a:solidFill>
              </a:rPr>
              <a:t>e</a:t>
            </a:r>
            <a:r>
              <a:rPr lang="nl-NL" dirty="0" smtClean="0">
                <a:solidFill>
                  <a:schemeClr val="bg1"/>
                </a:solidFill>
              </a:rPr>
              <a:t> wereldoorlog wordt Duitsland en de hoofdstad Berlijn verdeeld in 4 sectoren (VS, VK, Frankrijk en SU).</a:t>
            </a:r>
          </a:p>
          <a:p>
            <a:pPr lvl="4">
              <a:buFont typeface="Arial" pitchFamily="34" charset="0"/>
              <a:buChar char="•"/>
            </a:pPr>
            <a:r>
              <a:rPr lang="nl-NL" dirty="0" smtClean="0">
                <a:solidFill>
                  <a:schemeClr val="bg1"/>
                </a:solidFill>
              </a:rPr>
              <a:t>Duitsland verloor ook veel grondgebied aan Polen.</a:t>
            </a:r>
          </a:p>
          <a:p>
            <a:pPr lvl="4">
              <a:buFont typeface="Arial" pitchFamily="34" charset="0"/>
              <a:buChar char="•"/>
            </a:pPr>
            <a:r>
              <a:rPr lang="nl-NL" dirty="0" smtClean="0">
                <a:solidFill>
                  <a:schemeClr val="bg1"/>
                </a:solidFill>
              </a:rPr>
              <a:t>1949: West-Duitsland werd Bondsrepubliek Duitsland (BRD).</a:t>
            </a:r>
          </a:p>
          <a:p>
            <a:pPr lvl="4">
              <a:buNone/>
            </a:pPr>
            <a:r>
              <a:rPr lang="nl-NL" dirty="0" smtClean="0">
                <a:solidFill>
                  <a:schemeClr val="bg1"/>
                </a:solidFill>
              </a:rPr>
              <a:t>     Die bestond uit voormalige Engelse, Amerikaanse en Franse bezettingszones.</a:t>
            </a:r>
          </a:p>
          <a:p>
            <a:pPr lvl="4">
              <a:buFont typeface="Arial" pitchFamily="34" charset="0"/>
              <a:buChar char="•"/>
            </a:pPr>
            <a:r>
              <a:rPr lang="nl-NL" dirty="0" smtClean="0">
                <a:solidFill>
                  <a:schemeClr val="bg1"/>
                </a:solidFill>
              </a:rPr>
              <a:t>Oost-Duitsland bezet door SU onder leiding van Stalin.</a:t>
            </a:r>
          </a:p>
        </p:txBody>
      </p:sp>
      <p:pic>
        <p:nvPicPr>
          <p:cNvPr id="4" name="Tijdelijke aanduiding voor inhoud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784309" cy="6858000"/>
          </a:xfrm>
          <a:prstGeom prst="rect">
            <a:avLst/>
          </a:prstGeom>
        </p:spPr>
      </p:pic>
      <p:pic>
        <p:nvPicPr>
          <p:cNvPr id="21506" name="Picture 2" descr="http://www.google.fr/url?source=imglanding&amp;ct=img&amp;q=http://threeships.timerime.com/user_files/34/34574/media/Roosevelt.jpg&amp;sa=X&amp;ei=ZptsVbfuJ8uysQHY3IPgAw&amp;ved=0CAkQ8wc&amp;usg=AFQjCNHOqCuvUqeiUS-iTPjsg2VCM1oGFw"/>
          <p:cNvPicPr>
            <a:picLocks noChangeAspect="1" noChangeArrowheads="1"/>
          </p:cNvPicPr>
          <p:nvPr/>
        </p:nvPicPr>
        <p:blipFill>
          <a:blip r:embed="rId3" cstate="print"/>
          <a:srcRect/>
          <a:stretch>
            <a:fillRect/>
          </a:stretch>
        </p:blipFill>
        <p:spPr bwMode="auto">
          <a:xfrm>
            <a:off x="3599723" y="5374344"/>
            <a:ext cx="1440160" cy="1483657"/>
          </a:xfrm>
          <a:prstGeom prst="rect">
            <a:avLst/>
          </a:prstGeom>
          <a:noFill/>
        </p:spPr>
      </p:pic>
      <p:pic>
        <p:nvPicPr>
          <p:cNvPr id="21508" name="Picture 4" descr="http://www.google.fr/url?source=imglanding&amp;ct=img&amp;q=http://www.causticsodapodcast.com/wp-content/uploads/sites/5/2013/09/stalin.jpg&amp;sa=X&amp;ei=iptsVfStFoOnsAGsqILQBQ&amp;ved=0CAkQ8wc&amp;usg=AFQjCNFGFtpNouZDRVv1RGyExXVAjG3euQ"/>
          <p:cNvPicPr>
            <a:picLocks noChangeAspect="1" noChangeArrowheads="1"/>
          </p:cNvPicPr>
          <p:nvPr/>
        </p:nvPicPr>
        <p:blipFill>
          <a:blip r:embed="rId4" cstate="print"/>
          <a:srcRect/>
          <a:stretch>
            <a:fillRect/>
          </a:stretch>
        </p:blipFill>
        <p:spPr bwMode="auto">
          <a:xfrm>
            <a:off x="5423926" y="5374343"/>
            <a:ext cx="1344149" cy="1483928"/>
          </a:xfrm>
          <a:prstGeom prst="rect">
            <a:avLst/>
          </a:prstGeom>
          <a:noFill/>
        </p:spPr>
      </p:pic>
      <p:pic>
        <p:nvPicPr>
          <p:cNvPr id="21510" name="Picture 6" descr="http://upload.wikimedia.org/wikipedia/commons/thumb/3/35/Churchill_portrait_NYP_45063.jpg/170px-Churchill_portrait_NYP_45063.jpg"/>
          <p:cNvPicPr>
            <a:picLocks noChangeAspect="1" noChangeArrowheads="1"/>
          </p:cNvPicPr>
          <p:nvPr/>
        </p:nvPicPr>
        <p:blipFill>
          <a:blip r:embed="rId5" cstate="print"/>
          <a:srcRect/>
          <a:stretch>
            <a:fillRect/>
          </a:stretch>
        </p:blipFill>
        <p:spPr bwMode="auto">
          <a:xfrm>
            <a:off x="7248128" y="5324541"/>
            <a:ext cx="1344149" cy="1504968"/>
          </a:xfrm>
          <a:prstGeom prst="rect">
            <a:avLst/>
          </a:prstGeom>
          <a:noFill/>
        </p:spPr>
      </p:pic>
      <p:pic>
        <p:nvPicPr>
          <p:cNvPr id="9" name="Picture 2" descr="http://www.wpclipart.com/medical/symbols/medical_symbols_2/eye.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10800523" y="5747052"/>
            <a:ext cx="1199456" cy="6599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474022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solidFill>
                  <a:schemeClr val="bg1"/>
                </a:solidFill>
              </a:rPr>
              <a:t>		Blokkade van West-Berlijn</a:t>
            </a:r>
            <a:endParaRPr lang="nl-NL" dirty="0">
              <a:solidFill>
                <a:schemeClr val="bg1"/>
              </a:solidFill>
            </a:endParaRPr>
          </a:p>
        </p:txBody>
      </p:sp>
      <p:sp>
        <p:nvSpPr>
          <p:cNvPr id="3" name="Tijdelijke aanduiding voor inhoud 2"/>
          <p:cNvSpPr>
            <a:spLocks noGrp="1"/>
          </p:cNvSpPr>
          <p:nvPr>
            <p:ph idx="1"/>
          </p:nvPr>
        </p:nvSpPr>
        <p:spPr>
          <a:xfrm>
            <a:off x="609600" y="1600201"/>
            <a:ext cx="11582400" cy="4525963"/>
          </a:xfrm>
        </p:spPr>
        <p:txBody>
          <a:bodyPr/>
          <a:lstStyle/>
          <a:p>
            <a:pPr lvl="5"/>
            <a:r>
              <a:rPr lang="nl-NL" dirty="0" smtClean="0">
                <a:solidFill>
                  <a:schemeClr val="bg1"/>
                </a:solidFill>
              </a:rPr>
              <a:t>De drie sectoren van de westerse Geallieerden behoorden tot West-Berlijn (kapitalistisch) en de SU tot Oost-Berlijn (communistisch).</a:t>
            </a:r>
          </a:p>
          <a:p>
            <a:pPr lvl="5"/>
            <a:r>
              <a:rPr lang="nl-NL" dirty="0" smtClean="0">
                <a:solidFill>
                  <a:schemeClr val="bg1"/>
                </a:solidFill>
              </a:rPr>
              <a:t>Stalin wilde niet dat West-Berlijn een Kapitalistisch reclamebord werd in de Russische zone </a:t>
            </a:r>
            <a:r>
              <a:rPr lang="nl-NL" dirty="0" smtClean="0">
                <a:solidFill>
                  <a:schemeClr val="bg1"/>
                </a:solidFill>
                <a:sym typeface="Wingdings" pitchFamily="2" charset="2"/>
              </a:rPr>
              <a:t> Blokkade van West-Berlijn grote hongersnood in West-Berlijn.</a:t>
            </a:r>
          </a:p>
          <a:p>
            <a:pPr lvl="5"/>
            <a:r>
              <a:rPr lang="nl-NL" dirty="0" smtClean="0">
                <a:solidFill>
                  <a:schemeClr val="bg1"/>
                </a:solidFill>
                <a:sym typeface="Wingdings" pitchFamily="2" charset="2"/>
              </a:rPr>
              <a:t>In Mei 1949: Stalin hief blokkade op.</a:t>
            </a:r>
          </a:p>
          <a:p>
            <a:pPr lvl="5">
              <a:buNone/>
            </a:pPr>
            <a:r>
              <a:rPr lang="nl-NL" dirty="0" smtClean="0">
                <a:solidFill>
                  <a:schemeClr val="bg1"/>
                </a:solidFill>
                <a:sym typeface="Wingdings" pitchFamily="2" charset="2"/>
              </a:rPr>
              <a:t>    Gevolgen  ontstaan </a:t>
            </a:r>
            <a:r>
              <a:rPr lang="nl-NL" b="1" u="sng" dirty="0" smtClean="0">
                <a:solidFill>
                  <a:schemeClr val="bg1"/>
                </a:solidFill>
                <a:sym typeface="Wingdings" pitchFamily="2" charset="2"/>
              </a:rPr>
              <a:t>NAVO </a:t>
            </a:r>
            <a:r>
              <a:rPr lang="nl-NL" dirty="0" smtClean="0">
                <a:solidFill>
                  <a:schemeClr val="bg1"/>
                </a:solidFill>
                <a:sym typeface="Wingdings" pitchFamily="2" charset="2"/>
              </a:rPr>
              <a:t>en </a:t>
            </a:r>
            <a:r>
              <a:rPr lang="nl-NL" b="1" u="sng" dirty="0" smtClean="0">
                <a:solidFill>
                  <a:schemeClr val="bg1"/>
                </a:solidFill>
                <a:sym typeface="Wingdings" pitchFamily="2" charset="2"/>
              </a:rPr>
              <a:t>Warschaupact.</a:t>
            </a:r>
            <a:endParaRPr lang="nl-NL" b="1" u="sng" dirty="0">
              <a:solidFill>
                <a:schemeClr val="bg1"/>
              </a:solidFill>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9163" y="5640873"/>
            <a:ext cx="1622839" cy="1217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Tijdelijke aanduiding voor inhoud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784309" cy="6858000"/>
          </a:xfrm>
          <a:prstGeom prst="rect">
            <a:avLst/>
          </a:prstGeom>
        </p:spPr>
      </p:pic>
    </p:spTree>
    <p:extLst>
      <p:ext uri="{BB962C8B-B14F-4D97-AF65-F5344CB8AC3E}">
        <p14:creationId xmlns:p14="http://schemas.microsoft.com/office/powerpoint/2010/main" val="15556871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			Berlijnse Muur</a:t>
            </a:r>
            <a:endParaRPr lang="nl-NL" dirty="0">
              <a:solidFill>
                <a:schemeClr val="bg1"/>
              </a:solidFill>
            </a:endParaRPr>
          </a:p>
        </p:txBody>
      </p:sp>
      <p:sp>
        <p:nvSpPr>
          <p:cNvPr id="3" name="Tijdelijke aanduiding voor inhoud 2"/>
          <p:cNvSpPr>
            <a:spLocks noGrp="1"/>
          </p:cNvSpPr>
          <p:nvPr>
            <p:ph idx="1"/>
          </p:nvPr>
        </p:nvSpPr>
        <p:spPr>
          <a:xfrm>
            <a:off x="609600" y="1600201"/>
            <a:ext cx="11582400" cy="4525963"/>
          </a:xfrm>
        </p:spPr>
        <p:txBody>
          <a:bodyPr/>
          <a:lstStyle/>
          <a:p>
            <a:pPr lvl="5"/>
            <a:r>
              <a:rPr lang="nl-NL" dirty="0" smtClean="0">
                <a:solidFill>
                  <a:schemeClr val="bg1"/>
                </a:solidFill>
              </a:rPr>
              <a:t>1961: Chroesjtsjov eiste de Westerse Geallieerden terug te trekken </a:t>
            </a:r>
            <a:r>
              <a:rPr lang="nl-NL" dirty="0" smtClean="0">
                <a:solidFill>
                  <a:schemeClr val="bg1"/>
                </a:solidFill>
                <a:sym typeface="Wingdings" pitchFamily="2" charset="2"/>
              </a:rPr>
              <a:t> President J.F. Kennedy zei dat de soldaten moesten blijven.</a:t>
            </a:r>
          </a:p>
          <a:p>
            <a:pPr lvl="5"/>
            <a:r>
              <a:rPr lang="nl-NL" dirty="0" smtClean="0">
                <a:solidFill>
                  <a:schemeClr val="bg1"/>
                </a:solidFill>
              </a:rPr>
              <a:t>Chroesjtsjov gaf toestemming aan DDR voor het bouwen van de Berlijnse Muur.</a:t>
            </a:r>
          </a:p>
          <a:p>
            <a:pPr lvl="5"/>
            <a:r>
              <a:rPr lang="nl-NL" dirty="0" smtClean="0">
                <a:solidFill>
                  <a:schemeClr val="bg1"/>
                </a:solidFill>
              </a:rPr>
              <a:t>Deze werd gebouwd omdat te veel mensen van Oost- naar West-Duitsland gingen.</a:t>
            </a:r>
            <a:endParaRPr lang="nl-NL" dirty="0">
              <a:solidFill>
                <a:schemeClr val="bg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5787" y="4769864"/>
            <a:ext cx="1152128" cy="174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69163" y="5640873"/>
            <a:ext cx="1622839" cy="1217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descr="http://www.google.fr/url?source=imglanding&amp;ct=img&amp;q=http://www.stjameskidbrooke.org/wp-content/uploads/2009/04/john_f_kennedy-749600.jpg&amp;sa=X&amp;ei=G6NsVer5JIilsAGx5oFY&amp;ved=0CAkQ8wc&amp;usg=AFQjCNHtVWbEAymxf7GGf3qiITX4bU_Wag"/>
          <p:cNvPicPr>
            <a:picLocks noChangeAspect="1" noChangeArrowheads="1"/>
          </p:cNvPicPr>
          <p:nvPr/>
        </p:nvPicPr>
        <p:blipFill>
          <a:blip r:embed="rId4" cstate="print"/>
          <a:srcRect/>
          <a:stretch>
            <a:fillRect/>
          </a:stretch>
        </p:blipFill>
        <p:spPr bwMode="auto">
          <a:xfrm>
            <a:off x="5711958" y="4785395"/>
            <a:ext cx="1536169" cy="1821243"/>
          </a:xfrm>
          <a:prstGeom prst="rect">
            <a:avLst/>
          </a:prstGeom>
          <a:noFill/>
        </p:spPr>
      </p:pic>
      <p:pic>
        <p:nvPicPr>
          <p:cNvPr id="8" name="Tijdelijke aanduiding voor inhoud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784309" cy="6858000"/>
          </a:xfrm>
          <a:prstGeom prst="rect">
            <a:avLst/>
          </a:prstGeom>
        </p:spPr>
      </p:pic>
    </p:spTree>
    <p:extLst>
      <p:ext uri="{BB962C8B-B14F-4D97-AF65-F5344CB8AC3E}">
        <p14:creationId xmlns:p14="http://schemas.microsoft.com/office/powerpoint/2010/main" val="311332021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		Begin Berlijnse Muur</a:t>
            </a:r>
            <a:endParaRPr lang="nl-NL" dirty="0">
              <a:solidFill>
                <a:schemeClr val="bg1"/>
              </a:solidFill>
            </a:endParaRPr>
          </a:p>
        </p:txBody>
      </p:sp>
      <p:sp>
        <p:nvSpPr>
          <p:cNvPr id="3" name="Tijdelijke aanduiding voor inhoud 2"/>
          <p:cNvSpPr>
            <a:spLocks noGrp="1"/>
          </p:cNvSpPr>
          <p:nvPr>
            <p:ph idx="1"/>
          </p:nvPr>
        </p:nvSpPr>
        <p:spPr>
          <a:xfrm>
            <a:off x="623392" y="1600201"/>
            <a:ext cx="11582400" cy="4525963"/>
          </a:xfrm>
        </p:spPr>
        <p:txBody>
          <a:bodyPr/>
          <a:lstStyle/>
          <a:p>
            <a:pPr lvl="5"/>
            <a:r>
              <a:rPr lang="nl-NL" dirty="0" smtClean="0">
                <a:solidFill>
                  <a:schemeClr val="bg1"/>
                </a:solidFill>
              </a:rPr>
              <a:t>1961: Duitse politicus en Sovjetleider besloten om de Berlijnse Muur te bouwen.</a:t>
            </a:r>
          </a:p>
          <a:p>
            <a:pPr lvl="5"/>
            <a:r>
              <a:rPr lang="nl-NL" dirty="0" smtClean="0">
                <a:solidFill>
                  <a:schemeClr val="bg1"/>
                </a:solidFill>
              </a:rPr>
              <a:t>Ze bouwden deze muur om te voorkomen dat Oost-Duitsland leeg liep door de slechte economie in Oost-Duitsland.</a:t>
            </a:r>
          </a:p>
          <a:p>
            <a:pPr lvl="5"/>
            <a:endParaRPr lang="nl-NL" dirty="0" smtClean="0">
              <a:solidFill>
                <a:schemeClr val="bg1"/>
              </a:solidFill>
            </a:endParaRPr>
          </a:p>
          <a:p>
            <a:pPr lvl="5"/>
            <a:endParaRPr lang="nl-NL" dirty="0">
              <a:solidFill>
                <a:schemeClr val="bg1"/>
              </a:solidFill>
            </a:endParaRPr>
          </a:p>
        </p:txBody>
      </p:sp>
      <p:pic>
        <p:nvPicPr>
          <p:cNvPr id="8194" name="Picture 2" descr="http://3.bp.blogspot.com/_6rqgoJufGsY/S-KxmyZTpUI/AAAAAAAAAAM/x-9408RkGKc/s1600/Berlin_Wall_1961-11-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1797" y="4110103"/>
            <a:ext cx="4621808" cy="2440315"/>
          </a:xfrm>
          <a:prstGeom prst="rect">
            <a:avLst/>
          </a:prstGeom>
          <a:noFill/>
          <a:extLst>
            <a:ext uri="{909E8E84-426E-40DD-AFC4-6F175D3DCCD1}">
              <a14:hiddenFill xmlns:a14="http://schemas.microsoft.com/office/drawing/2010/main">
                <a:solidFill>
                  <a:srgbClr val="FFFFFF"/>
                </a:solidFill>
              </a14:hiddenFill>
            </a:ext>
          </a:extLst>
        </p:spPr>
      </p:pic>
      <p:pic>
        <p:nvPicPr>
          <p:cNvPr id="7" name="Tijdelijke aanduiding voor inhoud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784309" cy="6858000"/>
          </a:xfrm>
          <a:prstGeom prst="rect">
            <a:avLst/>
          </a:prstGeom>
        </p:spPr>
      </p:pic>
      <p:pic>
        <p:nvPicPr>
          <p:cNvPr id="8"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800523" y="5747052"/>
            <a:ext cx="1199456" cy="6599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7897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A9096D49-DAE3-40DE-93E0-41688E0A5016}" type="slidenum">
              <a:rPr lang="nl-NL" sz="1600" b="1">
                <a:solidFill>
                  <a:schemeClr val="bg1"/>
                </a:solidFill>
              </a:rPr>
              <a:t>15</a:t>
            </a:fld>
            <a:endParaRPr lang="nl-NL" sz="1600" b="1" dirty="0">
              <a:solidFill>
                <a:schemeClr val="bg1"/>
              </a:solidFill>
            </a:endParaRPr>
          </a:p>
        </p:txBody>
      </p:sp>
      <p:sp>
        <p:nvSpPr>
          <p:cNvPr id="5" name="Rechthoek 4"/>
          <p:cNvSpPr/>
          <p:nvPr/>
        </p:nvSpPr>
        <p:spPr>
          <a:xfrm>
            <a:off x="3265715" y="1111227"/>
            <a:ext cx="8200571" cy="8956298"/>
          </a:xfrm>
          <a:prstGeom prst="rect">
            <a:avLst/>
          </a:prstGeom>
        </p:spPr>
        <p:txBody>
          <a:bodyPr wrap="square">
            <a:spAutoFit/>
          </a:bodyPr>
          <a:lstStyle/>
          <a:p>
            <a:r>
              <a:rPr lang="nl-NL" sz="2400" i="1" dirty="0" smtClean="0">
                <a:solidFill>
                  <a:schemeClr val="bg1"/>
                </a:solidFill>
                <a:sym typeface="Wingdings" pitchFamily="2" charset="2"/>
              </a:rPr>
              <a:t>Karl Marx in </a:t>
            </a:r>
            <a:r>
              <a:rPr lang="nl-NL" sz="2400" i="1" u="sng" dirty="0" smtClean="0">
                <a:solidFill>
                  <a:schemeClr val="bg1"/>
                </a:solidFill>
                <a:sym typeface="Wingdings" pitchFamily="2" charset="2"/>
              </a:rPr>
              <a:t>Het Communistisch manifest</a:t>
            </a:r>
            <a:endParaRPr lang="nl-NL" sz="2400" i="1" dirty="0" smtClean="0">
              <a:solidFill>
                <a:schemeClr val="bg1"/>
              </a:solidFill>
              <a:sym typeface="Wingdings" pitchFamily="2" charset="2"/>
            </a:endParaRPr>
          </a:p>
          <a:p>
            <a:endParaRPr lang="nl-NL" sz="2400" i="1" dirty="0">
              <a:solidFill>
                <a:schemeClr val="bg1"/>
              </a:solidFill>
              <a:sym typeface="Wingdings" pitchFamily="2" charset="2"/>
            </a:endParaRPr>
          </a:p>
          <a:p>
            <a:r>
              <a:rPr lang="nl-NL" sz="2400" i="1" dirty="0">
                <a:solidFill>
                  <a:schemeClr val="bg1"/>
                </a:solidFill>
                <a:sym typeface="Wingdings" pitchFamily="2" charset="2"/>
              </a:rPr>
              <a:t>De communisten </a:t>
            </a:r>
            <a:r>
              <a:rPr lang="nl-NL" sz="2400" i="1" dirty="0" smtClean="0">
                <a:solidFill>
                  <a:schemeClr val="bg1"/>
                </a:solidFill>
                <a:sym typeface="Wingdings" pitchFamily="2" charset="2"/>
              </a:rPr>
              <a:t>verklaren </a:t>
            </a:r>
            <a:r>
              <a:rPr lang="nl-NL" sz="2400" i="1" dirty="0">
                <a:solidFill>
                  <a:schemeClr val="bg1"/>
                </a:solidFill>
                <a:sym typeface="Wingdings" pitchFamily="2" charset="2"/>
              </a:rPr>
              <a:t>openlijk dat hun doel </a:t>
            </a:r>
            <a:r>
              <a:rPr lang="nl-NL" sz="2400" i="1" dirty="0" smtClean="0">
                <a:solidFill>
                  <a:schemeClr val="bg1"/>
                </a:solidFill>
                <a:sym typeface="Wingdings" pitchFamily="2" charset="2"/>
              </a:rPr>
              <a:t>alleen </a:t>
            </a:r>
            <a:r>
              <a:rPr lang="nl-NL" sz="2400" i="1" dirty="0">
                <a:solidFill>
                  <a:schemeClr val="bg1"/>
                </a:solidFill>
                <a:sym typeface="Wingdings" pitchFamily="2" charset="2"/>
              </a:rPr>
              <a:t>bereikt kan worden door de gewelddadige omverwerping </a:t>
            </a:r>
            <a:r>
              <a:rPr lang="nl-NL" sz="2400" i="1" dirty="0" smtClean="0">
                <a:solidFill>
                  <a:schemeClr val="bg1"/>
                </a:solidFill>
                <a:sym typeface="Wingdings" pitchFamily="2" charset="2"/>
              </a:rPr>
              <a:t>van de heersende orde. De heersende </a:t>
            </a:r>
            <a:r>
              <a:rPr lang="nl-NL" sz="2400" i="1" dirty="0">
                <a:solidFill>
                  <a:schemeClr val="bg1"/>
                </a:solidFill>
                <a:sym typeface="Wingdings" pitchFamily="2" charset="2"/>
              </a:rPr>
              <a:t>klassen </a:t>
            </a:r>
            <a:r>
              <a:rPr lang="nl-NL" sz="2400" i="1" dirty="0" smtClean="0">
                <a:solidFill>
                  <a:schemeClr val="bg1"/>
                </a:solidFill>
                <a:sym typeface="Wingdings" pitchFamily="2" charset="2"/>
              </a:rPr>
              <a:t>zijn doodsbang </a:t>
            </a:r>
            <a:r>
              <a:rPr lang="nl-NL" sz="2400" i="1" dirty="0">
                <a:solidFill>
                  <a:schemeClr val="bg1"/>
                </a:solidFill>
                <a:sym typeface="Wingdings" pitchFamily="2" charset="2"/>
              </a:rPr>
              <a:t>voor een communistische revolutie! De proletariërs hebben </a:t>
            </a:r>
            <a:r>
              <a:rPr lang="nl-NL" sz="2400" i="1" dirty="0" smtClean="0">
                <a:solidFill>
                  <a:schemeClr val="bg1"/>
                </a:solidFill>
                <a:sym typeface="Wingdings" pitchFamily="2" charset="2"/>
              </a:rPr>
              <a:t>niets </a:t>
            </a:r>
            <a:r>
              <a:rPr lang="nl-NL" sz="2400" i="1" dirty="0">
                <a:solidFill>
                  <a:schemeClr val="bg1"/>
                </a:solidFill>
                <a:sym typeface="Wingdings" pitchFamily="2" charset="2"/>
              </a:rPr>
              <a:t>te verliezen </a:t>
            </a:r>
            <a:r>
              <a:rPr lang="nl-NL" sz="2400" i="1" dirty="0" smtClean="0">
                <a:solidFill>
                  <a:schemeClr val="bg1"/>
                </a:solidFill>
                <a:sym typeface="Wingdings" pitchFamily="2" charset="2"/>
              </a:rPr>
              <a:t>behalve </a:t>
            </a:r>
            <a:r>
              <a:rPr lang="nl-NL" sz="2400" i="1" dirty="0">
                <a:solidFill>
                  <a:schemeClr val="bg1"/>
                </a:solidFill>
                <a:sym typeface="Wingdings" pitchFamily="2" charset="2"/>
              </a:rPr>
              <a:t>hun ketenen. Zij hebben een wereld te winnen.</a:t>
            </a:r>
          </a:p>
          <a:p>
            <a:endParaRPr lang="nl-NL" sz="2400" i="1" dirty="0">
              <a:solidFill>
                <a:schemeClr val="bg1"/>
              </a:solidFill>
              <a:sym typeface="Wingdings" pitchFamily="2" charset="2"/>
            </a:endParaRPr>
          </a:p>
          <a:p>
            <a:r>
              <a:rPr lang="nl-NL" sz="2400" i="1" dirty="0">
                <a:solidFill>
                  <a:schemeClr val="bg1"/>
                </a:solidFill>
                <a:sym typeface="Wingdings" pitchFamily="2" charset="2"/>
              </a:rPr>
              <a:t>PROLETARIËRS ALLER LANDEN, VERENIGT U!</a:t>
            </a: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pPr marL="342900" indent="-342900">
              <a:buFont typeface="Arial" panose="020B0604020202020204" pitchFamily="34" charset="0"/>
              <a:buChar char="•"/>
            </a:pPr>
            <a:endParaRPr lang="nl-NL" sz="2400" dirty="0">
              <a:solidFill>
                <a:schemeClr val="bg1"/>
              </a:solidFill>
              <a:sym typeface="Wingdings" pitchFamily="2" charset="2"/>
            </a:endParaRPr>
          </a:p>
          <a:p>
            <a:pPr marL="342900" indent="-342900">
              <a:buFont typeface="Arial" panose="020B0604020202020204" pitchFamily="34" charset="0"/>
              <a:buChar char="•"/>
            </a:pPr>
            <a:endParaRPr lang="nl-NL" sz="2400" dirty="0" smtClean="0">
              <a:solidFill>
                <a:schemeClr val="bg1"/>
              </a:solidFill>
              <a:sym typeface="Wingdings" pitchFamily="2" charset="2"/>
            </a:endParaRPr>
          </a:p>
          <a:p>
            <a:endParaRPr lang="nl-NL" sz="2400" dirty="0" smtClean="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endParaRPr lang="nl-NL" sz="2400" dirty="0">
              <a:solidFill>
                <a:schemeClr val="bg1"/>
              </a:solidFill>
              <a:sym typeface="Wingdings" pitchFamily="2" charset="2"/>
            </a:endParaRPr>
          </a:p>
          <a:p>
            <a:r>
              <a:rPr lang="nl-NL" sz="2400" dirty="0">
                <a:solidFill>
                  <a:schemeClr val="bg1"/>
                </a:solidFill>
                <a:sym typeface="Wingdings" pitchFamily="2" charset="2"/>
              </a:rPr>
              <a:t>		</a:t>
            </a:r>
            <a:endParaRPr lang="nl-NL" sz="2400" dirty="0"/>
          </a:p>
        </p:txBody>
      </p:sp>
      <p:sp>
        <p:nvSpPr>
          <p:cNvPr id="3" name="AutoShape 4"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6" name="AutoShape 6"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3"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4" descr="http://usstudiesonline.com/wp-content/uploads/2014/10/GCSE-History-Revision-USSR-Flag-and-US-Flag.png"/>
          <p:cNvPicPr>
            <a:picLocks noChangeAspect="1" noChangeArrowheads="1"/>
          </p:cNvPicPr>
          <p:nvPr/>
        </p:nvPicPr>
        <p:blipFill rotWithShape="1">
          <a:blip r:embed="rId4">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72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		Vluchten</a:t>
            </a:r>
            <a:endParaRPr lang="nl-NL" dirty="0">
              <a:solidFill>
                <a:schemeClr val="bg1"/>
              </a:solidFill>
            </a:endParaRPr>
          </a:p>
        </p:txBody>
      </p:sp>
      <p:sp>
        <p:nvSpPr>
          <p:cNvPr id="3" name="Tijdelijke aanduiding voor inhoud 2"/>
          <p:cNvSpPr>
            <a:spLocks noGrp="1"/>
          </p:cNvSpPr>
          <p:nvPr>
            <p:ph idx="1"/>
          </p:nvPr>
        </p:nvSpPr>
        <p:spPr>
          <a:xfrm>
            <a:off x="609600" y="1316765"/>
            <a:ext cx="11582400" cy="4525963"/>
          </a:xfrm>
        </p:spPr>
        <p:txBody>
          <a:bodyPr/>
          <a:lstStyle/>
          <a:p>
            <a:pPr lvl="5"/>
            <a:r>
              <a:rPr lang="nl-NL" dirty="0" smtClean="0">
                <a:solidFill>
                  <a:schemeClr val="bg1"/>
                </a:solidFill>
              </a:rPr>
              <a:t>Berlijnse Muur niet perfect </a:t>
            </a:r>
            <a:r>
              <a:rPr lang="nl-NL" dirty="0" smtClean="0">
                <a:solidFill>
                  <a:schemeClr val="bg1"/>
                </a:solidFill>
                <a:sym typeface="Wingdings" pitchFamily="2" charset="2"/>
              </a:rPr>
              <a:t> zwakke plekken en gaten.</a:t>
            </a:r>
          </a:p>
          <a:p>
            <a:pPr lvl="5"/>
            <a:r>
              <a:rPr lang="nl-NL" dirty="0" smtClean="0">
                <a:solidFill>
                  <a:schemeClr val="bg1"/>
                </a:solidFill>
              </a:rPr>
              <a:t>Oost-Berlijners vonden die en maakten daar gebruik van.</a:t>
            </a:r>
          </a:p>
          <a:p>
            <a:pPr marL="3047924" lvl="5" indent="0">
              <a:buNone/>
            </a:pPr>
            <a:r>
              <a:rPr lang="nl-NL" dirty="0">
                <a:solidFill>
                  <a:schemeClr val="bg1"/>
                </a:solidFill>
              </a:rPr>
              <a:t> </a:t>
            </a:r>
            <a:r>
              <a:rPr lang="nl-NL" dirty="0" smtClean="0">
                <a:solidFill>
                  <a:schemeClr val="bg1"/>
                </a:solidFill>
              </a:rPr>
              <a:t>   (vb.: Tunnels, Shovel </a:t>
            </a:r>
            <a:r>
              <a:rPr lang="nl-NL" dirty="0" smtClean="0">
                <a:solidFill>
                  <a:schemeClr val="bg1"/>
                </a:solidFill>
                <a:sym typeface="Wingdings" pitchFamily="2" charset="2"/>
              </a:rPr>
              <a:t> muur breken).</a:t>
            </a:r>
          </a:p>
          <a:p>
            <a:pPr lvl="5"/>
            <a:r>
              <a:rPr lang="nl-NL" dirty="0" smtClean="0">
                <a:solidFill>
                  <a:schemeClr val="bg1"/>
                </a:solidFill>
              </a:rPr>
              <a:t>Soldaten merkten dit </a:t>
            </a:r>
            <a:r>
              <a:rPr lang="nl-NL" dirty="0" smtClean="0">
                <a:solidFill>
                  <a:schemeClr val="bg1"/>
                </a:solidFill>
                <a:sym typeface="Wingdings" pitchFamily="2" charset="2"/>
              </a:rPr>
              <a:t> betere beveiliging op de muur.</a:t>
            </a:r>
          </a:p>
          <a:p>
            <a:pPr marL="3047924" lvl="5" indent="0">
              <a:buNone/>
            </a:pPr>
            <a:r>
              <a:rPr lang="nl-NL" dirty="0" smtClean="0">
                <a:solidFill>
                  <a:schemeClr val="bg1"/>
                </a:solidFill>
                <a:sym typeface="Wingdings" pitchFamily="2" charset="2"/>
              </a:rPr>
              <a:t>     (vb.: mijnenveld en wapeninstallaties).</a:t>
            </a:r>
          </a:p>
          <a:p>
            <a:pPr lvl="5"/>
            <a:r>
              <a:rPr lang="nl-NL" dirty="0" smtClean="0">
                <a:solidFill>
                  <a:schemeClr val="bg1"/>
                </a:solidFill>
                <a:sym typeface="Wingdings" pitchFamily="2" charset="2"/>
              </a:rPr>
              <a:t>Door deze verbeteringen kregen Oost-Berlijners</a:t>
            </a:r>
            <a:r>
              <a:rPr lang="nl-NL" dirty="0">
                <a:solidFill>
                  <a:schemeClr val="bg1"/>
                </a:solidFill>
                <a:sym typeface="Wingdings" pitchFamily="2" charset="2"/>
              </a:rPr>
              <a:t> </a:t>
            </a:r>
            <a:r>
              <a:rPr lang="nl-NL" dirty="0" smtClean="0">
                <a:solidFill>
                  <a:schemeClr val="bg1"/>
                </a:solidFill>
                <a:sym typeface="Wingdings" pitchFamily="2" charset="2"/>
              </a:rPr>
              <a:t>‘</a:t>
            </a:r>
            <a:r>
              <a:rPr lang="nl-NL" b="1" u="sng" dirty="0" smtClean="0">
                <a:solidFill>
                  <a:schemeClr val="bg1"/>
                </a:solidFill>
                <a:sym typeface="Wingdings" pitchFamily="2" charset="2"/>
              </a:rPr>
              <a:t>Muurziekte’</a:t>
            </a:r>
            <a:r>
              <a:rPr lang="nl-NL" dirty="0" smtClean="0">
                <a:solidFill>
                  <a:schemeClr val="bg1"/>
                </a:solidFill>
                <a:sym typeface="Wingdings" pitchFamily="2" charset="2"/>
              </a:rPr>
              <a:t>.</a:t>
            </a:r>
          </a:p>
          <a:p>
            <a:pPr lvl="5"/>
            <a:r>
              <a:rPr lang="nl-NL" dirty="0" smtClean="0">
                <a:solidFill>
                  <a:schemeClr val="bg1"/>
                </a:solidFill>
                <a:sym typeface="Wingdings" pitchFamily="2" charset="2"/>
              </a:rPr>
              <a:t>± 200 Oost-Berlijners overleden door vluchtpogingen.</a:t>
            </a:r>
            <a:endParaRPr lang="nl-NL" dirty="0">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9163" y="5640873"/>
            <a:ext cx="1622839" cy="1217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http://www.geschiedenisleraar.info/blog/wp-content/uploads/2011/08/vluchtende_soldaat_berlijn_bouw_van_de_muur_geschiedenislera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7809" y="5349213"/>
            <a:ext cx="2299025" cy="1535268"/>
          </a:xfrm>
          <a:prstGeom prst="rect">
            <a:avLst/>
          </a:prstGeom>
          <a:noFill/>
          <a:extLst>
            <a:ext uri="{909E8E84-426E-40DD-AFC4-6F175D3DCCD1}">
              <a14:hiddenFill xmlns:a14="http://schemas.microsoft.com/office/drawing/2010/main">
                <a:solidFill>
                  <a:srgbClr val="FFFFFF"/>
                </a:solidFill>
              </a14:hiddenFill>
            </a:ext>
          </a:extLst>
        </p:spPr>
      </p:pic>
      <p:pic>
        <p:nvPicPr>
          <p:cNvPr id="7" name="Tijdelijke aanduiding voor inhoud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784309" cy="6858000"/>
          </a:xfrm>
          <a:prstGeom prst="rect">
            <a:avLst/>
          </a:prstGeom>
        </p:spPr>
      </p:pic>
    </p:spTree>
    <p:extLst>
      <p:ext uri="{BB962C8B-B14F-4D97-AF65-F5344CB8AC3E}">
        <p14:creationId xmlns:p14="http://schemas.microsoft.com/office/powerpoint/2010/main" val="275691505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		Loop van de muur</a:t>
            </a:r>
            <a:endParaRPr lang="nl-NL" dirty="0">
              <a:solidFill>
                <a:schemeClr val="bg1"/>
              </a:solidFill>
            </a:endParaRPr>
          </a:p>
        </p:txBody>
      </p:sp>
      <p:sp>
        <p:nvSpPr>
          <p:cNvPr id="3" name="Tijdelijke aanduiding voor inhoud 2"/>
          <p:cNvSpPr>
            <a:spLocks noGrp="1"/>
          </p:cNvSpPr>
          <p:nvPr>
            <p:ph idx="1"/>
          </p:nvPr>
        </p:nvSpPr>
        <p:spPr/>
        <p:txBody>
          <a:bodyPr/>
          <a:lstStyle/>
          <a:p>
            <a:pPr lvl="5"/>
            <a:r>
              <a:rPr lang="nl-NL" dirty="0" smtClean="0">
                <a:solidFill>
                  <a:schemeClr val="bg1"/>
                </a:solidFill>
              </a:rPr>
              <a:t>Muur staat geheel op DDR grondgebied.</a:t>
            </a:r>
          </a:p>
          <a:p>
            <a:pPr lvl="5"/>
            <a:r>
              <a:rPr lang="nl-NL" dirty="0" smtClean="0">
                <a:solidFill>
                  <a:schemeClr val="bg1"/>
                </a:solidFill>
              </a:rPr>
              <a:t>Hierdoor geen bewaking aan westelijke kant </a:t>
            </a:r>
            <a:r>
              <a:rPr lang="nl-NL" dirty="0" smtClean="0">
                <a:solidFill>
                  <a:schemeClr val="bg1"/>
                </a:solidFill>
                <a:sym typeface="Wingdings" pitchFamily="2" charset="2"/>
              </a:rPr>
              <a:t> vrij voor vandalen.</a:t>
            </a:r>
          </a:p>
          <a:p>
            <a:pPr lvl="5"/>
            <a:r>
              <a:rPr lang="nl-NL" dirty="0" smtClean="0">
                <a:solidFill>
                  <a:schemeClr val="bg1"/>
                </a:solidFill>
              </a:rPr>
              <a:t>(vb.: graffiti, afval dumpen over de muur).</a:t>
            </a:r>
          </a:p>
          <a:p>
            <a:pPr lvl="5"/>
            <a:r>
              <a:rPr lang="nl-NL" dirty="0" smtClean="0">
                <a:solidFill>
                  <a:schemeClr val="bg1"/>
                </a:solidFill>
              </a:rPr>
              <a:t>Niet zonder gevaar </a:t>
            </a:r>
            <a:r>
              <a:rPr lang="nl-NL" dirty="0" smtClean="0">
                <a:solidFill>
                  <a:schemeClr val="bg1"/>
                </a:solidFill>
                <a:sym typeface="Wingdings" pitchFamily="2" charset="2"/>
              </a:rPr>
              <a:t> je kon worden opgepakt.</a:t>
            </a:r>
            <a:endParaRPr lang="nl-NL" dirty="0">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9163" y="5640873"/>
            <a:ext cx="1622839" cy="1217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descr="http://www.berlijnsemuur.info/images/foto-eastside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7755" y="4020569"/>
            <a:ext cx="4457733" cy="2228867"/>
          </a:xfrm>
          <a:prstGeom prst="rect">
            <a:avLst/>
          </a:prstGeom>
          <a:noFill/>
          <a:extLst>
            <a:ext uri="{909E8E84-426E-40DD-AFC4-6F175D3DCCD1}">
              <a14:hiddenFill xmlns:a14="http://schemas.microsoft.com/office/drawing/2010/main">
                <a:solidFill>
                  <a:srgbClr val="FFFFFF"/>
                </a:solidFill>
              </a14:hiddenFill>
            </a:ext>
          </a:extLst>
        </p:spPr>
      </p:pic>
      <p:pic>
        <p:nvPicPr>
          <p:cNvPr id="7" name="Tijdelijke aanduiding voor inhoud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784309" cy="6858000"/>
          </a:xfrm>
          <a:prstGeom prst="rect">
            <a:avLst/>
          </a:prstGeom>
        </p:spPr>
      </p:pic>
    </p:spTree>
    <p:extLst>
      <p:ext uri="{BB962C8B-B14F-4D97-AF65-F5344CB8AC3E}">
        <p14:creationId xmlns:p14="http://schemas.microsoft.com/office/powerpoint/2010/main" val="162339780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		Val van de muur</a:t>
            </a:r>
            <a:endParaRPr lang="nl-NL" dirty="0">
              <a:solidFill>
                <a:schemeClr val="bg1"/>
              </a:solidFill>
            </a:endParaRPr>
          </a:p>
        </p:txBody>
      </p:sp>
      <p:sp>
        <p:nvSpPr>
          <p:cNvPr id="3" name="Tijdelijke aanduiding voor inhoud 2"/>
          <p:cNvSpPr>
            <a:spLocks noGrp="1"/>
          </p:cNvSpPr>
          <p:nvPr>
            <p:ph idx="1"/>
          </p:nvPr>
        </p:nvSpPr>
        <p:spPr/>
        <p:txBody>
          <a:bodyPr>
            <a:normAutofit fontScale="92500" lnSpcReduction="20000"/>
          </a:bodyPr>
          <a:lstStyle/>
          <a:p>
            <a:pPr lvl="5"/>
            <a:r>
              <a:rPr lang="nl-NL" dirty="0" smtClean="0">
                <a:solidFill>
                  <a:schemeClr val="bg1"/>
                </a:solidFill>
              </a:rPr>
              <a:t>9 november 1989 </a:t>
            </a:r>
            <a:r>
              <a:rPr lang="nl-NL" dirty="0" smtClean="0">
                <a:solidFill>
                  <a:schemeClr val="bg1"/>
                </a:solidFill>
                <a:sym typeface="Wingdings" pitchFamily="2" charset="2"/>
              </a:rPr>
              <a:t> val Berlijnse Muur.</a:t>
            </a:r>
          </a:p>
          <a:p>
            <a:pPr lvl="5"/>
            <a:r>
              <a:rPr lang="nl-NL" sz="2133" dirty="0">
                <a:solidFill>
                  <a:schemeClr val="bg1"/>
                </a:solidFill>
              </a:rPr>
              <a:t>Trabantjes  reden door Muur naar West-Duitsland</a:t>
            </a:r>
          </a:p>
          <a:p>
            <a:pPr lvl="5"/>
            <a:endParaRPr lang="nl-NL" sz="2133" dirty="0">
              <a:solidFill>
                <a:schemeClr val="bg1"/>
              </a:solidFill>
            </a:endParaRPr>
          </a:p>
          <a:p>
            <a:pPr lvl="5"/>
            <a:endParaRPr lang="nl-NL" sz="2133" dirty="0">
              <a:solidFill>
                <a:schemeClr val="bg1"/>
              </a:solidFill>
            </a:endParaRPr>
          </a:p>
          <a:p>
            <a:pPr lvl="5"/>
            <a:endParaRPr lang="nl-NL" sz="2133" dirty="0">
              <a:solidFill>
                <a:schemeClr val="bg1"/>
              </a:solidFill>
            </a:endParaRPr>
          </a:p>
          <a:p>
            <a:pPr lvl="5"/>
            <a:r>
              <a:rPr lang="nl-NL" sz="2133" dirty="0">
                <a:solidFill>
                  <a:schemeClr val="bg1"/>
                </a:solidFill>
              </a:rPr>
              <a:t>Op </a:t>
            </a:r>
            <a:r>
              <a:rPr lang="nl-NL" sz="2133" dirty="0">
                <a:solidFill>
                  <a:schemeClr val="bg1"/>
                </a:solidFill>
              </a:rPr>
              <a:t>9 november 1989 gaf Günter </a:t>
            </a:r>
            <a:r>
              <a:rPr lang="nl-NL" sz="2133" dirty="0">
                <a:solidFill>
                  <a:schemeClr val="bg1"/>
                </a:solidFill>
              </a:rPr>
              <a:t>Schabowski </a:t>
            </a:r>
            <a:r>
              <a:rPr lang="nl-NL" sz="2133" dirty="0">
                <a:solidFill>
                  <a:schemeClr val="bg1"/>
                </a:solidFill>
              </a:rPr>
              <a:t>een persconferentie. Hij was een van de grootste leiders van de DDR. Het was een bijzondere persconferentie; journalisten mochten vragen wat ze wilden. Normaal bij persconferenties in de </a:t>
            </a:r>
            <a:r>
              <a:rPr lang="nl-NL" sz="2133" dirty="0">
                <a:solidFill>
                  <a:schemeClr val="bg1"/>
                </a:solidFill>
              </a:rPr>
              <a:t>DDR </a:t>
            </a:r>
            <a:r>
              <a:rPr lang="nl-NL" sz="2133" dirty="0">
                <a:solidFill>
                  <a:schemeClr val="bg1"/>
                </a:solidFill>
              </a:rPr>
              <a:t>werd vooraf aan journalisten verteld wat ze moesten vragen; zelf vragen bedenken was verboden. Maar deze keer mocht het wel. Tussen de persconferentie door kwam Schabowski met een opmerkelijke uitspraak: "</a:t>
            </a:r>
            <a:r>
              <a:rPr lang="nl-NL" sz="2133" i="1" dirty="0">
                <a:solidFill>
                  <a:schemeClr val="bg1"/>
                </a:solidFill>
              </a:rPr>
              <a:t>Maar vandaag is, voor zover ik weet een beslissing genomen... We hebben besloten dat iedere DDR-burger de grens over mag.</a:t>
            </a:r>
            <a:r>
              <a:rPr lang="nl-NL" sz="2133" dirty="0">
                <a:solidFill>
                  <a:schemeClr val="bg1"/>
                </a:solidFill>
              </a:rPr>
              <a:t>" Dit zou betekenen dat de grens zou verdwijnen. Toen een andere journalist vroeg vanaf wanneer, zei Schabowski: "</a:t>
            </a:r>
            <a:r>
              <a:rPr lang="nl-NL" sz="2133" i="1" dirty="0">
                <a:solidFill>
                  <a:schemeClr val="bg1"/>
                </a:solidFill>
              </a:rPr>
              <a:t>Nu.</a:t>
            </a:r>
            <a:r>
              <a:rPr lang="nl-NL" sz="2133" dirty="0">
                <a:solidFill>
                  <a:schemeClr val="bg1"/>
                </a:solidFill>
              </a:rPr>
              <a:t>" Het was toen 18:57. </a:t>
            </a:r>
          </a:p>
          <a:p>
            <a:pPr lvl="5"/>
            <a:endParaRPr lang="nl-NL" dirty="0">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6482" y="1844825"/>
            <a:ext cx="1622839" cy="1217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Tijdelijke aanduiding voor inhoud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784309" cy="6858000"/>
          </a:xfrm>
          <a:prstGeom prst="rect">
            <a:avLst/>
          </a:prstGeom>
        </p:spPr>
      </p:pic>
    </p:spTree>
    <p:extLst>
      <p:ext uri="{BB962C8B-B14F-4D97-AF65-F5344CB8AC3E}">
        <p14:creationId xmlns:p14="http://schemas.microsoft.com/office/powerpoint/2010/main" val="195889841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solidFill>
                  <a:schemeClr val="bg1"/>
                </a:solidFill>
              </a:rPr>
              <a:t>		IJzeren Gordijn</a:t>
            </a:r>
            <a:endParaRPr lang="nl-NL" dirty="0">
              <a:solidFill>
                <a:schemeClr val="bg1"/>
              </a:solidFill>
            </a:endParaRPr>
          </a:p>
        </p:txBody>
      </p:sp>
      <p:sp>
        <p:nvSpPr>
          <p:cNvPr id="3" name="Tijdelijke aanduiding voor inhoud 2"/>
          <p:cNvSpPr>
            <a:spLocks noGrp="1"/>
          </p:cNvSpPr>
          <p:nvPr>
            <p:ph idx="1"/>
          </p:nvPr>
        </p:nvSpPr>
        <p:spPr>
          <a:xfrm>
            <a:off x="609600" y="1600200"/>
            <a:ext cx="11727093" cy="5069160"/>
          </a:xfrm>
        </p:spPr>
        <p:txBody>
          <a:bodyPr>
            <a:normAutofit fontScale="92500" lnSpcReduction="20000"/>
          </a:bodyPr>
          <a:lstStyle/>
          <a:p>
            <a:pPr lvl="5"/>
            <a:r>
              <a:rPr lang="nl-NL" dirty="0" smtClean="0">
                <a:solidFill>
                  <a:schemeClr val="bg1">
                    <a:lumMod val="95000"/>
                  </a:schemeClr>
                </a:solidFill>
              </a:rPr>
              <a:t>Vlak voor en vlak na einde van de 2</a:t>
            </a:r>
            <a:r>
              <a:rPr lang="nl-NL" baseline="30000" dirty="0" smtClean="0">
                <a:solidFill>
                  <a:schemeClr val="bg1">
                    <a:lumMod val="95000"/>
                  </a:schemeClr>
                </a:solidFill>
              </a:rPr>
              <a:t>e</a:t>
            </a:r>
            <a:r>
              <a:rPr lang="nl-NL" dirty="0" smtClean="0">
                <a:solidFill>
                  <a:schemeClr val="bg1">
                    <a:lumMod val="95000"/>
                  </a:schemeClr>
                </a:solidFill>
              </a:rPr>
              <a:t> wereldoorlog hielden de Grote Drie conferenties over de toekomst van Europa.</a:t>
            </a:r>
          </a:p>
          <a:p>
            <a:pPr lvl="5"/>
            <a:r>
              <a:rPr lang="nl-NL" dirty="0" smtClean="0">
                <a:solidFill>
                  <a:schemeClr val="bg1">
                    <a:lumMod val="95000"/>
                  </a:schemeClr>
                </a:solidFill>
              </a:rPr>
              <a:t>Ze spraken af, wie gebied van de Japanners of Duitsers had veroverd daar de grootste invloed mocht houden </a:t>
            </a:r>
            <a:r>
              <a:rPr lang="nl-NL" dirty="0" smtClean="0">
                <a:solidFill>
                  <a:schemeClr val="bg1">
                    <a:lumMod val="95000"/>
                  </a:schemeClr>
                </a:solidFill>
                <a:sym typeface="Wingdings" pitchFamily="2" charset="2"/>
              </a:rPr>
              <a:t> zo ontstonden ‘invloedssferen’: het Oostblok (Communistisch)en Westblok (kapitalistisch).</a:t>
            </a:r>
          </a:p>
          <a:p>
            <a:pPr lvl="5">
              <a:buNone/>
            </a:pPr>
            <a:endParaRPr lang="nl-NL" dirty="0" smtClean="0">
              <a:solidFill>
                <a:schemeClr val="bg1">
                  <a:lumMod val="95000"/>
                </a:schemeClr>
              </a:solidFill>
              <a:sym typeface="Wingdings" pitchFamily="2" charset="2"/>
            </a:endParaRPr>
          </a:p>
          <a:p>
            <a:pPr lvl="5">
              <a:buNone/>
            </a:pPr>
            <a:endParaRPr lang="nl-NL" dirty="0" smtClean="0">
              <a:solidFill>
                <a:schemeClr val="bg1">
                  <a:lumMod val="95000"/>
                </a:schemeClr>
              </a:solidFill>
            </a:endParaRPr>
          </a:p>
          <a:p>
            <a:pPr lvl="5"/>
            <a:r>
              <a:rPr lang="nl-NL" dirty="0" smtClean="0">
                <a:solidFill>
                  <a:schemeClr val="bg1">
                    <a:lumMod val="95000"/>
                  </a:schemeClr>
                </a:solidFill>
              </a:rPr>
              <a:t>Het ijzeren gordijn was een </a:t>
            </a:r>
          </a:p>
          <a:p>
            <a:pPr lvl="5">
              <a:buNone/>
            </a:pPr>
            <a:r>
              <a:rPr lang="nl-NL" dirty="0" smtClean="0">
                <a:solidFill>
                  <a:schemeClr val="bg1">
                    <a:lumMod val="95000"/>
                  </a:schemeClr>
                </a:solidFill>
              </a:rPr>
              <a:t>Plastische aanduiding voor de </a:t>
            </a:r>
          </a:p>
          <a:p>
            <a:pPr lvl="5">
              <a:buNone/>
            </a:pPr>
            <a:r>
              <a:rPr lang="nl-NL" dirty="0" smtClean="0">
                <a:solidFill>
                  <a:schemeClr val="bg1">
                    <a:lumMod val="95000"/>
                  </a:schemeClr>
                </a:solidFill>
              </a:rPr>
              <a:t>mijnvelden, de tankgracht,  </a:t>
            </a:r>
          </a:p>
          <a:p>
            <a:pPr lvl="5">
              <a:buNone/>
            </a:pPr>
            <a:r>
              <a:rPr lang="nl-NL" dirty="0" smtClean="0">
                <a:solidFill>
                  <a:schemeClr val="bg1">
                    <a:lumMod val="95000"/>
                  </a:schemeClr>
                </a:solidFill>
              </a:rPr>
              <a:t>het prikkeldraad en de </a:t>
            </a:r>
          </a:p>
          <a:p>
            <a:pPr lvl="5">
              <a:buNone/>
            </a:pPr>
            <a:r>
              <a:rPr lang="nl-NL" dirty="0" smtClean="0">
                <a:solidFill>
                  <a:schemeClr val="bg1">
                    <a:lumMod val="95000"/>
                  </a:schemeClr>
                </a:solidFill>
              </a:rPr>
              <a:t>wachtposten en torens.</a:t>
            </a:r>
          </a:p>
          <a:p>
            <a:pPr lvl="5"/>
            <a:endParaRPr lang="nl-NL" dirty="0" smtClean="0">
              <a:solidFill>
                <a:schemeClr val="bg1">
                  <a:lumMod val="95000"/>
                </a:schemeClr>
              </a:solidFill>
            </a:endParaRPr>
          </a:p>
          <a:p>
            <a:pPr lvl="5"/>
            <a:endParaRPr lang="nl-NL" dirty="0" smtClean="0">
              <a:solidFill>
                <a:schemeClr val="bg1">
                  <a:lumMod val="95000"/>
                </a:schemeClr>
              </a:solidFill>
            </a:endParaRPr>
          </a:p>
          <a:p>
            <a:pPr lvl="5"/>
            <a:endParaRPr lang="nl-NL" dirty="0" smtClean="0">
              <a:solidFill>
                <a:schemeClr val="bg1">
                  <a:lumMod val="95000"/>
                </a:schemeClr>
              </a:solidFill>
            </a:endParaRPr>
          </a:p>
        </p:txBody>
      </p:sp>
      <p:pic>
        <p:nvPicPr>
          <p:cNvPr id="1026" name="Picture 2" descr="http://www.google.fr/url?source=imglanding&amp;ct=img&amp;q=http://upload.wikimedia.org/wikipedia/commons/thumb/8/8b/EiserneVorhang.png/220px-EiserneVorhang.png&amp;sa=X&amp;ei=J31sVdWWDIHRswG2qoCwDA&amp;ved=0CAkQ8wc&amp;usg=AFQjCNH2ZMrn571s_LqQBhIV93wH3vN3Hw"/>
          <p:cNvPicPr>
            <a:picLocks noChangeAspect="1" noChangeArrowheads="1"/>
          </p:cNvPicPr>
          <p:nvPr/>
        </p:nvPicPr>
        <p:blipFill>
          <a:blip r:embed="rId2" cstate="print"/>
          <a:srcRect/>
          <a:stretch>
            <a:fillRect/>
          </a:stretch>
        </p:blipFill>
        <p:spPr bwMode="auto">
          <a:xfrm>
            <a:off x="8688288" y="4293098"/>
            <a:ext cx="2447595" cy="2353439"/>
          </a:xfrm>
          <a:prstGeom prst="rect">
            <a:avLst/>
          </a:prstGeom>
          <a:noFill/>
        </p:spPr>
      </p:pic>
      <p:pic>
        <p:nvPicPr>
          <p:cNvPr id="7" name="Tijdelijke aanduiding voor inhoud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784309" cy="6858000"/>
          </a:xfrm>
          <a:prstGeom prst="rect">
            <a:avLst/>
          </a:prstGeom>
        </p:spPr>
      </p:pic>
      <p:pic>
        <p:nvPicPr>
          <p:cNvPr id="8"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800523" y="5747052"/>
            <a:ext cx="1199456" cy="6599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16204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1343051" cy="1143000"/>
          </a:xfrm>
        </p:spPr>
        <p:txBody>
          <a:bodyPr>
            <a:normAutofit fontScale="90000"/>
          </a:bodyPr>
          <a:lstStyle/>
          <a:p>
            <a:r>
              <a:rPr lang="nl-NL" dirty="0" smtClean="0">
                <a:solidFill>
                  <a:schemeClr val="bg1"/>
                </a:solidFill>
              </a:rPr>
              <a:t>		 De val van het IJzeren Gordijn</a:t>
            </a:r>
            <a:endParaRPr lang="nl-NL" dirty="0">
              <a:solidFill>
                <a:schemeClr val="bg1"/>
              </a:solidFill>
            </a:endParaRPr>
          </a:p>
        </p:txBody>
      </p:sp>
      <p:sp>
        <p:nvSpPr>
          <p:cNvPr id="3" name="Tijdelijke aanduiding voor inhoud 2"/>
          <p:cNvSpPr>
            <a:spLocks noGrp="1"/>
          </p:cNvSpPr>
          <p:nvPr>
            <p:ph idx="1"/>
          </p:nvPr>
        </p:nvSpPr>
        <p:spPr/>
        <p:txBody>
          <a:bodyPr/>
          <a:lstStyle/>
          <a:p>
            <a:pPr lvl="5"/>
            <a:r>
              <a:rPr lang="nl-NL" dirty="0" smtClean="0">
                <a:solidFill>
                  <a:schemeClr val="bg1"/>
                </a:solidFill>
              </a:rPr>
              <a:t>Na de 2</a:t>
            </a:r>
            <a:r>
              <a:rPr lang="nl-NL" baseline="30000" dirty="0" smtClean="0">
                <a:solidFill>
                  <a:schemeClr val="bg1"/>
                </a:solidFill>
              </a:rPr>
              <a:t>e</a:t>
            </a:r>
            <a:r>
              <a:rPr lang="nl-NL" dirty="0" smtClean="0">
                <a:solidFill>
                  <a:schemeClr val="bg1"/>
                </a:solidFill>
              </a:rPr>
              <a:t> wereldoorlog is het ijzeren gordijn gebouwd.</a:t>
            </a:r>
          </a:p>
          <a:p>
            <a:pPr lvl="5">
              <a:buNone/>
            </a:pPr>
            <a:r>
              <a:rPr lang="nl-NL" dirty="0" smtClean="0">
                <a:solidFill>
                  <a:schemeClr val="bg1"/>
                </a:solidFill>
              </a:rPr>
              <a:t>    op 2 mei 1989 was Hongarije het eerst land die begon met het afbreken van het ijzeren gordijn.</a:t>
            </a:r>
          </a:p>
          <a:p>
            <a:pPr lvl="5">
              <a:buNone/>
            </a:pPr>
            <a:r>
              <a:rPr lang="nl-NL" dirty="0" smtClean="0">
                <a:solidFill>
                  <a:schemeClr val="bg1"/>
                </a:solidFill>
              </a:rPr>
              <a:t>    en daarna volgde meer landen.</a:t>
            </a:r>
          </a:p>
          <a:p>
            <a:pPr lvl="5">
              <a:buNone/>
            </a:pPr>
            <a:endParaRPr lang="nl-NL" dirty="0" smtClean="0">
              <a:solidFill>
                <a:schemeClr val="bg1"/>
              </a:solidFill>
            </a:endParaRPr>
          </a:p>
          <a:p>
            <a:pPr lvl="5"/>
            <a:r>
              <a:rPr lang="nl-NL" dirty="0" smtClean="0">
                <a:solidFill>
                  <a:schemeClr val="bg1"/>
                </a:solidFill>
              </a:rPr>
              <a:t>Het ‘’gordijn’’ was het symbool van de Koude Oorlog.</a:t>
            </a:r>
            <a:endParaRPr lang="nl-NL" dirty="0">
              <a:solidFill>
                <a:schemeClr val="bg1"/>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9163" y="2708921"/>
            <a:ext cx="1622839" cy="1217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descr="http://www.google.fr/url?source=imglanding&amp;ct=img&amp;q=http://www.isgeschiedenis.nl/wp-content/uploads/2012/07/ijzeren-gordijn.jpg&amp;sa=X&amp;ei=27NsVZPNOoHKsgG074CoDw&amp;ved=0CAkQ8wc&amp;usg=AFQjCNGNsTH5dyagNkr5JrDhFhJLNWdghA"/>
          <p:cNvPicPr>
            <a:picLocks noChangeAspect="1" noChangeArrowheads="1"/>
          </p:cNvPicPr>
          <p:nvPr/>
        </p:nvPicPr>
        <p:blipFill>
          <a:blip r:embed="rId3" cstate="print"/>
          <a:srcRect/>
          <a:stretch>
            <a:fillRect/>
          </a:stretch>
        </p:blipFill>
        <p:spPr bwMode="auto">
          <a:xfrm>
            <a:off x="4271799" y="4725145"/>
            <a:ext cx="3228759" cy="1782713"/>
          </a:xfrm>
          <a:prstGeom prst="rect">
            <a:avLst/>
          </a:prstGeom>
          <a:noFill/>
        </p:spPr>
      </p:pic>
      <p:pic>
        <p:nvPicPr>
          <p:cNvPr id="7" name="Tijdelijke aanduiding voor inhoud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784309" cy="6858000"/>
          </a:xfrm>
          <a:prstGeom prst="rect">
            <a:avLst/>
          </a:prstGeom>
        </p:spPr>
      </p:pic>
    </p:spTree>
    <p:extLst>
      <p:ext uri="{BB962C8B-B14F-4D97-AF65-F5344CB8AC3E}">
        <p14:creationId xmlns:p14="http://schemas.microsoft.com/office/powerpoint/2010/main" val="70745017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155</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4479498" y="2647094"/>
            <a:ext cx="6151418" cy="461665"/>
          </a:xfrm>
          <a:prstGeom prst="rect">
            <a:avLst/>
          </a:prstGeom>
        </p:spPr>
        <p:txBody>
          <a:bodyPr wrap="square">
            <a:spAutoFit/>
          </a:bodyPr>
          <a:lstStyle/>
          <a:p>
            <a:r>
              <a:rPr lang="en-US" sz="2400" dirty="0" smtClean="0">
                <a:solidFill>
                  <a:prstClr val="white"/>
                </a:solidFill>
              </a:rPr>
              <a:t>Het </a:t>
            </a:r>
            <a:r>
              <a:rPr lang="en-US" sz="2400" dirty="0" err="1" smtClean="0">
                <a:solidFill>
                  <a:prstClr val="white"/>
                </a:solidFill>
              </a:rPr>
              <a:t>einde</a:t>
            </a:r>
            <a:r>
              <a:rPr lang="en-US" sz="2400" dirty="0" smtClean="0">
                <a:solidFill>
                  <a:prstClr val="white"/>
                </a:solidFill>
              </a:rPr>
              <a:t> van de </a:t>
            </a:r>
            <a:r>
              <a:rPr lang="en-US" sz="2400" dirty="0" err="1" smtClean="0">
                <a:solidFill>
                  <a:prstClr val="white"/>
                </a:solidFill>
              </a:rPr>
              <a:t>Koude</a:t>
            </a:r>
            <a:r>
              <a:rPr lang="en-US" sz="2400" dirty="0" smtClean="0">
                <a:solidFill>
                  <a:prstClr val="white"/>
                </a:solidFill>
              </a:rPr>
              <a:t> </a:t>
            </a:r>
            <a:r>
              <a:rPr lang="en-US" sz="2400" dirty="0" err="1" smtClean="0">
                <a:solidFill>
                  <a:prstClr val="white"/>
                </a:solidFill>
              </a:rPr>
              <a:t>Oorlog</a:t>
            </a:r>
            <a:r>
              <a:rPr lang="en-US" sz="2400" dirty="0" smtClean="0">
                <a:solidFill>
                  <a:prstClr val="white"/>
                </a:solidFill>
              </a:rPr>
              <a:t>?</a:t>
            </a:r>
            <a:endParaRPr lang="en-US" sz="2200" dirty="0">
              <a:solidFill>
                <a:prstClr val="white"/>
              </a:solidFill>
            </a:endParaRPr>
          </a:p>
        </p:txBody>
      </p:sp>
      <p:pic>
        <p:nvPicPr>
          <p:cNvPr id="9" name="Afbeelding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57238" y="4980164"/>
            <a:ext cx="926416" cy="861392"/>
          </a:xfrm>
          <a:prstGeom prst="rect">
            <a:avLst/>
          </a:prstGeom>
        </p:spPr>
      </p:pic>
    </p:spTree>
    <p:extLst>
      <p:ext uri="{BB962C8B-B14F-4D97-AF65-F5344CB8AC3E}">
        <p14:creationId xmlns:p14="http://schemas.microsoft.com/office/powerpoint/2010/main" val="115789129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thumb/d/d0/RIAN_archive_359290_Mikhail_Gorbachev.jpg/266px-RIAN_archive_359290_Mikhail_Gorbache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371475"/>
            <a:ext cx="3683000" cy="5469117"/>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156</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3">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389749" y="475221"/>
            <a:ext cx="4032330" cy="5632311"/>
          </a:xfrm>
          <a:prstGeom prst="rect">
            <a:avLst/>
          </a:prstGeom>
        </p:spPr>
        <p:txBody>
          <a:bodyPr wrap="square">
            <a:spAutoFit/>
          </a:bodyPr>
          <a:lstStyle/>
          <a:p>
            <a:r>
              <a:rPr lang="en-US" sz="2400" dirty="0" smtClean="0">
                <a:solidFill>
                  <a:prstClr val="white"/>
                </a:solidFill>
              </a:rPr>
              <a:t>Michael </a:t>
            </a:r>
            <a:r>
              <a:rPr lang="en-US" sz="2400" dirty="0" err="1" smtClean="0">
                <a:solidFill>
                  <a:prstClr val="white"/>
                </a:solidFill>
              </a:rPr>
              <a:t>Gorbatsjov</a:t>
            </a:r>
            <a:endParaRPr lang="en-US" sz="2400" dirty="0" smtClean="0">
              <a:solidFill>
                <a:prstClr val="white"/>
              </a:solidFill>
            </a:endParaRPr>
          </a:p>
          <a:p>
            <a:endParaRPr lang="en-US" sz="2400" dirty="0">
              <a:solidFill>
                <a:prstClr val="white"/>
              </a:solidFill>
            </a:endParaRPr>
          </a:p>
          <a:p>
            <a:r>
              <a:rPr lang="en-US" sz="2400" dirty="0" err="1" smtClean="0">
                <a:solidFill>
                  <a:prstClr val="white"/>
                </a:solidFill>
              </a:rPr>
              <a:t>Vanaf</a:t>
            </a:r>
            <a:r>
              <a:rPr lang="en-US" sz="2400" dirty="0" smtClean="0">
                <a:solidFill>
                  <a:prstClr val="white"/>
                </a:solidFill>
              </a:rPr>
              <a:t> 1985 </a:t>
            </a:r>
            <a:r>
              <a:rPr lang="en-US" sz="2400" dirty="0" err="1" smtClean="0">
                <a:solidFill>
                  <a:prstClr val="white"/>
                </a:solidFill>
              </a:rPr>
              <a:t>leider</a:t>
            </a:r>
            <a:r>
              <a:rPr lang="en-US" sz="2400" dirty="0" smtClean="0">
                <a:solidFill>
                  <a:prstClr val="white"/>
                </a:solidFill>
              </a:rPr>
              <a:t> van de SU.</a:t>
            </a:r>
          </a:p>
          <a:p>
            <a:endParaRPr lang="en-US" sz="2400" dirty="0">
              <a:solidFill>
                <a:prstClr val="white"/>
              </a:solidFill>
            </a:endParaRPr>
          </a:p>
          <a:p>
            <a:r>
              <a:rPr lang="en-US" sz="2400" dirty="0" smtClean="0">
                <a:solidFill>
                  <a:prstClr val="white"/>
                </a:solidFill>
              </a:rPr>
              <a:t>SU in </a:t>
            </a:r>
            <a:r>
              <a:rPr lang="en-US" sz="2400" dirty="0" err="1" smtClean="0">
                <a:solidFill>
                  <a:prstClr val="white"/>
                </a:solidFill>
              </a:rPr>
              <a:t>een</a:t>
            </a:r>
            <a:r>
              <a:rPr lang="en-US" sz="2400" dirty="0" smtClean="0">
                <a:solidFill>
                  <a:prstClr val="white"/>
                </a:solidFill>
              </a:rPr>
              <a:t> </a:t>
            </a:r>
            <a:r>
              <a:rPr lang="en-US" sz="2400" dirty="0" err="1" smtClean="0">
                <a:solidFill>
                  <a:prstClr val="white"/>
                </a:solidFill>
              </a:rPr>
              <a:t>diepe</a:t>
            </a:r>
            <a:r>
              <a:rPr lang="en-US" sz="2400" dirty="0" smtClean="0">
                <a:solidFill>
                  <a:prstClr val="white"/>
                </a:solidFill>
              </a:rPr>
              <a:t> </a:t>
            </a:r>
            <a:r>
              <a:rPr lang="en-US" sz="2400" dirty="0" err="1" smtClean="0">
                <a:solidFill>
                  <a:prstClr val="white"/>
                </a:solidFill>
              </a:rPr>
              <a:t>economische</a:t>
            </a:r>
            <a:r>
              <a:rPr lang="en-US" sz="2400" dirty="0" smtClean="0">
                <a:solidFill>
                  <a:prstClr val="white"/>
                </a:solidFill>
              </a:rPr>
              <a:t> crisis.</a:t>
            </a:r>
          </a:p>
          <a:p>
            <a:endParaRPr lang="en-US" sz="2400" dirty="0">
              <a:solidFill>
                <a:prstClr val="white"/>
              </a:solidFill>
            </a:endParaRPr>
          </a:p>
          <a:p>
            <a:r>
              <a:rPr lang="en-US" sz="2400" dirty="0" err="1" smtClean="0">
                <a:solidFill>
                  <a:prstClr val="white"/>
                </a:solidFill>
              </a:rPr>
              <a:t>Gorbatsjov</a:t>
            </a:r>
            <a:r>
              <a:rPr lang="en-US" sz="2400" dirty="0" smtClean="0">
                <a:solidFill>
                  <a:prstClr val="white"/>
                </a:solidFill>
              </a:rPr>
              <a:t> </a:t>
            </a:r>
            <a:r>
              <a:rPr lang="en-US" sz="2400" dirty="0" err="1" smtClean="0">
                <a:solidFill>
                  <a:prstClr val="white"/>
                </a:solidFill>
              </a:rPr>
              <a:t>stelt</a:t>
            </a:r>
            <a:r>
              <a:rPr lang="en-US" sz="2400" dirty="0" smtClean="0">
                <a:solidFill>
                  <a:prstClr val="white"/>
                </a:solidFill>
              </a:rPr>
              <a:t> </a:t>
            </a:r>
            <a:r>
              <a:rPr lang="en-US" sz="2400" dirty="0" err="1" smtClean="0">
                <a:solidFill>
                  <a:prstClr val="white"/>
                </a:solidFill>
              </a:rPr>
              <a:t>een</a:t>
            </a:r>
            <a:r>
              <a:rPr lang="en-US" sz="2400" dirty="0" smtClean="0">
                <a:solidFill>
                  <a:prstClr val="white"/>
                </a:solidFill>
              </a:rPr>
              <a:t> </a:t>
            </a:r>
            <a:r>
              <a:rPr lang="en-US" sz="2400" dirty="0" err="1" smtClean="0">
                <a:solidFill>
                  <a:prstClr val="white"/>
                </a:solidFill>
              </a:rPr>
              <a:t>hervorming</a:t>
            </a:r>
            <a:r>
              <a:rPr lang="en-US" sz="2400" dirty="0" smtClean="0">
                <a:solidFill>
                  <a:prstClr val="white"/>
                </a:solidFill>
              </a:rPr>
              <a:t> </a:t>
            </a:r>
            <a:r>
              <a:rPr lang="en-US" sz="2400" dirty="0" err="1" smtClean="0">
                <a:solidFill>
                  <a:prstClr val="white"/>
                </a:solidFill>
              </a:rPr>
              <a:t>voor</a:t>
            </a:r>
            <a:r>
              <a:rPr lang="en-US" sz="2400" dirty="0" smtClean="0">
                <a:solidFill>
                  <a:prstClr val="white"/>
                </a:solidFill>
              </a:rPr>
              <a:t>: </a:t>
            </a:r>
            <a:r>
              <a:rPr lang="en-US" sz="2400" u="sng" dirty="0" smtClean="0">
                <a:solidFill>
                  <a:prstClr val="white"/>
                </a:solidFill>
              </a:rPr>
              <a:t>Perestroika</a:t>
            </a:r>
          </a:p>
          <a:p>
            <a:endParaRPr lang="en-US" sz="2400" u="sng" dirty="0" smtClean="0">
              <a:solidFill>
                <a:prstClr val="white"/>
              </a:solidFill>
            </a:endParaRPr>
          </a:p>
          <a:p>
            <a:endParaRPr lang="en-US" sz="2400" u="sng" dirty="0">
              <a:solidFill>
                <a:prstClr val="white"/>
              </a:solidFill>
            </a:endParaRPr>
          </a:p>
          <a:p>
            <a:r>
              <a:rPr lang="en-US" sz="2400" dirty="0" err="1" smtClean="0">
                <a:solidFill>
                  <a:prstClr val="white"/>
                </a:solidFill>
              </a:rPr>
              <a:t>Vooral</a:t>
            </a:r>
            <a:r>
              <a:rPr lang="en-US" sz="2400" dirty="0" smtClean="0">
                <a:solidFill>
                  <a:prstClr val="white"/>
                </a:solidFill>
              </a:rPr>
              <a:t>  de </a:t>
            </a:r>
            <a:r>
              <a:rPr lang="en-US" sz="2400" dirty="0" err="1" smtClean="0">
                <a:solidFill>
                  <a:prstClr val="white"/>
                </a:solidFill>
              </a:rPr>
              <a:t>economie</a:t>
            </a:r>
            <a:r>
              <a:rPr lang="en-US" sz="2400" dirty="0" smtClean="0">
                <a:solidFill>
                  <a:prstClr val="white"/>
                </a:solidFill>
              </a:rPr>
              <a:t> </a:t>
            </a:r>
            <a:r>
              <a:rPr lang="en-US" sz="2400" dirty="0" err="1" smtClean="0">
                <a:solidFill>
                  <a:prstClr val="white"/>
                </a:solidFill>
              </a:rPr>
              <a:t>wordt</a:t>
            </a:r>
            <a:r>
              <a:rPr lang="en-US" sz="2400" dirty="0" smtClean="0">
                <a:solidFill>
                  <a:prstClr val="white"/>
                </a:solidFill>
              </a:rPr>
              <a:t> </a:t>
            </a:r>
            <a:r>
              <a:rPr lang="en-US" sz="2400" dirty="0" err="1" smtClean="0">
                <a:solidFill>
                  <a:prstClr val="white"/>
                </a:solidFill>
              </a:rPr>
              <a:t>hervormd</a:t>
            </a:r>
            <a:r>
              <a:rPr lang="en-US" sz="2400" dirty="0" smtClean="0">
                <a:solidFill>
                  <a:prstClr val="white"/>
                </a:solidFill>
              </a:rPr>
              <a:t>: minder </a:t>
            </a:r>
            <a:r>
              <a:rPr lang="en-US" sz="2400" dirty="0" err="1" smtClean="0">
                <a:solidFill>
                  <a:prstClr val="white"/>
                </a:solidFill>
              </a:rPr>
              <a:t>communisme</a:t>
            </a:r>
            <a:r>
              <a:rPr lang="en-US" sz="2400" dirty="0" smtClean="0">
                <a:solidFill>
                  <a:prstClr val="white"/>
                </a:solidFill>
              </a:rPr>
              <a:t> </a:t>
            </a:r>
            <a:r>
              <a:rPr lang="en-US" sz="2400" dirty="0" err="1" smtClean="0">
                <a:solidFill>
                  <a:prstClr val="white"/>
                </a:solidFill>
              </a:rPr>
              <a:t>meer</a:t>
            </a:r>
            <a:r>
              <a:rPr lang="en-US" sz="2400" dirty="0" smtClean="0">
                <a:solidFill>
                  <a:prstClr val="white"/>
                </a:solidFill>
              </a:rPr>
              <a:t> </a:t>
            </a:r>
            <a:r>
              <a:rPr lang="en-US" sz="2400" dirty="0" err="1" smtClean="0">
                <a:solidFill>
                  <a:prstClr val="white"/>
                </a:solidFill>
              </a:rPr>
              <a:t>kapitalisme</a:t>
            </a:r>
            <a:r>
              <a:rPr lang="en-US" sz="2400" dirty="0" smtClean="0">
                <a:solidFill>
                  <a:prstClr val="white"/>
                </a:solidFill>
              </a:rPr>
              <a:t>.</a:t>
            </a:r>
            <a:endParaRPr lang="en-US" sz="2200" dirty="0">
              <a:solidFill>
                <a:prstClr val="white"/>
              </a:solidFill>
            </a:endParaRPr>
          </a:p>
        </p:txBody>
      </p:sp>
      <p:pic>
        <p:nvPicPr>
          <p:cNvPr id="9" name="Afbeelding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6145" y="3761624"/>
            <a:ext cx="926416" cy="861392"/>
          </a:xfrm>
          <a:prstGeom prst="rect">
            <a:avLst/>
          </a:prstGeom>
        </p:spPr>
      </p:pic>
    </p:spTree>
    <p:extLst>
      <p:ext uri="{BB962C8B-B14F-4D97-AF65-F5344CB8AC3E}">
        <p14:creationId xmlns:p14="http://schemas.microsoft.com/office/powerpoint/2010/main" val="115789129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157</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186548" y="197537"/>
            <a:ext cx="8129151" cy="3754874"/>
          </a:xfrm>
          <a:prstGeom prst="rect">
            <a:avLst/>
          </a:prstGeom>
        </p:spPr>
        <p:txBody>
          <a:bodyPr wrap="square">
            <a:spAutoFit/>
          </a:bodyPr>
          <a:lstStyle/>
          <a:p>
            <a:r>
              <a:rPr lang="en-US" sz="2400" dirty="0" err="1" smtClean="0">
                <a:solidFill>
                  <a:prstClr val="white"/>
                </a:solidFill>
              </a:rPr>
              <a:t>Ook</a:t>
            </a:r>
            <a:r>
              <a:rPr lang="en-US" sz="2400" dirty="0" smtClean="0">
                <a:solidFill>
                  <a:prstClr val="white"/>
                </a:solidFill>
              </a:rPr>
              <a:t> </a:t>
            </a:r>
            <a:r>
              <a:rPr lang="en-US" sz="2400" dirty="0" err="1" smtClean="0">
                <a:solidFill>
                  <a:prstClr val="white"/>
                </a:solidFill>
              </a:rPr>
              <a:t>wil</a:t>
            </a:r>
            <a:r>
              <a:rPr lang="en-US" sz="2400" dirty="0" smtClean="0">
                <a:solidFill>
                  <a:prstClr val="white"/>
                </a:solidFill>
              </a:rPr>
              <a:t> </a:t>
            </a:r>
            <a:r>
              <a:rPr lang="en-US" sz="2400" dirty="0" err="1" smtClean="0">
                <a:solidFill>
                  <a:prstClr val="white"/>
                </a:solidFill>
              </a:rPr>
              <a:t>Gorbatsjov</a:t>
            </a:r>
            <a:r>
              <a:rPr lang="en-US" sz="2400" dirty="0" smtClean="0">
                <a:solidFill>
                  <a:prstClr val="white"/>
                </a:solidFill>
              </a:rPr>
              <a:t> </a:t>
            </a:r>
            <a:r>
              <a:rPr lang="en-US" sz="2400" dirty="0" err="1" smtClean="0">
                <a:solidFill>
                  <a:prstClr val="white"/>
                </a:solidFill>
              </a:rPr>
              <a:t>meer</a:t>
            </a:r>
            <a:r>
              <a:rPr lang="en-US" sz="2400" dirty="0" smtClean="0">
                <a:solidFill>
                  <a:prstClr val="white"/>
                </a:solidFill>
              </a:rPr>
              <a:t> </a:t>
            </a:r>
            <a:r>
              <a:rPr lang="en-US" sz="2400" dirty="0" err="1" smtClean="0">
                <a:solidFill>
                  <a:prstClr val="white"/>
                </a:solidFill>
              </a:rPr>
              <a:t>vertrouwen</a:t>
            </a:r>
            <a:r>
              <a:rPr lang="en-US" sz="2400" dirty="0" smtClean="0">
                <a:solidFill>
                  <a:prstClr val="white"/>
                </a:solidFill>
              </a:rPr>
              <a:t> in het </a:t>
            </a:r>
            <a:r>
              <a:rPr lang="en-US" sz="2400" dirty="0" err="1" smtClean="0">
                <a:solidFill>
                  <a:prstClr val="white"/>
                </a:solidFill>
              </a:rPr>
              <a:t>bestuur</a:t>
            </a:r>
            <a:r>
              <a:rPr lang="en-US" sz="2400" dirty="0" smtClean="0">
                <a:solidFill>
                  <a:prstClr val="white"/>
                </a:solidFill>
              </a:rPr>
              <a:t> van de </a:t>
            </a:r>
            <a:r>
              <a:rPr lang="en-US" sz="2400" dirty="0" err="1" smtClean="0">
                <a:solidFill>
                  <a:prstClr val="white"/>
                </a:solidFill>
              </a:rPr>
              <a:t>communisten</a:t>
            </a:r>
            <a:r>
              <a:rPr lang="en-US" sz="2400" dirty="0" smtClean="0">
                <a:solidFill>
                  <a:prstClr val="white"/>
                </a:solidFill>
              </a:rPr>
              <a:t> </a:t>
            </a:r>
            <a:r>
              <a:rPr lang="en-US" sz="2400" dirty="0" err="1" smtClean="0">
                <a:solidFill>
                  <a:prstClr val="white"/>
                </a:solidFill>
              </a:rPr>
              <a:t>krijgen</a:t>
            </a:r>
            <a:r>
              <a:rPr lang="en-US" sz="2400" dirty="0" smtClean="0">
                <a:solidFill>
                  <a:prstClr val="white"/>
                </a:solidFill>
              </a:rPr>
              <a:t>.</a:t>
            </a:r>
          </a:p>
          <a:p>
            <a:endParaRPr lang="en-US" sz="2400" dirty="0">
              <a:solidFill>
                <a:prstClr val="white"/>
              </a:solidFill>
            </a:endParaRPr>
          </a:p>
          <a:p>
            <a:r>
              <a:rPr lang="en-US" sz="2400" dirty="0" err="1" smtClean="0">
                <a:solidFill>
                  <a:prstClr val="white"/>
                </a:solidFill>
              </a:rPr>
              <a:t>Daarom</a:t>
            </a:r>
            <a:r>
              <a:rPr lang="en-US" sz="2400" dirty="0" smtClean="0">
                <a:solidFill>
                  <a:prstClr val="white"/>
                </a:solidFill>
              </a:rPr>
              <a:t> </a:t>
            </a:r>
            <a:r>
              <a:rPr lang="en-US" sz="2400" dirty="0" err="1" smtClean="0">
                <a:solidFill>
                  <a:prstClr val="white"/>
                </a:solidFill>
              </a:rPr>
              <a:t>pakt</a:t>
            </a:r>
            <a:r>
              <a:rPr lang="en-US" sz="2400" dirty="0" smtClean="0">
                <a:solidFill>
                  <a:prstClr val="white"/>
                </a:solidFill>
              </a:rPr>
              <a:t> </a:t>
            </a:r>
            <a:r>
              <a:rPr lang="en-US" sz="2400" dirty="0" err="1" smtClean="0">
                <a:solidFill>
                  <a:prstClr val="white"/>
                </a:solidFill>
              </a:rPr>
              <a:t>hij</a:t>
            </a:r>
            <a:r>
              <a:rPr lang="en-US" sz="2400" dirty="0" smtClean="0">
                <a:solidFill>
                  <a:prstClr val="white"/>
                </a:solidFill>
              </a:rPr>
              <a:t> </a:t>
            </a:r>
            <a:r>
              <a:rPr lang="en-US" sz="2400" dirty="0" err="1" smtClean="0">
                <a:solidFill>
                  <a:prstClr val="white"/>
                </a:solidFill>
              </a:rPr>
              <a:t>corruptie</a:t>
            </a:r>
            <a:r>
              <a:rPr lang="en-US" sz="2400" dirty="0" smtClean="0">
                <a:solidFill>
                  <a:prstClr val="white"/>
                </a:solidFill>
              </a:rPr>
              <a:t> </a:t>
            </a:r>
            <a:r>
              <a:rPr lang="en-US" sz="2400" dirty="0" err="1" smtClean="0">
                <a:solidFill>
                  <a:prstClr val="white"/>
                </a:solidFill>
              </a:rPr>
              <a:t>aan</a:t>
            </a:r>
            <a:r>
              <a:rPr lang="en-US" sz="2400" dirty="0" smtClean="0">
                <a:solidFill>
                  <a:prstClr val="white"/>
                </a:solidFill>
              </a:rPr>
              <a:t> </a:t>
            </a:r>
            <a:r>
              <a:rPr lang="en-US" sz="2400" dirty="0" err="1" smtClean="0">
                <a:solidFill>
                  <a:prstClr val="white"/>
                </a:solidFill>
              </a:rPr>
              <a:t>en</a:t>
            </a:r>
            <a:r>
              <a:rPr lang="en-US" sz="2400" dirty="0" smtClean="0">
                <a:solidFill>
                  <a:prstClr val="white"/>
                </a:solidFill>
              </a:rPr>
              <a:t> </a:t>
            </a:r>
            <a:r>
              <a:rPr lang="en-US" sz="2400" dirty="0" err="1" smtClean="0">
                <a:solidFill>
                  <a:prstClr val="white"/>
                </a:solidFill>
              </a:rPr>
              <a:t>wil</a:t>
            </a:r>
            <a:r>
              <a:rPr lang="en-US" sz="2400" dirty="0" smtClean="0">
                <a:solidFill>
                  <a:prstClr val="white"/>
                </a:solidFill>
              </a:rPr>
              <a:t> </a:t>
            </a:r>
            <a:r>
              <a:rPr lang="en-US" sz="2400" dirty="0" err="1" smtClean="0">
                <a:solidFill>
                  <a:prstClr val="white"/>
                </a:solidFill>
              </a:rPr>
              <a:t>hij</a:t>
            </a:r>
            <a:r>
              <a:rPr lang="en-US" sz="2400" dirty="0" smtClean="0">
                <a:solidFill>
                  <a:prstClr val="white"/>
                </a:solidFill>
              </a:rPr>
              <a:t> </a:t>
            </a:r>
            <a:r>
              <a:rPr lang="en-US" sz="2400" dirty="0" err="1" smtClean="0">
                <a:solidFill>
                  <a:prstClr val="white"/>
                </a:solidFill>
              </a:rPr>
              <a:t>meer</a:t>
            </a:r>
            <a:r>
              <a:rPr lang="en-US" sz="2400" dirty="0" smtClean="0">
                <a:solidFill>
                  <a:prstClr val="white"/>
                </a:solidFill>
              </a:rPr>
              <a:t> </a:t>
            </a:r>
            <a:r>
              <a:rPr lang="en-US" sz="2400" dirty="0" err="1" smtClean="0">
                <a:solidFill>
                  <a:prstClr val="white"/>
                </a:solidFill>
              </a:rPr>
              <a:t>openheid</a:t>
            </a:r>
            <a:r>
              <a:rPr lang="en-US" sz="2400" dirty="0" smtClean="0">
                <a:solidFill>
                  <a:prstClr val="white"/>
                </a:solidFill>
              </a:rPr>
              <a:t>: </a:t>
            </a:r>
            <a:r>
              <a:rPr lang="en-US" sz="2400" u="sng" dirty="0" smtClean="0">
                <a:solidFill>
                  <a:prstClr val="white"/>
                </a:solidFill>
              </a:rPr>
              <a:t>Glasnost.</a:t>
            </a:r>
          </a:p>
          <a:p>
            <a:endParaRPr lang="en-US" sz="2400" u="sng" dirty="0">
              <a:solidFill>
                <a:prstClr val="white"/>
              </a:solidFill>
            </a:endParaRPr>
          </a:p>
          <a:p>
            <a:endParaRPr lang="en-US" sz="2400" dirty="0" smtClean="0">
              <a:solidFill>
                <a:prstClr val="white"/>
              </a:solidFill>
            </a:endParaRPr>
          </a:p>
          <a:p>
            <a:endParaRPr lang="en-US" sz="2400" dirty="0" smtClean="0">
              <a:solidFill>
                <a:prstClr val="white"/>
              </a:solidFill>
            </a:endParaRPr>
          </a:p>
          <a:p>
            <a:endParaRPr lang="en-US" sz="2400" dirty="0">
              <a:solidFill>
                <a:prstClr val="white"/>
              </a:solidFill>
            </a:endParaRPr>
          </a:p>
          <a:p>
            <a:endParaRPr lang="en-US" sz="2200" dirty="0">
              <a:solidFill>
                <a:prstClr val="white"/>
              </a:solidFill>
            </a:endParaRP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8856" y="2136911"/>
            <a:ext cx="926416" cy="861392"/>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4313" y="3332782"/>
            <a:ext cx="4047687" cy="2953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hthoek 3"/>
          <p:cNvSpPr/>
          <p:nvPr/>
        </p:nvSpPr>
        <p:spPr>
          <a:xfrm>
            <a:off x="3186548" y="3562920"/>
            <a:ext cx="4763652" cy="3046988"/>
          </a:xfrm>
          <a:prstGeom prst="rect">
            <a:avLst/>
          </a:prstGeom>
        </p:spPr>
        <p:txBody>
          <a:bodyPr wrap="square">
            <a:spAutoFit/>
          </a:bodyPr>
          <a:lstStyle/>
          <a:p>
            <a:pPr lvl="0"/>
            <a:r>
              <a:rPr lang="en-US" sz="2400" dirty="0">
                <a:solidFill>
                  <a:prstClr val="white"/>
                </a:solidFill>
              </a:rPr>
              <a:t>De </a:t>
            </a:r>
            <a:r>
              <a:rPr lang="en-US" sz="2400" dirty="0" err="1">
                <a:solidFill>
                  <a:prstClr val="white"/>
                </a:solidFill>
              </a:rPr>
              <a:t>programma’s</a:t>
            </a:r>
            <a:r>
              <a:rPr lang="en-US" sz="2400" dirty="0">
                <a:solidFill>
                  <a:prstClr val="white"/>
                </a:solidFill>
              </a:rPr>
              <a:t> </a:t>
            </a:r>
            <a:r>
              <a:rPr lang="en-US" sz="2400" u="sng" dirty="0">
                <a:solidFill>
                  <a:prstClr val="white"/>
                </a:solidFill>
              </a:rPr>
              <a:t>Perestroika</a:t>
            </a:r>
            <a:r>
              <a:rPr lang="en-US" sz="2400" dirty="0">
                <a:solidFill>
                  <a:prstClr val="white"/>
                </a:solidFill>
              </a:rPr>
              <a:t> </a:t>
            </a:r>
            <a:r>
              <a:rPr lang="en-US" sz="2400" dirty="0" err="1">
                <a:solidFill>
                  <a:prstClr val="white"/>
                </a:solidFill>
              </a:rPr>
              <a:t>en</a:t>
            </a:r>
            <a:r>
              <a:rPr lang="en-US" sz="2400" dirty="0">
                <a:solidFill>
                  <a:prstClr val="white"/>
                </a:solidFill>
              </a:rPr>
              <a:t> </a:t>
            </a:r>
            <a:r>
              <a:rPr lang="en-US" sz="2400" u="sng" dirty="0">
                <a:solidFill>
                  <a:prstClr val="white"/>
                </a:solidFill>
              </a:rPr>
              <a:t>Glasnost</a:t>
            </a:r>
            <a:r>
              <a:rPr lang="en-US" sz="2400" dirty="0">
                <a:solidFill>
                  <a:prstClr val="white"/>
                </a:solidFill>
              </a:rPr>
              <a:t> </a:t>
            </a:r>
            <a:r>
              <a:rPr lang="en-US" sz="2400" dirty="0" err="1">
                <a:solidFill>
                  <a:prstClr val="white"/>
                </a:solidFill>
              </a:rPr>
              <a:t>bracht</a:t>
            </a:r>
            <a:r>
              <a:rPr lang="en-US" sz="2400" dirty="0">
                <a:solidFill>
                  <a:prstClr val="white"/>
                </a:solidFill>
              </a:rPr>
              <a:t> de VS </a:t>
            </a:r>
            <a:r>
              <a:rPr lang="en-US" sz="2400" dirty="0" err="1">
                <a:solidFill>
                  <a:prstClr val="white"/>
                </a:solidFill>
              </a:rPr>
              <a:t>en</a:t>
            </a:r>
            <a:r>
              <a:rPr lang="en-US" sz="2400" dirty="0">
                <a:solidFill>
                  <a:prstClr val="white"/>
                </a:solidFill>
              </a:rPr>
              <a:t> SU </a:t>
            </a:r>
            <a:r>
              <a:rPr lang="en-US" sz="2400" dirty="0" err="1">
                <a:solidFill>
                  <a:prstClr val="white"/>
                </a:solidFill>
              </a:rPr>
              <a:t>dichter</a:t>
            </a:r>
            <a:r>
              <a:rPr lang="en-US" sz="2400" dirty="0">
                <a:solidFill>
                  <a:prstClr val="white"/>
                </a:solidFill>
              </a:rPr>
              <a:t> </a:t>
            </a:r>
            <a:r>
              <a:rPr lang="en-US" sz="2400" dirty="0" err="1">
                <a:solidFill>
                  <a:prstClr val="white"/>
                </a:solidFill>
              </a:rPr>
              <a:t>bij</a:t>
            </a:r>
            <a:r>
              <a:rPr lang="en-US" sz="2400" dirty="0">
                <a:solidFill>
                  <a:prstClr val="white"/>
                </a:solidFill>
              </a:rPr>
              <a:t> </a:t>
            </a:r>
            <a:r>
              <a:rPr lang="en-US" sz="2400" dirty="0" err="1">
                <a:solidFill>
                  <a:prstClr val="white"/>
                </a:solidFill>
              </a:rPr>
              <a:t>elkaar</a:t>
            </a:r>
            <a:r>
              <a:rPr lang="en-US" sz="2400" dirty="0">
                <a:solidFill>
                  <a:prstClr val="white"/>
                </a:solidFill>
              </a:rPr>
              <a:t>.</a:t>
            </a:r>
          </a:p>
          <a:p>
            <a:pPr lvl="0"/>
            <a:endParaRPr lang="en-US" sz="2400" dirty="0">
              <a:solidFill>
                <a:prstClr val="white"/>
              </a:solidFill>
            </a:endParaRPr>
          </a:p>
          <a:p>
            <a:pPr lvl="0"/>
            <a:r>
              <a:rPr lang="en-US" sz="2400" dirty="0" err="1">
                <a:solidFill>
                  <a:prstClr val="white"/>
                </a:solidFill>
              </a:rPr>
              <a:t>Ze</a:t>
            </a:r>
            <a:r>
              <a:rPr lang="en-US" sz="2400" dirty="0">
                <a:solidFill>
                  <a:prstClr val="white"/>
                </a:solidFill>
              </a:rPr>
              <a:t> </a:t>
            </a:r>
            <a:r>
              <a:rPr lang="en-US" sz="2400" dirty="0" err="1">
                <a:solidFill>
                  <a:prstClr val="white"/>
                </a:solidFill>
              </a:rPr>
              <a:t>gingen</a:t>
            </a:r>
            <a:r>
              <a:rPr lang="en-US" sz="2400" dirty="0">
                <a:solidFill>
                  <a:prstClr val="white"/>
                </a:solidFill>
              </a:rPr>
              <a:t> </a:t>
            </a:r>
            <a:r>
              <a:rPr lang="en-US" sz="2400" dirty="0" err="1">
                <a:solidFill>
                  <a:prstClr val="white"/>
                </a:solidFill>
              </a:rPr>
              <a:t>overleggen</a:t>
            </a:r>
            <a:r>
              <a:rPr lang="en-US" sz="2400" dirty="0">
                <a:solidFill>
                  <a:prstClr val="white"/>
                </a:solidFill>
              </a:rPr>
              <a:t> over </a:t>
            </a:r>
            <a:r>
              <a:rPr lang="en-US" sz="2400" dirty="0" err="1">
                <a:solidFill>
                  <a:prstClr val="white"/>
                </a:solidFill>
              </a:rPr>
              <a:t>economische</a:t>
            </a:r>
            <a:r>
              <a:rPr lang="en-US" sz="2400" dirty="0">
                <a:solidFill>
                  <a:prstClr val="white"/>
                </a:solidFill>
              </a:rPr>
              <a:t> </a:t>
            </a:r>
            <a:r>
              <a:rPr lang="en-US" sz="2400" dirty="0" err="1">
                <a:solidFill>
                  <a:prstClr val="white"/>
                </a:solidFill>
              </a:rPr>
              <a:t>samenwerking</a:t>
            </a:r>
            <a:r>
              <a:rPr lang="en-US" sz="2400" dirty="0">
                <a:solidFill>
                  <a:prstClr val="white"/>
                </a:solidFill>
              </a:rPr>
              <a:t> </a:t>
            </a:r>
            <a:r>
              <a:rPr lang="en-US" sz="2400" dirty="0" err="1">
                <a:solidFill>
                  <a:prstClr val="white"/>
                </a:solidFill>
              </a:rPr>
              <a:t>en</a:t>
            </a:r>
            <a:r>
              <a:rPr lang="en-US" sz="2400" dirty="0">
                <a:solidFill>
                  <a:prstClr val="white"/>
                </a:solidFill>
              </a:rPr>
              <a:t> </a:t>
            </a:r>
            <a:r>
              <a:rPr lang="en-US" sz="2400" dirty="0" err="1">
                <a:solidFill>
                  <a:prstClr val="white"/>
                </a:solidFill>
              </a:rPr>
              <a:t>vermindering</a:t>
            </a:r>
            <a:r>
              <a:rPr lang="en-US" sz="2400" dirty="0">
                <a:solidFill>
                  <a:prstClr val="white"/>
                </a:solidFill>
              </a:rPr>
              <a:t> van het </a:t>
            </a:r>
            <a:r>
              <a:rPr lang="en-US" sz="2400" dirty="0" err="1">
                <a:solidFill>
                  <a:prstClr val="white"/>
                </a:solidFill>
              </a:rPr>
              <a:t>aantal</a:t>
            </a:r>
            <a:r>
              <a:rPr lang="en-US" sz="2400" dirty="0">
                <a:solidFill>
                  <a:prstClr val="white"/>
                </a:solidFill>
              </a:rPr>
              <a:t> </a:t>
            </a:r>
            <a:r>
              <a:rPr lang="en-US" sz="2400" dirty="0" err="1">
                <a:solidFill>
                  <a:prstClr val="white"/>
                </a:solidFill>
              </a:rPr>
              <a:t>kernwapens</a:t>
            </a:r>
            <a:r>
              <a:rPr lang="en-US" sz="2400" dirty="0">
                <a:solidFill>
                  <a:prstClr val="white"/>
                </a:solidFill>
              </a:rPr>
              <a:t>.</a:t>
            </a:r>
          </a:p>
        </p:txBody>
      </p:sp>
    </p:spTree>
    <p:extLst>
      <p:ext uri="{BB962C8B-B14F-4D97-AF65-F5344CB8AC3E}">
        <p14:creationId xmlns:p14="http://schemas.microsoft.com/office/powerpoint/2010/main" val="152295477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158</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389748" y="475221"/>
            <a:ext cx="7240151" cy="3785652"/>
          </a:xfrm>
          <a:prstGeom prst="rect">
            <a:avLst/>
          </a:prstGeom>
        </p:spPr>
        <p:txBody>
          <a:bodyPr wrap="square">
            <a:spAutoFit/>
          </a:bodyPr>
          <a:lstStyle/>
          <a:p>
            <a:r>
              <a:rPr lang="en-US" sz="2400" dirty="0" err="1" smtClean="0">
                <a:solidFill>
                  <a:prstClr val="white"/>
                </a:solidFill>
              </a:rPr>
              <a:t>Vanaf</a:t>
            </a:r>
            <a:r>
              <a:rPr lang="en-US" sz="2400" dirty="0" smtClean="0">
                <a:solidFill>
                  <a:prstClr val="white"/>
                </a:solidFill>
              </a:rPr>
              <a:t> 1985 </a:t>
            </a:r>
            <a:r>
              <a:rPr lang="en-US" sz="2400" dirty="0" err="1" smtClean="0">
                <a:solidFill>
                  <a:prstClr val="white"/>
                </a:solidFill>
              </a:rPr>
              <a:t>gaan</a:t>
            </a:r>
            <a:r>
              <a:rPr lang="en-US" sz="2400" dirty="0" smtClean="0">
                <a:solidFill>
                  <a:prstClr val="white"/>
                </a:solidFill>
              </a:rPr>
              <a:t> </a:t>
            </a:r>
            <a:r>
              <a:rPr lang="en-US" sz="2400" dirty="0" err="1" smtClean="0">
                <a:solidFill>
                  <a:prstClr val="white"/>
                </a:solidFill>
              </a:rPr>
              <a:t>veel</a:t>
            </a:r>
            <a:r>
              <a:rPr lang="en-US" sz="2400" dirty="0" smtClean="0">
                <a:solidFill>
                  <a:prstClr val="white"/>
                </a:solidFill>
              </a:rPr>
              <a:t> </a:t>
            </a:r>
            <a:r>
              <a:rPr lang="en-US" sz="2400" dirty="0" err="1" smtClean="0">
                <a:solidFill>
                  <a:prstClr val="white"/>
                </a:solidFill>
              </a:rPr>
              <a:t>landen</a:t>
            </a:r>
            <a:r>
              <a:rPr lang="en-US" sz="2400" dirty="0" smtClean="0">
                <a:solidFill>
                  <a:prstClr val="white"/>
                </a:solidFill>
              </a:rPr>
              <a:t> in Oost-Europa </a:t>
            </a:r>
            <a:r>
              <a:rPr lang="en-US" sz="2400" dirty="0" err="1" smtClean="0">
                <a:solidFill>
                  <a:prstClr val="white"/>
                </a:solidFill>
              </a:rPr>
              <a:t>hun</a:t>
            </a:r>
            <a:r>
              <a:rPr lang="en-US" sz="2400" dirty="0" smtClean="0">
                <a:solidFill>
                  <a:prstClr val="white"/>
                </a:solidFill>
              </a:rPr>
              <a:t> </a:t>
            </a:r>
            <a:r>
              <a:rPr lang="en-US" sz="2400" dirty="0" err="1" smtClean="0">
                <a:solidFill>
                  <a:prstClr val="white"/>
                </a:solidFill>
              </a:rPr>
              <a:t>eigen</a:t>
            </a:r>
            <a:r>
              <a:rPr lang="en-US" sz="2400" dirty="0" smtClean="0">
                <a:solidFill>
                  <a:prstClr val="white"/>
                </a:solidFill>
              </a:rPr>
              <a:t> </a:t>
            </a:r>
            <a:r>
              <a:rPr lang="en-US" sz="2400" dirty="0" err="1" smtClean="0">
                <a:solidFill>
                  <a:prstClr val="white"/>
                </a:solidFill>
              </a:rPr>
              <a:t>weg</a:t>
            </a:r>
            <a:r>
              <a:rPr lang="en-US" sz="2400" dirty="0" smtClean="0">
                <a:solidFill>
                  <a:prstClr val="white"/>
                </a:solidFill>
              </a:rPr>
              <a:t>.</a:t>
            </a:r>
          </a:p>
          <a:p>
            <a:endParaRPr lang="en-US" sz="2400" dirty="0">
              <a:solidFill>
                <a:prstClr val="white"/>
              </a:solidFill>
            </a:endParaRPr>
          </a:p>
          <a:p>
            <a:r>
              <a:rPr lang="en-US" sz="2400" dirty="0" smtClean="0">
                <a:solidFill>
                  <a:prstClr val="white"/>
                </a:solidFill>
              </a:rPr>
              <a:t>De SU </a:t>
            </a:r>
            <a:r>
              <a:rPr lang="en-US" sz="2400" dirty="0" err="1" smtClean="0">
                <a:solidFill>
                  <a:prstClr val="white"/>
                </a:solidFill>
              </a:rPr>
              <a:t>laat</a:t>
            </a:r>
            <a:r>
              <a:rPr lang="en-US" sz="2400" dirty="0" smtClean="0">
                <a:solidFill>
                  <a:prstClr val="white"/>
                </a:solidFill>
              </a:rPr>
              <a:t> </a:t>
            </a:r>
            <a:r>
              <a:rPr lang="en-US" sz="2400" dirty="0" err="1" smtClean="0">
                <a:solidFill>
                  <a:prstClr val="white"/>
                </a:solidFill>
              </a:rPr>
              <a:t>dit</a:t>
            </a:r>
            <a:r>
              <a:rPr lang="en-US" sz="2400" dirty="0" smtClean="0">
                <a:solidFill>
                  <a:prstClr val="white"/>
                </a:solidFill>
              </a:rPr>
              <a:t> </a:t>
            </a:r>
            <a:r>
              <a:rPr lang="en-US" sz="2400" dirty="0" err="1" smtClean="0">
                <a:solidFill>
                  <a:prstClr val="white"/>
                </a:solidFill>
              </a:rPr>
              <a:t>gebeuren</a:t>
            </a:r>
            <a:r>
              <a:rPr lang="en-US" sz="2400" dirty="0" smtClean="0">
                <a:solidFill>
                  <a:prstClr val="white"/>
                </a:solidFill>
              </a:rPr>
              <a:t>.</a:t>
            </a:r>
          </a:p>
          <a:p>
            <a:endParaRPr lang="en-US" sz="2400" dirty="0">
              <a:solidFill>
                <a:prstClr val="white"/>
              </a:solidFill>
            </a:endParaRPr>
          </a:p>
          <a:p>
            <a:r>
              <a:rPr lang="en-US" sz="2400" dirty="0" smtClean="0">
                <a:solidFill>
                  <a:prstClr val="white"/>
                </a:solidFill>
              </a:rPr>
              <a:t>Oost-</a:t>
            </a:r>
            <a:r>
              <a:rPr lang="en-US" sz="2400" dirty="0" err="1" smtClean="0">
                <a:solidFill>
                  <a:prstClr val="white"/>
                </a:solidFill>
              </a:rPr>
              <a:t>Duitsland</a:t>
            </a:r>
            <a:r>
              <a:rPr lang="en-US" sz="2400" dirty="0" smtClean="0">
                <a:solidFill>
                  <a:prstClr val="white"/>
                </a:solidFill>
              </a:rPr>
              <a:t>, </a:t>
            </a:r>
            <a:r>
              <a:rPr lang="en-US" sz="2400" dirty="0" err="1" smtClean="0">
                <a:solidFill>
                  <a:prstClr val="white"/>
                </a:solidFill>
              </a:rPr>
              <a:t>Hongarije</a:t>
            </a:r>
            <a:r>
              <a:rPr lang="en-US" sz="2400" dirty="0" smtClean="0">
                <a:solidFill>
                  <a:prstClr val="white"/>
                </a:solidFill>
              </a:rPr>
              <a:t>, </a:t>
            </a:r>
            <a:r>
              <a:rPr lang="en-US" sz="2400" dirty="0" err="1" smtClean="0">
                <a:solidFill>
                  <a:prstClr val="white"/>
                </a:solidFill>
              </a:rPr>
              <a:t>Polen</a:t>
            </a:r>
            <a:r>
              <a:rPr lang="en-US" sz="2400" dirty="0" smtClean="0">
                <a:solidFill>
                  <a:prstClr val="white"/>
                </a:solidFill>
              </a:rPr>
              <a:t>, </a:t>
            </a:r>
            <a:r>
              <a:rPr lang="en-US" sz="2400" dirty="0" err="1" smtClean="0">
                <a:solidFill>
                  <a:prstClr val="white"/>
                </a:solidFill>
              </a:rPr>
              <a:t>Tsjecho-Slowakije</a:t>
            </a:r>
            <a:r>
              <a:rPr lang="en-US" sz="2400" dirty="0" smtClean="0">
                <a:solidFill>
                  <a:prstClr val="white"/>
                </a:solidFill>
              </a:rPr>
              <a:t> </a:t>
            </a:r>
            <a:r>
              <a:rPr lang="en-US" sz="2400" dirty="0" err="1" smtClean="0">
                <a:solidFill>
                  <a:prstClr val="white"/>
                </a:solidFill>
              </a:rPr>
              <a:t>en</a:t>
            </a:r>
            <a:r>
              <a:rPr lang="en-US" sz="2400" dirty="0" smtClean="0">
                <a:solidFill>
                  <a:prstClr val="white"/>
                </a:solidFill>
              </a:rPr>
              <a:t> </a:t>
            </a:r>
            <a:r>
              <a:rPr lang="en-US" sz="2400" dirty="0" err="1" smtClean="0">
                <a:solidFill>
                  <a:prstClr val="white"/>
                </a:solidFill>
              </a:rPr>
              <a:t>Roemenie</a:t>
            </a:r>
            <a:r>
              <a:rPr lang="en-US" sz="2400" dirty="0" smtClean="0">
                <a:solidFill>
                  <a:prstClr val="white"/>
                </a:solidFill>
              </a:rPr>
              <a:t> </a:t>
            </a:r>
            <a:r>
              <a:rPr lang="en-US" sz="2400" dirty="0" err="1" smtClean="0">
                <a:solidFill>
                  <a:prstClr val="white"/>
                </a:solidFill>
              </a:rPr>
              <a:t>zetten</a:t>
            </a:r>
            <a:r>
              <a:rPr lang="en-US" sz="2400" dirty="0" smtClean="0">
                <a:solidFill>
                  <a:prstClr val="white"/>
                </a:solidFill>
              </a:rPr>
              <a:t> </a:t>
            </a:r>
            <a:r>
              <a:rPr lang="en-US" sz="2400" dirty="0" err="1" smtClean="0">
                <a:solidFill>
                  <a:prstClr val="white"/>
                </a:solidFill>
              </a:rPr>
              <a:t>alleen</a:t>
            </a:r>
            <a:r>
              <a:rPr lang="en-US" sz="2400" dirty="0" smtClean="0">
                <a:solidFill>
                  <a:prstClr val="white"/>
                </a:solidFill>
              </a:rPr>
              <a:t> </a:t>
            </a:r>
            <a:r>
              <a:rPr lang="en-US" sz="2400" dirty="0" err="1" smtClean="0">
                <a:solidFill>
                  <a:prstClr val="white"/>
                </a:solidFill>
              </a:rPr>
              <a:t>hun</a:t>
            </a:r>
            <a:r>
              <a:rPr lang="en-US" sz="2400" dirty="0" smtClean="0">
                <a:solidFill>
                  <a:prstClr val="white"/>
                </a:solidFill>
              </a:rPr>
              <a:t> </a:t>
            </a:r>
            <a:r>
              <a:rPr lang="en-US" sz="2400" dirty="0" err="1" smtClean="0">
                <a:solidFill>
                  <a:prstClr val="white"/>
                </a:solidFill>
              </a:rPr>
              <a:t>communistische</a:t>
            </a:r>
            <a:r>
              <a:rPr lang="en-US" sz="2400" dirty="0" smtClean="0">
                <a:solidFill>
                  <a:prstClr val="white"/>
                </a:solidFill>
              </a:rPr>
              <a:t> </a:t>
            </a:r>
            <a:r>
              <a:rPr lang="en-US" sz="2400" dirty="0" err="1" smtClean="0">
                <a:solidFill>
                  <a:prstClr val="white"/>
                </a:solidFill>
              </a:rPr>
              <a:t>leiders</a:t>
            </a:r>
            <a:r>
              <a:rPr lang="en-US" sz="2400" dirty="0" smtClean="0">
                <a:solidFill>
                  <a:prstClr val="white"/>
                </a:solidFill>
              </a:rPr>
              <a:t> </a:t>
            </a:r>
            <a:r>
              <a:rPr lang="en-US" sz="2400" dirty="0" err="1" smtClean="0">
                <a:solidFill>
                  <a:prstClr val="white"/>
                </a:solidFill>
              </a:rPr>
              <a:t>af</a:t>
            </a:r>
            <a:r>
              <a:rPr lang="en-US" sz="2400" dirty="0" smtClean="0">
                <a:solidFill>
                  <a:prstClr val="white"/>
                </a:solidFill>
              </a:rPr>
              <a:t>.</a:t>
            </a:r>
          </a:p>
          <a:p>
            <a:endParaRPr lang="en-US" sz="2400" dirty="0">
              <a:solidFill>
                <a:prstClr val="white"/>
              </a:solidFill>
            </a:endParaRPr>
          </a:p>
          <a:p>
            <a:r>
              <a:rPr lang="en-US" sz="2400" dirty="0" err="1" smtClean="0">
                <a:solidFill>
                  <a:prstClr val="white"/>
                </a:solidFill>
              </a:rPr>
              <a:t>Veel</a:t>
            </a:r>
            <a:r>
              <a:rPr lang="en-US" sz="2400" dirty="0" smtClean="0">
                <a:solidFill>
                  <a:prstClr val="white"/>
                </a:solidFill>
              </a:rPr>
              <a:t> </a:t>
            </a:r>
            <a:r>
              <a:rPr lang="en-US" sz="2400" dirty="0" err="1" smtClean="0">
                <a:solidFill>
                  <a:prstClr val="white"/>
                </a:solidFill>
              </a:rPr>
              <a:t>mensen</a:t>
            </a:r>
            <a:r>
              <a:rPr lang="en-US" sz="2400" dirty="0" smtClean="0">
                <a:solidFill>
                  <a:prstClr val="white"/>
                </a:solidFill>
              </a:rPr>
              <a:t> </a:t>
            </a:r>
            <a:r>
              <a:rPr lang="en-US" sz="2400" dirty="0" err="1" smtClean="0">
                <a:solidFill>
                  <a:prstClr val="white"/>
                </a:solidFill>
              </a:rPr>
              <a:t>vluchtten</a:t>
            </a:r>
            <a:r>
              <a:rPr lang="en-US" sz="2400" dirty="0" smtClean="0">
                <a:solidFill>
                  <a:prstClr val="white"/>
                </a:solidFill>
              </a:rPr>
              <a:t> </a:t>
            </a:r>
            <a:r>
              <a:rPr lang="en-US" sz="2400" dirty="0" err="1" smtClean="0">
                <a:solidFill>
                  <a:prstClr val="white"/>
                </a:solidFill>
              </a:rPr>
              <a:t>vanaf</a:t>
            </a:r>
            <a:r>
              <a:rPr lang="en-US" sz="2400" dirty="0" smtClean="0">
                <a:solidFill>
                  <a:prstClr val="white"/>
                </a:solidFill>
              </a:rPr>
              <a:t> </a:t>
            </a:r>
            <a:r>
              <a:rPr lang="en-US" sz="2400" dirty="0" err="1" smtClean="0">
                <a:solidFill>
                  <a:prstClr val="white"/>
                </a:solidFill>
              </a:rPr>
              <a:t>dat</a:t>
            </a:r>
            <a:r>
              <a:rPr lang="en-US" sz="2400" dirty="0" smtClean="0">
                <a:solidFill>
                  <a:prstClr val="white"/>
                </a:solidFill>
              </a:rPr>
              <a:t> moment </a:t>
            </a:r>
            <a:r>
              <a:rPr lang="en-US" sz="2400" dirty="0" err="1" smtClean="0">
                <a:solidFill>
                  <a:prstClr val="white"/>
                </a:solidFill>
              </a:rPr>
              <a:t>weg</a:t>
            </a:r>
            <a:r>
              <a:rPr lang="en-US" sz="2400" dirty="0" smtClean="0">
                <a:solidFill>
                  <a:prstClr val="white"/>
                </a:solidFill>
              </a:rPr>
              <a:t> </a:t>
            </a:r>
            <a:r>
              <a:rPr lang="en-US" sz="2400" dirty="0" err="1" smtClean="0">
                <a:solidFill>
                  <a:prstClr val="white"/>
                </a:solidFill>
              </a:rPr>
              <a:t>uit</a:t>
            </a:r>
            <a:r>
              <a:rPr lang="en-US" sz="2400" dirty="0" smtClean="0">
                <a:solidFill>
                  <a:prstClr val="white"/>
                </a:solidFill>
              </a:rPr>
              <a:t> </a:t>
            </a:r>
            <a:r>
              <a:rPr lang="en-US" sz="2400" dirty="0" err="1" smtClean="0">
                <a:solidFill>
                  <a:prstClr val="white"/>
                </a:solidFill>
              </a:rPr>
              <a:t>oost-Berlijn</a:t>
            </a:r>
            <a:r>
              <a:rPr lang="en-US" sz="2400" dirty="0" smtClean="0">
                <a:solidFill>
                  <a:prstClr val="white"/>
                </a:solidFill>
              </a:rPr>
              <a:t> via </a:t>
            </a:r>
            <a:r>
              <a:rPr lang="en-US" sz="2400" dirty="0" err="1" smtClean="0">
                <a:solidFill>
                  <a:prstClr val="white"/>
                </a:solidFill>
              </a:rPr>
              <a:t>deze</a:t>
            </a:r>
            <a:r>
              <a:rPr lang="en-US" sz="2400" dirty="0" smtClean="0">
                <a:solidFill>
                  <a:prstClr val="white"/>
                </a:solidFill>
              </a:rPr>
              <a:t> </a:t>
            </a:r>
            <a:r>
              <a:rPr lang="en-US" sz="2400" dirty="0" err="1" smtClean="0">
                <a:solidFill>
                  <a:prstClr val="white"/>
                </a:solidFill>
              </a:rPr>
              <a:t>landen</a:t>
            </a:r>
            <a:r>
              <a:rPr lang="en-US" sz="2400" dirty="0" smtClean="0">
                <a:solidFill>
                  <a:prstClr val="white"/>
                </a:solidFill>
              </a:rPr>
              <a:t>.</a:t>
            </a:r>
            <a:endParaRPr lang="en-US" sz="2200" dirty="0">
              <a:solidFill>
                <a:prstClr val="white"/>
              </a:solidFill>
            </a:endParaRPr>
          </a:p>
        </p:txBody>
      </p:sp>
      <p:pic>
        <p:nvPicPr>
          <p:cNvPr id="6"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049791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159</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211948" y="322821"/>
            <a:ext cx="8891151" cy="5970865"/>
          </a:xfrm>
          <a:prstGeom prst="rect">
            <a:avLst/>
          </a:prstGeom>
        </p:spPr>
        <p:txBody>
          <a:bodyPr wrap="square">
            <a:spAutoFit/>
          </a:bodyPr>
          <a:lstStyle/>
          <a:p>
            <a:r>
              <a:rPr lang="en-US" sz="2400" dirty="0" smtClean="0">
                <a:solidFill>
                  <a:prstClr val="white"/>
                </a:solidFill>
              </a:rPr>
              <a:t>De </a:t>
            </a:r>
            <a:r>
              <a:rPr lang="en-US" sz="2400" dirty="0" err="1" smtClean="0">
                <a:solidFill>
                  <a:prstClr val="white"/>
                </a:solidFill>
              </a:rPr>
              <a:t>regering</a:t>
            </a:r>
            <a:r>
              <a:rPr lang="en-US" sz="2400" dirty="0" smtClean="0">
                <a:solidFill>
                  <a:prstClr val="white"/>
                </a:solidFill>
              </a:rPr>
              <a:t> in </a:t>
            </a:r>
            <a:r>
              <a:rPr lang="en-US" sz="2400" dirty="0">
                <a:solidFill>
                  <a:prstClr val="white"/>
                </a:solidFill>
              </a:rPr>
              <a:t>O</a:t>
            </a:r>
            <a:r>
              <a:rPr lang="en-US" sz="2400" dirty="0" smtClean="0">
                <a:solidFill>
                  <a:prstClr val="white"/>
                </a:solidFill>
              </a:rPr>
              <a:t>ost-</a:t>
            </a:r>
            <a:r>
              <a:rPr lang="en-US" sz="2400" dirty="0" err="1" smtClean="0">
                <a:solidFill>
                  <a:prstClr val="white"/>
                </a:solidFill>
              </a:rPr>
              <a:t>Berlijn</a:t>
            </a:r>
            <a:r>
              <a:rPr lang="en-US" sz="2400" dirty="0" smtClean="0">
                <a:solidFill>
                  <a:prstClr val="white"/>
                </a:solidFill>
              </a:rPr>
              <a:t> </a:t>
            </a:r>
            <a:r>
              <a:rPr lang="en-US" sz="2400" dirty="0" err="1" smtClean="0">
                <a:solidFill>
                  <a:prstClr val="white"/>
                </a:solidFill>
              </a:rPr>
              <a:t>besluit</a:t>
            </a:r>
            <a:r>
              <a:rPr lang="en-US" sz="2400" dirty="0" smtClean="0">
                <a:solidFill>
                  <a:prstClr val="white"/>
                </a:solidFill>
              </a:rPr>
              <a:t> </a:t>
            </a:r>
            <a:r>
              <a:rPr lang="en-US" sz="2400" dirty="0" err="1" smtClean="0">
                <a:solidFill>
                  <a:prstClr val="white"/>
                </a:solidFill>
              </a:rPr>
              <a:t>daarom</a:t>
            </a:r>
            <a:r>
              <a:rPr lang="en-US" sz="2400" dirty="0" smtClean="0">
                <a:solidFill>
                  <a:prstClr val="white"/>
                </a:solidFill>
              </a:rPr>
              <a:t> om </a:t>
            </a:r>
            <a:r>
              <a:rPr lang="en-US" sz="2400" dirty="0" err="1" smtClean="0">
                <a:solidFill>
                  <a:prstClr val="white"/>
                </a:solidFill>
              </a:rPr>
              <a:t>ook</a:t>
            </a:r>
            <a:r>
              <a:rPr lang="en-US" sz="2400" dirty="0" smtClean="0">
                <a:solidFill>
                  <a:prstClr val="white"/>
                </a:solidFill>
              </a:rPr>
              <a:t> de </a:t>
            </a:r>
            <a:r>
              <a:rPr lang="en-US" sz="2400" dirty="0" err="1" smtClean="0">
                <a:solidFill>
                  <a:prstClr val="white"/>
                </a:solidFill>
              </a:rPr>
              <a:t>grens</a:t>
            </a:r>
            <a:r>
              <a:rPr lang="en-US" sz="2400" dirty="0" smtClean="0">
                <a:solidFill>
                  <a:prstClr val="white"/>
                </a:solidFill>
              </a:rPr>
              <a:t> met West-</a:t>
            </a:r>
            <a:r>
              <a:rPr lang="en-US" sz="2400" dirty="0" err="1" smtClean="0">
                <a:solidFill>
                  <a:prstClr val="white"/>
                </a:solidFill>
              </a:rPr>
              <a:t>Berlijn</a:t>
            </a:r>
            <a:r>
              <a:rPr lang="en-US" sz="2400" dirty="0" smtClean="0">
                <a:solidFill>
                  <a:prstClr val="white"/>
                </a:solidFill>
              </a:rPr>
              <a:t> maar open </a:t>
            </a:r>
            <a:r>
              <a:rPr lang="en-US" sz="2400" dirty="0" err="1" smtClean="0">
                <a:solidFill>
                  <a:prstClr val="white"/>
                </a:solidFill>
              </a:rPr>
              <a:t>te</a:t>
            </a:r>
            <a:r>
              <a:rPr lang="en-US" sz="2400" dirty="0" smtClean="0">
                <a:solidFill>
                  <a:prstClr val="white"/>
                </a:solidFill>
              </a:rPr>
              <a:t> </a:t>
            </a:r>
            <a:r>
              <a:rPr lang="en-US" sz="2400" dirty="0" err="1" smtClean="0">
                <a:solidFill>
                  <a:prstClr val="white"/>
                </a:solidFill>
              </a:rPr>
              <a:t>doen</a:t>
            </a:r>
            <a:r>
              <a:rPr lang="en-US" sz="2400" dirty="0" smtClean="0">
                <a:solidFill>
                  <a:prstClr val="white"/>
                </a:solidFill>
              </a:rPr>
              <a:t>.</a:t>
            </a:r>
          </a:p>
          <a:p>
            <a:endParaRPr lang="en-US" sz="2400" dirty="0">
              <a:solidFill>
                <a:prstClr val="white"/>
              </a:solidFill>
            </a:endParaRPr>
          </a:p>
          <a:p>
            <a:r>
              <a:rPr lang="en-US" sz="2400" dirty="0" smtClean="0">
                <a:solidFill>
                  <a:prstClr val="white"/>
                </a:solidFill>
              </a:rPr>
              <a:t>De burgers van </a:t>
            </a:r>
            <a:r>
              <a:rPr lang="en-US" sz="2400" dirty="0" err="1">
                <a:solidFill>
                  <a:prstClr val="white"/>
                </a:solidFill>
              </a:rPr>
              <a:t>B</a:t>
            </a:r>
            <a:r>
              <a:rPr lang="en-US" sz="2400" dirty="0" err="1" smtClean="0">
                <a:solidFill>
                  <a:prstClr val="white"/>
                </a:solidFill>
              </a:rPr>
              <a:t>erlijn</a:t>
            </a:r>
            <a:r>
              <a:rPr lang="en-US" sz="2400" dirty="0" smtClean="0">
                <a:solidFill>
                  <a:prstClr val="white"/>
                </a:solidFill>
              </a:rPr>
              <a:t> </a:t>
            </a:r>
            <a:r>
              <a:rPr lang="en-US" sz="2400" dirty="0" err="1" smtClean="0">
                <a:solidFill>
                  <a:prstClr val="white"/>
                </a:solidFill>
              </a:rPr>
              <a:t>zien</a:t>
            </a:r>
            <a:r>
              <a:rPr lang="en-US" sz="2400" dirty="0" smtClean="0">
                <a:solidFill>
                  <a:prstClr val="white"/>
                </a:solidFill>
              </a:rPr>
              <a:t> </a:t>
            </a:r>
            <a:r>
              <a:rPr lang="en-US" sz="2400" dirty="0" err="1" smtClean="0">
                <a:solidFill>
                  <a:prstClr val="white"/>
                </a:solidFill>
              </a:rPr>
              <a:t>dit</a:t>
            </a:r>
            <a:r>
              <a:rPr lang="en-US" sz="2400" dirty="0" smtClean="0">
                <a:solidFill>
                  <a:prstClr val="white"/>
                </a:solidFill>
              </a:rPr>
              <a:t> </a:t>
            </a:r>
            <a:r>
              <a:rPr lang="en-US" sz="2400" dirty="0" err="1" smtClean="0">
                <a:solidFill>
                  <a:prstClr val="white"/>
                </a:solidFill>
              </a:rPr>
              <a:t>als</a:t>
            </a:r>
            <a:r>
              <a:rPr lang="en-US" sz="2400" dirty="0" smtClean="0">
                <a:solidFill>
                  <a:prstClr val="white"/>
                </a:solidFill>
              </a:rPr>
              <a:t> het </a:t>
            </a:r>
            <a:r>
              <a:rPr lang="en-US" sz="2400" dirty="0" err="1" smtClean="0">
                <a:solidFill>
                  <a:prstClr val="white"/>
                </a:solidFill>
              </a:rPr>
              <a:t>einde</a:t>
            </a:r>
            <a:r>
              <a:rPr lang="en-US" sz="2400" dirty="0" smtClean="0">
                <a:solidFill>
                  <a:prstClr val="white"/>
                </a:solidFill>
              </a:rPr>
              <a:t> van de </a:t>
            </a:r>
            <a:r>
              <a:rPr lang="en-US" sz="2400" dirty="0" err="1" smtClean="0">
                <a:solidFill>
                  <a:prstClr val="white"/>
                </a:solidFill>
              </a:rPr>
              <a:t>muur</a:t>
            </a:r>
            <a:r>
              <a:rPr lang="en-US" sz="2400" dirty="0" smtClean="0">
                <a:solidFill>
                  <a:prstClr val="white"/>
                </a:solidFill>
              </a:rPr>
              <a:t>.</a:t>
            </a:r>
          </a:p>
          <a:p>
            <a:endParaRPr lang="en-US" sz="2400" dirty="0">
              <a:solidFill>
                <a:prstClr val="white"/>
              </a:solidFill>
            </a:endParaRPr>
          </a:p>
          <a:p>
            <a:r>
              <a:rPr lang="en-US" sz="2400" dirty="0" err="1" smtClean="0">
                <a:solidFill>
                  <a:prstClr val="white"/>
                </a:solidFill>
              </a:rPr>
              <a:t>Ze</a:t>
            </a:r>
            <a:r>
              <a:rPr lang="en-US" sz="2400" dirty="0" smtClean="0">
                <a:solidFill>
                  <a:prstClr val="white"/>
                </a:solidFill>
              </a:rPr>
              <a:t> </a:t>
            </a:r>
            <a:r>
              <a:rPr lang="en-US" sz="2400" dirty="0" err="1" smtClean="0">
                <a:solidFill>
                  <a:prstClr val="white"/>
                </a:solidFill>
              </a:rPr>
              <a:t>gaan</a:t>
            </a:r>
            <a:r>
              <a:rPr lang="en-US" sz="2400" dirty="0" smtClean="0">
                <a:solidFill>
                  <a:prstClr val="white"/>
                </a:solidFill>
              </a:rPr>
              <a:t> de </a:t>
            </a:r>
            <a:r>
              <a:rPr lang="en-US" sz="2400" dirty="0" err="1" smtClean="0">
                <a:solidFill>
                  <a:prstClr val="white"/>
                </a:solidFill>
              </a:rPr>
              <a:t>straat</a:t>
            </a:r>
            <a:r>
              <a:rPr lang="en-US" sz="2400" dirty="0" smtClean="0">
                <a:solidFill>
                  <a:prstClr val="white"/>
                </a:solidFill>
              </a:rPr>
              <a:t> op </a:t>
            </a:r>
            <a:r>
              <a:rPr lang="en-US" sz="2400" dirty="0" err="1" smtClean="0">
                <a:solidFill>
                  <a:prstClr val="white"/>
                </a:solidFill>
              </a:rPr>
              <a:t>en</a:t>
            </a:r>
            <a:r>
              <a:rPr lang="en-US" sz="2400" dirty="0" smtClean="0">
                <a:solidFill>
                  <a:prstClr val="white"/>
                </a:solidFill>
              </a:rPr>
              <a:t> </a:t>
            </a:r>
            <a:r>
              <a:rPr lang="en-US" sz="2400" dirty="0" err="1" smtClean="0">
                <a:solidFill>
                  <a:prstClr val="white"/>
                </a:solidFill>
              </a:rPr>
              <a:t>breken</a:t>
            </a:r>
            <a:r>
              <a:rPr lang="en-US" sz="2400" dirty="0" smtClean="0">
                <a:solidFill>
                  <a:prstClr val="white"/>
                </a:solidFill>
              </a:rPr>
              <a:t> hem </a:t>
            </a:r>
            <a:r>
              <a:rPr lang="en-US" sz="2400" dirty="0" err="1" smtClean="0">
                <a:solidFill>
                  <a:prstClr val="white"/>
                </a:solidFill>
              </a:rPr>
              <a:t>af</a:t>
            </a:r>
            <a:r>
              <a:rPr lang="en-US" sz="2400" dirty="0" smtClean="0">
                <a:solidFill>
                  <a:prstClr val="white"/>
                </a:solidFill>
              </a:rPr>
              <a:t>.</a:t>
            </a:r>
          </a:p>
          <a:p>
            <a:endParaRPr lang="en-US" sz="2400" dirty="0">
              <a:solidFill>
                <a:prstClr val="white"/>
              </a:solidFill>
            </a:endParaRPr>
          </a:p>
          <a:p>
            <a:endParaRPr lang="en-US" sz="2400" dirty="0" smtClean="0">
              <a:solidFill>
                <a:prstClr val="white"/>
              </a:solidFill>
            </a:endParaRPr>
          </a:p>
          <a:p>
            <a:endParaRPr lang="en-US" sz="2400" dirty="0">
              <a:solidFill>
                <a:prstClr val="white"/>
              </a:solidFill>
            </a:endParaRPr>
          </a:p>
          <a:p>
            <a:endParaRPr lang="en-US" sz="2400" dirty="0" smtClean="0">
              <a:solidFill>
                <a:prstClr val="white"/>
              </a:solidFill>
            </a:endParaRPr>
          </a:p>
          <a:p>
            <a:endParaRPr lang="en-US" sz="2400" dirty="0">
              <a:solidFill>
                <a:prstClr val="white"/>
              </a:solidFill>
            </a:endParaRPr>
          </a:p>
          <a:p>
            <a:endParaRPr lang="en-US" sz="2400" dirty="0" smtClean="0">
              <a:solidFill>
                <a:prstClr val="white"/>
              </a:solidFill>
            </a:endParaRPr>
          </a:p>
          <a:p>
            <a:endParaRPr lang="en-US" sz="2400" dirty="0">
              <a:solidFill>
                <a:prstClr val="white"/>
              </a:solidFill>
            </a:endParaRPr>
          </a:p>
          <a:p>
            <a:endParaRPr lang="en-US" sz="2400" dirty="0" smtClean="0">
              <a:solidFill>
                <a:prstClr val="white"/>
              </a:solidFill>
            </a:endParaRPr>
          </a:p>
          <a:p>
            <a:r>
              <a:rPr lang="en-US" sz="2400" dirty="0" smtClean="0">
                <a:solidFill>
                  <a:prstClr val="white"/>
                </a:solidFill>
              </a:rPr>
              <a:t>9 </a:t>
            </a:r>
            <a:r>
              <a:rPr lang="en-US" sz="2400" dirty="0" err="1" smtClean="0">
                <a:solidFill>
                  <a:prstClr val="white"/>
                </a:solidFill>
              </a:rPr>
              <a:t>nov</a:t>
            </a:r>
            <a:endParaRPr lang="en-US" sz="2400" dirty="0" smtClean="0">
              <a:solidFill>
                <a:prstClr val="white"/>
              </a:solidFill>
            </a:endParaRPr>
          </a:p>
          <a:p>
            <a:r>
              <a:rPr lang="en-US" sz="2400" dirty="0" smtClean="0">
                <a:solidFill>
                  <a:prstClr val="white"/>
                </a:solidFill>
              </a:rPr>
              <a:t>1989</a:t>
            </a:r>
            <a:endParaRPr lang="en-US" sz="2200" dirty="0">
              <a:solidFill>
                <a:prstClr val="white"/>
              </a:solidFill>
            </a:endParaRPr>
          </a:p>
        </p:txBody>
      </p:sp>
      <p:pic>
        <p:nvPicPr>
          <p:cNvPr id="2050" name="Picture 2" descr="https://upload.wikimedia.org/wikipedia/commons/5/52/Thefalloftheberlinwall19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600" y="2718515"/>
            <a:ext cx="5153025" cy="38823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86785" y="5474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44417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A9096D49-DAE3-40DE-93E0-41688E0A5016}" type="slidenum">
              <a:rPr lang="nl-NL" sz="1600" b="1">
                <a:solidFill>
                  <a:schemeClr val="bg1"/>
                </a:solidFill>
              </a:rPr>
              <a:t>16</a:t>
            </a:fld>
            <a:endParaRPr lang="nl-NL" sz="1600" b="1" dirty="0">
              <a:solidFill>
                <a:schemeClr val="bg1"/>
              </a:solidFill>
            </a:endParaRPr>
          </a:p>
        </p:txBody>
      </p:sp>
      <p:sp>
        <p:nvSpPr>
          <p:cNvPr id="5" name="Rechthoek 4"/>
          <p:cNvSpPr/>
          <p:nvPr/>
        </p:nvSpPr>
        <p:spPr>
          <a:xfrm>
            <a:off x="3265715" y="518957"/>
            <a:ext cx="8200571" cy="9694962"/>
          </a:xfrm>
          <a:prstGeom prst="rect">
            <a:avLst/>
          </a:prstGeom>
        </p:spPr>
        <p:txBody>
          <a:bodyPr wrap="square">
            <a:spAutoFit/>
          </a:bodyPr>
          <a:lstStyle/>
          <a:p>
            <a:r>
              <a:rPr lang="en-US" sz="2400" dirty="0" smtClean="0">
                <a:solidFill>
                  <a:schemeClr val="bg1"/>
                </a:solidFill>
                <a:sym typeface="Wingdings" pitchFamily="2" charset="2"/>
              </a:rPr>
              <a:t>De </a:t>
            </a:r>
            <a:r>
              <a:rPr lang="en-US" sz="2400" dirty="0" err="1" smtClean="0">
                <a:solidFill>
                  <a:schemeClr val="bg1"/>
                </a:solidFill>
                <a:sym typeface="Wingdings" pitchFamily="2" charset="2"/>
              </a:rPr>
              <a:t>Sovjet-Unie</a:t>
            </a:r>
            <a:r>
              <a:rPr lang="en-US" sz="2400" dirty="0" smtClean="0">
                <a:solidFill>
                  <a:schemeClr val="bg1"/>
                </a:solidFill>
                <a:sym typeface="Wingdings" pitchFamily="2" charset="2"/>
              </a:rPr>
              <a:t> is de baas over de </a:t>
            </a:r>
            <a:r>
              <a:rPr lang="en-US" sz="2400" dirty="0" err="1" smtClean="0">
                <a:solidFill>
                  <a:schemeClr val="bg1"/>
                </a:solidFill>
                <a:sym typeface="Wingdings" pitchFamily="2" charset="2"/>
              </a:rPr>
              <a:t>Oostblok</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landen</a:t>
            </a:r>
            <a:r>
              <a:rPr lang="en-US" sz="2400" dirty="0" smtClean="0">
                <a:solidFill>
                  <a:schemeClr val="bg1"/>
                </a:solidFill>
                <a:sym typeface="Wingdings" pitchFamily="2" charset="2"/>
              </a:rPr>
              <a:t>. Met </a:t>
            </a:r>
            <a:r>
              <a:rPr lang="en-US" sz="2400" dirty="0" err="1" smtClean="0">
                <a:solidFill>
                  <a:schemeClr val="bg1"/>
                </a:solidFill>
                <a:sym typeface="Wingdings" pitchFamily="2" charset="2"/>
              </a:rPr>
              <a:t>behulp</a:t>
            </a:r>
            <a:r>
              <a:rPr lang="en-US" sz="2400" dirty="0" smtClean="0">
                <a:solidFill>
                  <a:schemeClr val="bg1"/>
                </a:solidFill>
                <a:sym typeface="Wingdings" pitchFamily="2" charset="2"/>
              </a:rPr>
              <a:t> van twee </a:t>
            </a:r>
            <a:r>
              <a:rPr lang="en-US" sz="2400" dirty="0" err="1" smtClean="0">
                <a:solidFill>
                  <a:schemeClr val="bg1"/>
                </a:solidFill>
                <a:sym typeface="Wingdings" pitchFamily="2" charset="2"/>
              </a:rPr>
              <a:t>verdragen</a:t>
            </a:r>
            <a:r>
              <a:rPr lang="en-US" sz="2400" dirty="0" smtClean="0">
                <a:solidFill>
                  <a:schemeClr val="bg1"/>
                </a:solidFill>
                <a:sym typeface="Wingdings" pitchFamily="2" charset="2"/>
              </a:rPr>
              <a:t>:</a:t>
            </a:r>
          </a:p>
          <a:p>
            <a:endParaRPr lang="en-US" sz="2400" dirty="0">
              <a:solidFill>
                <a:schemeClr val="bg1"/>
              </a:solidFill>
              <a:sym typeface="Wingdings" pitchFamily="2" charset="2"/>
            </a:endParaRPr>
          </a:p>
          <a:p>
            <a:pPr marL="342900" indent="-342900">
              <a:buFont typeface="Arial" panose="020B0604020202020204" pitchFamily="34" charset="0"/>
              <a:buChar char="•"/>
            </a:pPr>
            <a:r>
              <a:rPr lang="en-US" sz="2400" u="sng" dirty="0" err="1" smtClean="0">
                <a:solidFill>
                  <a:schemeClr val="bg1"/>
                </a:solidFill>
                <a:sym typeface="Wingdings" pitchFamily="2" charset="2"/>
              </a:rPr>
              <a:t>Comecon</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een</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verdrag</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waarin</a:t>
            </a:r>
            <a:r>
              <a:rPr lang="en-US" sz="2400" dirty="0" smtClean="0">
                <a:solidFill>
                  <a:schemeClr val="bg1"/>
                </a:solidFill>
                <a:sym typeface="Wingdings" pitchFamily="2" charset="2"/>
              </a:rPr>
              <a:t> de </a:t>
            </a:r>
            <a:r>
              <a:rPr lang="en-US" sz="2400" dirty="0" err="1" smtClean="0">
                <a:solidFill>
                  <a:schemeClr val="bg1"/>
                </a:solidFill>
                <a:sym typeface="Wingdings" pitchFamily="2" charset="2"/>
              </a:rPr>
              <a:t>landen</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economisch</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samenwerken</a:t>
            </a:r>
            <a:r>
              <a:rPr lang="en-US" sz="2400" dirty="0" smtClean="0">
                <a:solidFill>
                  <a:schemeClr val="bg1"/>
                </a:solidFill>
                <a:sym typeface="Wingdings" pitchFamily="2" charset="2"/>
              </a:rPr>
              <a:t>.</a:t>
            </a:r>
          </a:p>
          <a:p>
            <a:pPr marL="342900" indent="-342900">
              <a:buFont typeface="Arial" panose="020B0604020202020204" pitchFamily="34" charset="0"/>
              <a:buChar char="•"/>
            </a:pPr>
            <a:r>
              <a:rPr lang="en-US" sz="2400" u="sng" dirty="0" smtClean="0">
                <a:solidFill>
                  <a:schemeClr val="bg1"/>
                </a:solidFill>
                <a:sym typeface="Wingdings" pitchFamily="2" charset="2"/>
              </a:rPr>
              <a:t>Het </a:t>
            </a:r>
            <a:r>
              <a:rPr lang="en-US" sz="2400" u="sng" dirty="0" err="1" smtClean="0">
                <a:solidFill>
                  <a:schemeClr val="bg1"/>
                </a:solidFill>
                <a:sym typeface="Wingdings" pitchFamily="2" charset="2"/>
              </a:rPr>
              <a:t>Warschaupact</a:t>
            </a:r>
            <a:r>
              <a:rPr lang="en-US" sz="2400" u="sng" dirty="0" smtClean="0">
                <a:solidFill>
                  <a:schemeClr val="bg1"/>
                </a:solidFill>
                <a:sym typeface="Wingdings" pitchFamily="2" charset="2"/>
              </a:rPr>
              <a:t>:</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militaire</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samenwerking</a:t>
            </a:r>
            <a:r>
              <a:rPr lang="en-US" sz="2400" dirty="0" smtClean="0">
                <a:solidFill>
                  <a:schemeClr val="bg1"/>
                </a:solidFill>
                <a:sym typeface="Wingdings" pitchFamily="2" charset="2"/>
              </a:rPr>
              <a:t>.</a:t>
            </a:r>
          </a:p>
          <a:p>
            <a:pPr marL="342900" indent="-342900">
              <a:buFont typeface="Arial" panose="020B0604020202020204" pitchFamily="34" charset="0"/>
              <a:buChar char="•"/>
            </a:pPr>
            <a:endParaRPr lang="en-US" sz="2400" u="sng" dirty="0">
              <a:solidFill>
                <a:schemeClr val="bg1"/>
              </a:solidFill>
              <a:sym typeface="Wingdings" pitchFamily="2" charset="2"/>
            </a:endParaRPr>
          </a:p>
          <a:p>
            <a:r>
              <a:rPr lang="en-US" sz="2400" dirty="0" smtClean="0">
                <a:solidFill>
                  <a:schemeClr val="bg1"/>
                </a:solidFill>
                <a:sym typeface="Wingdings" pitchFamily="2" charset="2"/>
              </a:rPr>
              <a:t>De SU </a:t>
            </a:r>
            <a:r>
              <a:rPr lang="en-US" sz="2400" dirty="0" err="1" smtClean="0">
                <a:solidFill>
                  <a:schemeClr val="bg1"/>
                </a:solidFill>
                <a:sym typeface="Wingdings" pitchFamily="2" charset="2"/>
              </a:rPr>
              <a:t>bepaalde</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wat</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er</a:t>
            </a:r>
            <a:r>
              <a:rPr lang="en-US" sz="2400" dirty="0" smtClean="0">
                <a:solidFill>
                  <a:schemeClr val="bg1"/>
                </a:solidFill>
                <a:sym typeface="Wingdings" pitchFamily="2" charset="2"/>
              </a:rPr>
              <a:t> in </a:t>
            </a:r>
            <a:r>
              <a:rPr lang="en-US" sz="2400" dirty="0" err="1" smtClean="0">
                <a:solidFill>
                  <a:schemeClr val="bg1"/>
                </a:solidFill>
                <a:sym typeface="Wingdings" pitchFamily="2" charset="2"/>
              </a:rPr>
              <a:t>deze</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samenwerking</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gebeurde</a:t>
            </a:r>
            <a:r>
              <a:rPr lang="en-US" sz="2400" dirty="0" smtClean="0">
                <a:solidFill>
                  <a:schemeClr val="bg1"/>
                </a:solidFill>
                <a:sym typeface="Wingdings" pitchFamily="2" charset="2"/>
              </a:rPr>
              <a:t>.</a:t>
            </a:r>
          </a:p>
          <a:p>
            <a:endParaRPr lang="en-US" sz="2400" dirty="0">
              <a:solidFill>
                <a:schemeClr val="bg1"/>
              </a:solidFill>
              <a:sym typeface="Wingdings" pitchFamily="2" charset="2"/>
            </a:endParaRPr>
          </a:p>
          <a:p>
            <a:endParaRPr lang="nl-NL" sz="2400" dirty="0">
              <a:solidFill>
                <a:schemeClr val="bg1"/>
              </a:solidFill>
              <a:sym typeface="Wingdings" pitchFamily="2" charset="2"/>
            </a:endParaRP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pPr marL="342900" indent="-342900">
              <a:buFont typeface="Arial" panose="020B0604020202020204" pitchFamily="34" charset="0"/>
              <a:buChar char="•"/>
            </a:pPr>
            <a:endParaRPr lang="nl-NL" sz="2400" dirty="0">
              <a:solidFill>
                <a:schemeClr val="bg1"/>
              </a:solidFill>
              <a:sym typeface="Wingdings" pitchFamily="2" charset="2"/>
            </a:endParaRPr>
          </a:p>
          <a:p>
            <a:pPr marL="342900" indent="-342900">
              <a:buFont typeface="Arial" panose="020B0604020202020204" pitchFamily="34" charset="0"/>
              <a:buChar char="•"/>
            </a:pPr>
            <a:endParaRPr lang="nl-NL" sz="2400" dirty="0" smtClean="0">
              <a:solidFill>
                <a:schemeClr val="bg1"/>
              </a:solidFill>
              <a:sym typeface="Wingdings" pitchFamily="2" charset="2"/>
            </a:endParaRPr>
          </a:p>
          <a:p>
            <a:endParaRPr lang="nl-NL" sz="2400" dirty="0" smtClean="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endParaRPr lang="nl-NL" sz="2400" dirty="0">
              <a:solidFill>
                <a:schemeClr val="bg1"/>
              </a:solidFill>
              <a:sym typeface="Wingdings" pitchFamily="2" charset="2"/>
            </a:endParaRPr>
          </a:p>
          <a:p>
            <a:r>
              <a:rPr lang="nl-NL" sz="2400" dirty="0">
                <a:solidFill>
                  <a:schemeClr val="bg1"/>
                </a:solidFill>
                <a:sym typeface="Wingdings" pitchFamily="2" charset="2"/>
              </a:rPr>
              <a:t>		</a:t>
            </a:r>
            <a:endParaRPr lang="nl-NL" sz="2400" dirty="0"/>
          </a:p>
        </p:txBody>
      </p:sp>
      <p:sp>
        <p:nvSpPr>
          <p:cNvPr id="3" name="AutoShape 4"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6" name="AutoShape 6"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0" name="Picture 4" descr="http://usstudiesonline.com/wp-content/uploads/2014/10/GCSE-History-Revision-USSR-Flag-and-US-Flag.png"/>
          <p:cNvPicPr>
            <a:picLocks noChangeAspect="1" noChangeArrowheads="1"/>
          </p:cNvPicPr>
          <p:nvPr/>
        </p:nvPicPr>
        <p:blipFill rotWithShape="1">
          <a:blip r:embed="rId3">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0487" y="3918633"/>
            <a:ext cx="926416" cy="861392"/>
          </a:xfrm>
          <a:prstGeom prst="rect">
            <a:avLst/>
          </a:prstGeom>
        </p:spPr>
      </p:pic>
    </p:spTree>
    <p:extLst>
      <p:ext uri="{BB962C8B-B14F-4D97-AF65-F5344CB8AC3E}">
        <p14:creationId xmlns:p14="http://schemas.microsoft.com/office/powerpoint/2010/main" val="184665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160</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211948" y="322821"/>
            <a:ext cx="8891151" cy="3046988"/>
          </a:xfrm>
          <a:prstGeom prst="rect">
            <a:avLst/>
          </a:prstGeom>
        </p:spPr>
        <p:txBody>
          <a:bodyPr wrap="square">
            <a:spAutoFit/>
          </a:bodyPr>
          <a:lstStyle/>
          <a:p>
            <a:r>
              <a:rPr lang="en-US" sz="2400" dirty="0" smtClean="0">
                <a:solidFill>
                  <a:prstClr val="white"/>
                </a:solidFill>
              </a:rPr>
              <a:t>De </a:t>
            </a:r>
            <a:r>
              <a:rPr lang="en-US" sz="2400" dirty="0" err="1" smtClean="0">
                <a:solidFill>
                  <a:prstClr val="white"/>
                </a:solidFill>
              </a:rPr>
              <a:t>Sovjet-Unie</a:t>
            </a:r>
            <a:r>
              <a:rPr lang="en-US" sz="2400" dirty="0" smtClean="0">
                <a:solidFill>
                  <a:prstClr val="white"/>
                </a:solidFill>
              </a:rPr>
              <a:t> </a:t>
            </a:r>
            <a:r>
              <a:rPr lang="en-US" sz="2400" dirty="0" err="1" smtClean="0">
                <a:solidFill>
                  <a:prstClr val="white"/>
                </a:solidFill>
              </a:rPr>
              <a:t>valt</a:t>
            </a:r>
            <a:r>
              <a:rPr lang="en-US" sz="2400" dirty="0" smtClean="0">
                <a:solidFill>
                  <a:prstClr val="white"/>
                </a:solidFill>
              </a:rPr>
              <a:t> </a:t>
            </a:r>
            <a:r>
              <a:rPr lang="en-US" sz="2400" dirty="0" err="1" smtClean="0">
                <a:solidFill>
                  <a:prstClr val="white"/>
                </a:solidFill>
              </a:rPr>
              <a:t>uit</a:t>
            </a:r>
            <a:r>
              <a:rPr lang="en-US" sz="2400" dirty="0" smtClean="0">
                <a:solidFill>
                  <a:prstClr val="white"/>
                </a:solidFill>
              </a:rPr>
              <a:t> </a:t>
            </a:r>
            <a:r>
              <a:rPr lang="en-US" sz="2400" dirty="0" err="1" smtClean="0">
                <a:solidFill>
                  <a:prstClr val="white"/>
                </a:solidFill>
              </a:rPr>
              <a:t>elkaar</a:t>
            </a:r>
            <a:r>
              <a:rPr lang="en-US" sz="2400" dirty="0" smtClean="0">
                <a:solidFill>
                  <a:prstClr val="white"/>
                </a:solidFill>
              </a:rPr>
              <a:t>.</a:t>
            </a:r>
          </a:p>
          <a:p>
            <a:endParaRPr lang="en-US" sz="2400" dirty="0">
              <a:solidFill>
                <a:prstClr val="white"/>
              </a:solidFill>
            </a:endParaRPr>
          </a:p>
          <a:p>
            <a:r>
              <a:rPr lang="en-US" sz="2400" dirty="0" smtClean="0">
                <a:solidFill>
                  <a:prstClr val="white"/>
                </a:solidFill>
              </a:rPr>
              <a:t>De </a:t>
            </a:r>
            <a:r>
              <a:rPr lang="en-US" sz="2400" dirty="0" err="1" smtClean="0">
                <a:solidFill>
                  <a:prstClr val="white"/>
                </a:solidFill>
              </a:rPr>
              <a:t>landen</a:t>
            </a:r>
            <a:r>
              <a:rPr lang="en-US" sz="2400" dirty="0" smtClean="0">
                <a:solidFill>
                  <a:prstClr val="white"/>
                </a:solidFill>
              </a:rPr>
              <a:t> die door Stalin </a:t>
            </a:r>
            <a:r>
              <a:rPr lang="en-US" sz="2400" dirty="0" err="1" smtClean="0">
                <a:solidFill>
                  <a:prstClr val="white"/>
                </a:solidFill>
              </a:rPr>
              <a:t>na</a:t>
            </a:r>
            <a:r>
              <a:rPr lang="en-US" sz="2400" dirty="0" smtClean="0">
                <a:solidFill>
                  <a:prstClr val="white"/>
                </a:solidFill>
              </a:rPr>
              <a:t> de </a:t>
            </a:r>
            <a:r>
              <a:rPr lang="en-US" sz="2400" dirty="0" err="1" smtClean="0">
                <a:solidFill>
                  <a:prstClr val="white"/>
                </a:solidFill>
              </a:rPr>
              <a:t>Tweede</a:t>
            </a:r>
            <a:r>
              <a:rPr lang="en-US" sz="2400" dirty="0" smtClean="0">
                <a:solidFill>
                  <a:prstClr val="white"/>
                </a:solidFill>
              </a:rPr>
              <a:t> </a:t>
            </a:r>
            <a:r>
              <a:rPr lang="en-US" sz="2400" dirty="0" err="1" smtClean="0">
                <a:solidFill>
                  <a:prstClr val="white"/>
                </a:solidFill>
              </a:rPr>
              <a:t>Wereldoorlog</a:t>
            </a:r>
            <a:r>
              <a:rPr lang="en-US" sz="2400" dirty="0" smtClean="0">
                <a:solidFill>
                  <a:prstClr val="white"/>
                </a:solidFill>
              </a:rPr>
              <a:t> </a:t>
            </a:r>
            <a:r>
              <a:rPr lang="en-US" sz="2400" dirty="0" err="1" smtClean="0">
                <a:solidFill>
                  <a:prstClr val="white"/>
                </a:solidFill>
              </a:rPr>
              <a:t>zijn</a:t>
            </a:r>
            <a:r>
              <a:rPr lang="en-US" sz="2400" dirty="0" smtClean="0">
                <a:solidFill>
                  <a:prstClr val="white"/>
                </a:solidFill>
              </a:rPr>
              <a:t> </a:t>
            </a:r>
            <a:r>
              <a:rPr lang="en-US" sz="2400" dirty="0" err="1" smtClean="0">
                <a:solidFill>
                  <a:prstClr val="white"/>
                </a:solidFill>
              </a:rPr>
              <a:t>veroverd</a:t>
            </a:r>
            <a:r>
              <a:rPr lang="en-US" sz="2400" dirty="0" smtClean="0">
                <a:solidFill>
                  <a:prstClr val="white"/>
                </a:solidFill>
              </a:rPr>
              <a:t> </a:t>
            </a:r>
            <a:r>
              <a:rPr lang="en-US" sz="2400" dirty="0" err="1" smtClean="0">
                <a:solidFill>
                  <a:prstClr val="white"/>
                </a:solidFill>
              </a:rPr>
              <a:t>maken</a:t>
            </a:r>
            <a:r>
              <a:rPr lang="en-US" sz="2400" dirty="0" smtClean="0">
                <a:solidFill>
                  <a:prstClr val="white"/>
                </a:solidFill>
              </a:rPr>
              <a:t> </a:t>
            </a:r>
            <a:r>
              <a:rPr lang="en-US" sz="2400" dirty="0" err="1" smtClean="0">
                <a:solidFill>
                  <a:prstClr val="white"/>
                </a:solidFill>
              </a:rPr>
              <a:t>zich</a:t>
            </a:r>
            <a:r>
              <a:rPr lang="en-US" sz="2400" dirty="0" smtClean="0">
                <a:solidFill>
                  <a:prstClr val="white"/>
                </a:solidFill>
              </a:rPr>
              <a:t> </a:t>
            </a:r>
            <a:r>
              <a:rPr lang="en-US" sz="2400" dirty="0" err="1" smtClean="0">
                <a:solidFill>
                  <a:prstClr val="white"/>
                </a:solidFill>
              </a:rPr>
              <a:t>weer</a:t>
            </a:r>
            <a:r>
              <a:rPr lang="en-US" sz="2400" dirty="0" smtClean="0">
                <a:solidFill>
                  <a:prstClr val="white"/>
                </a:solidFill>
              </a:rPr>
              <a:t> </a:t>
            </a:r>
            <a:r>
              <a:rPr lang="en-US" sz="2400" dirty="0" err="1" smtClean="0">
                <a:solidFill>
                  <a:prstClr val="white"/>
                </a:solidFill>
              </a:rPr>
              <a:t>onafhankelijk</a:t>
            </a:r>
            <a:r>
              <a:rPr lang="en-US" sz="2400" dirty="0" smtClean="0">
                <a:solidFill>
                  <a:prstClr val="white"/>
                </a:solidFill>
              </a:rPr>
              <a:t>.</a:t>
            </a:r>
          </a:p>
          <a:p>
            <a:endParaRPr lang="en-US" sz="2400" dirty="0">
              <a:solidFill>
                <a:prstClr val="white"/>
              </a:solidFill>
            </a:endParaRPr>
          </a:p>
          <a:p>
            <a:r>
              <a:rPr lang="en-US" sz="2400" dirty="0" err="1" smtClean="0">
                <a:solidFill>
                  <a:prstClr val="white"/>
                </a:solidFill>
              </a:rPr>
              <a:t>Ook</a:t>
            </a:r>
            <a:r>
              <a:rPr lang="en-US" sz="2400" dirty="0" smtClean="0">
                <a:solidFill>
                  <a:prstClr val="white"/>
                </a:solidFill>
              </a:rPr>
              <a:t> </a:t>
            </a:r>
            <a:r>
              <a:rPr lang="en-US" sz="2400" dirty="0" err="1" smtClean="0">
                <a:solidFill>
                  <a:prstClr val="white"/>
                </a:solidFill>
              </a:rPr>
              <a:t>wordt</a:t>
            </a:r>
            <a:r>
              <a:rPr lang="en-US" sz="2400" dirty="0" smtClean="0">
                <a:solidFill>
                  <a:prstClr val="white"/>
                </a:solidFill>
              </a:rPr>
              <a:t> de </a:t>
            </a:r>
            <a:r>
              <a:rPr lang="en-US" sz="2400" dirty="0" err="1">
                <a:solidFill>
                  <a:prstClr val="white"/>
                </a:solidFill>
              </a:rPr>
              <a:t>C</a:t>
            </a:r>
            <a:r>
              <a:rPr lang="en-US" sz="2400" dirty="0" err="1" smtClean="0">
                <a:solidFill>
                  <a:prstClr val="white"/>
                </a:solidFill>
              </a:rPr>
              <a:t>ommunistische</a:t>
            </a:r>
            <a:r>
              <a:rPr lang="en-US" sz="2400" dirty="0" smtClean="0">
                <a:solidFill>
                  <a:prstClr val="white"/>
                </a:solidFill>
              </a:rPr>
              <a:t> </a:t>
            </a:r>
            <a:r>
              <a:rPr lang="en-US" sz="2400" dirty="0" err="1" smtClean="0">
                <a:solidFill>
                  <a:prstClr val="white"/>
                </a:solidFill>
              </a:rPr>
              <a:t>partij</a:t>
            </a:r>
            <a:r>
              <a:rPr lang="en-US" sz="2400" dirty="0" smtClean="0">
                <a:solidFill>
                  <a:prstClr val="white"/>
                </a:solidFill>
              </a:rPr>
              <a:t> </a:t>
            </a:r>
            <a:r>
              <a:rPr lang="en-US" sz="2400" dirty="0" err="1" smtClean="0">
                <a:solidFill>
                  <a:prstClr val="white"/>
                </a:solidFill>
              </a:rPr>
              <a:t>afgezet</a:t>
            </a:r>
            <a:r>
              <a:rPr lang="en-US" sz="2400" dirty="0" smtClean="0">
                <a:solidFill>
                  <a:prstClr val="white"/>
                </a:solidFill>
              </a:rPr>
              <a:t>.</a:t>
            </a:r>
          </a:p>
          <a:p>
            <a:endParaRPr lang="en-US" sz="2400" dirty="0">
              <a:solidFill>
                <a:prstClr val="white"/>
              </a:solidFill>
            </a:endParaRPr>
          </a:p>
          <a:p>
            <a:r>
              <a:rPr lang="en-US" sz="2400" dirty="0" smtClean="0">
                <a:solidFill>
                  <a:prstClr val="white"/>
                </a:solidFill>
              </a:rPr>
              <a:t>De </a:t>
            </a:r>
            <a:r>
              <a:rPr lang="en-US" sz="2400" dirty="0" err="1" smtClean="0">
                <a:solidFill>
                  <a:prstClr val="white"/>
                </a:solidFill>
              </a:rPr>
              <a:t>Sovjet-Unie</a:t>
            </a:r>
            <a:r>
              <a:rPr lang="en-US" sz="2400" dirty="0" smtClean="0">
                <a:solidFill>
                  <a:prstClr val="white"/>
                </a:solidFill>
              </a:rPr>
              <a:t> is </a:t>
            </a:r>
            <a:r>
              <a:rPr lang="en-US" sz="2400" dirty="0" err="1" smtClean="0">
                <a:solidFill>
                  <a:prstClr val="white"/>
                </a:solidFill>
              </a:rPr>
              <a:t>weer</a:t>
            </a:r>
            <a:r>
              <a:rPr lang="en-US" sz="2400" dirty="0" smtClean="0">
                <a:solidFill>
                  <a:prstClr val="white"/>
                </a:solidFill>
              </a:rPr>
              <a:t> </a:t>
            </a:r>
            <a:r>
              <a:rPr lang="en-US" sz="2400" dirty="0" err="1" smtClean="0">
                <a:solidFill>
                  <a:prstClr val="white"/>
                </a:solidFill>
              </a:rPr>
              <a:t>Rusland</a:t>
            </a:r>
            <a:r>
              <a:rPr lang="en-US" sz="2400" dirty="0" smtClean="0">
                <a:solidFill>
                  <a:prstClr val="white"/>
                </a:solidFill>
              </a:rPr>
              <a:t>.</a:t>
            </a:r>
            <a:endParaRPr lang="en-US" sz="2200" dirty="0">
              <a:solidFill>
                <a:prstClr val="white"/>
              </a:solidFill>
            </a:endParaRPr>
          </a:p>
        </p:txBody>
      </p:sp>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9245" y="5336424"/>
            <a:ext cx="926416" cy="861392"/>
          </a:xfrm>
          <a:prstGeom prst="rect">
            <a:avLst/>
          </a:prstGeom>
        </p:spPr>
      </p:pic>
      <p:pic>
        <p:nvPicPr>
          <p:cNvPr id="4098" name="Picture 2" descr="File:Cold War border changes.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700" y="3429000"/>
            <a:ext cx="4641850" cy="337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09200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161</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211948" y="322821"/>
            <a:ext cx="8891151" cy="830997"/>
          </a:xfrm>
          <a:prstGeom prst="rect">
            <a:avLst/>
          </a:prstGeom>
        </p:spPr>
        <p:txBody>
          <a:bodyPr wrap="square">
            <a:spAutoFit/>
          </a:bodyPr>
          <a:lstStyle/>
          <a:p>
            <a:r>
              <a:rPr lang="en-US" sz="2400" dirty="0" smtClean="0">
                <a:solidFill>
                  <a:prstClr val="white"/>
                </a:solidFill>
              </a:rPr>
              <a:t>In </a:t>
            </a:r>
            <a:r>
              <a:rPr lang="en-US" sz="2400" dirty="0" err="1" smtClean="0">
                <a:solidFill>
                  <a:prstClr val="white"/>
                </a:solidFill>
              </a:rPr>
              <a:t>december</a:t>
            </a:r>
            <a:r>
              <a:rPr lang="en-US" sz="2400" dirty="0" smtClean="0">
                <a:solidFill>
                  <a:prstClr val="white"/>
                </a:solidFill>
              </a:rPr>
              <a:t> 1989 </a:t>
            </a:r>
            <a:r>
              <a:rPr lang="en-US" sz="2400" dirty="0" err="1" smtClean="0">
                <a:solidFill>
                  <a:prstClr val="white"/>
                </a:solidFill>
              </a:rPr>
              <a:t>besluiten</a:t>
            </a:r>
            <a:r>
              <a:rPr lang="en-US" sz="2400" dirty="0" smtClean="0">
                <a:solidFill>
                  <a:prstClr val="white"/>
                </a:solidFill>
              </a:rPr>
              <a:t> </a:t>
            </a:r>
            <a:r>
              <a:rPr lang="en-US" sz="2400" dirty="0" err="1" smtClean="0">
                <a:solidFill>
                  <a:prstClr val="white"/>
                </a:solidFill>
              </a:rPr>
              <a:t>Gorbatsjov</a:t>
            </a:r>
            <a:r>
              <a:rPr lang="en-US" sz="2400" dirty="0" smtClean="0">
                <a:solidFill>
                  <a:prstClr val="white"/>
                </a:solidFill>
              </a:rPr>
              <a:t> </a:t>
            </a:r>
            <a:r>
              <a:rPr lang="en-US" sz="2400" dirty="0" err="1" smtClean="0">
                <a:solidFill>
                  <a:prstClr val="white"/>
                </a:solidFill>
              </a:rPr>
              <a:t>en</a:t>
            </a:r>
            <a:r>
              <a:rPr lang="en-US" sz="2400" dirty="0" smtClean="0">
                <a:solidFill>
                  <a:prstClr val="white"/>
                </a:solidFill>
              </a:rPr>
              <a:t> president Bush </a:t>
            </a:r>
            <a:r>
              <a:rPr lang="en-US" sz="2400" dirty="0" err="1" smtClean="0">
                <a:solidFill>
                  <a:prstClr val="white"/>
                </a:solidFill>
              </a:rPr>
              <a:t>dat</a:t>
            </a:r>
            <a:r>
              <a:rPr lang="en-US" sz="2400" dirty="0" smtClean="0">
                <a:solidFill>
                  <a:prstClr val="white"/>
                </a:solidFill>
              </a:rPr>
              <a:t> de </a:t>
            </a:r>
            <a:r>
              <a:rPr lang="en-US" sz="2400" dirty="0" err="1" smtClean="0">
                <a:solidFill>
                  <a:prstClr val="white"/>
                </a:solidFill>
              </a:rPr>
              <a:t>Koude</a:t>
            </a:r>
            <a:r>
              <a:rPr lang="en-US" sz="2400" dirty="0" smtClean="0">
                <a:solidFill>
                  <a:prstClr val="white"/>
                </a:solidFill>
              </a:rPr>
              <a:t> </a:t>
            </a:r>
            <a:r>
              <a:rPr lang="en-US" sz="2400" dirty="0" err="1" smtClean="0">
                <a:solidFill>
                  <a:prstClr val="white"/>
                </a:solidFill>
              </a:rPr>
              <a:t>Oorlog</a:t>
            </a:r>
            <a:r>
              <a:rPr lang="en-US" sz="2400" dirty="0" smtClean="0">
                <a:solidFill>
                  <a:prstClr val="white"/>
                </a:solidFill>
              </a:rPr>
              <a:t> </a:t>
            </a:r>
            <a:r>
              <a:rPr lang="en-US" sz="2400" dirty="0" err="1" smtClean="0">
                <a:solidFill>
                  <a:prstClr val="white"/>
                </a:solidFill>
              </a:rPr>
              <a:t>voorbij</a:t>
            </a:r>
            <a:r>
              <a:rPr lang="en-US" sz="2400" dirty="0" smtClean="0">
                <a:solidFill>
                  <a:prstClr val="white"/>
                </a:solidFill>
              </a:rPr>
              <a:t> is.</a:t>
            </a:r>
            <a:endParaRPr lang="en-US" sz="2200" dirty="0">
              <a:solidFill>
                <a:prstClr val="white"/>
              </a:solidFill>
            </a:endParaRPr>
          </a:p>
        </p:txBody>
      </p:sp>
      <p:pic>
        <p:nvPicPr>
          <p:cNvPr id="1026" name="Picture 2" descr="https://upload.wikimedia.org/wikipedia/commons/e/e1/Bush_Gorba_P15623-2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753" y="1619682"/>
            <a:ext cx="6997700" cy="4711268"/>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2453" y="5171324"/>
            <a:ext cx="926416" cy="861392"/>
          </a:xfrm>
          <a:prstGeom prst="rect">
            <a:avLst/>
          </a:prstGeom>
        </p:spPr>
      </p:pic>
    </p:spTree>
    <p:extLst>
      <p:ext uri="{BB962C8B-B14F-4D97-AF65-F5344CB8AC3E}">
        <p14:creationId xmlns:p14="http://schemas.microsoft.com/office/powerpoint/2010/main" val="75602892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162</a:t>
            </a:fld>
            <a:endParaRPr lang="nl-NL" sz="2400" dirty="0">
              <a:solidFill>
                <a:prstClr val="white"/>
              </a:solidFill>
            </a:endParaRPr>
          </a:p>
        </p:txBody>
      </p:sp>
      <p:sp>
        <p:nvSpPr>
          <p:cNvPr id="8" name="Rechthoek 7"/>
          <p:cNvSpPr/>
          <p:nvPr/>
        </p:nvSpPr>
        <p:spPr>
          <a:xfrm>
            <a:off x="3211948" y="322821"/>
            <a:ext cx="8891151" cy="461665"/>
          </a:xfrm>
          <a:prstGeom prst="rect">
            <a:avLst/>
          </a:prstGeom>
        </p:spPr>
        <p:txBody>
          <a:bodyPr wrap="square">
            <a:spAutoFit/>
          </a:bodyPr>
          <a:lstStyle/>
          <a:p>
            <a:r>
              <a:rPr lang="en-US" sz="2400" dirty="0" smtClean="0">
                <a:solidFill>
                  <a:prstClr val="white"/>
                </a:solidFill>
              </a:rPr>
              <a:t>Maar….</a:t>
            </a:r>
            <a:endParaRPr lang="en-US" sz="2200" dirty="0">
              <a:solidFill>
                <a:prstClr val="white"/>
              </a:solidFill>
            </a:endParaRPr>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2453" y="5171324"/>
            <a:ext cx="926416" cy="861392"/>
          </a:xfrm>
          <a:prstGeom prst="rect">
            <a:avLst/>
          </a:prstGeom>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04" t="17448" r="39167" b="15104"/>
          <a:stretch/>
        </p:blipFill>
        <p:spPr bwMode="auto">
          <a:xfrm>
            <a:off x="1765064" y="2554243"/>
            <a:ext cx="4445000" cy="4303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104" t="21745" r="38854" b="19531"/>
          <a:stretch/>
        </p:blipFill>
        <p:spPr bwMode="auto">
          <a:xfrm>
            <a:off x="6044047" y="2400561"/>
            <a:ext cx="4242952" cy="3556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5208" t="30990" r="38333" b="21224"/>
          <a:stretch/>
        </p:blipFill>
        <p:spPr bwMode="auto">
          <a:xfrm>
            <a:off x="0" y="946823"/>
            <a:ext cx="4773367"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5625" t="56120" r="41146" b="20182"/>
          <a:stretch/>
        </p:blipFill>
        <p:spPr bwMode="auto">
          <a:xfrm>
            <a:off x="5499100" y="230143"/>
            <a:ext cx="6489700" cy="231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3713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A9096D49-DAE3-40DE-93E0-41688E0A5016}" type="slidenum">
              <a:rPr lang="nl-NL" sz="1600" b="1">
                <a:solidFill>
                  <a:schemeClr val="bg1"/>
                </a:solidFill>
              </a:rPr>
              <a:t>17</a:t>
            </a:fld>
            <a:endParaRPr lang="nl-NL" sz="1600" b="1" dirty="0">
              <a:solidFill>
                <a:schemeClr val="bg1"/>
              </a:solidFill>
            </a:endParaRPr>
          </a:p>
        </p:txBody>
      </p:sp>
      <p:sp>
        <p:nvSpPr>
          <p:cNvPr id="5" name="Rechthoek 4"/>
          <p:cNvSpPr/>
          <p:nvPr/>
        </p:nvSpPr>
        <p:spPr>
          <a:xfrm>
            <a:off x="3265715" y="518957"/>
            <a:ext cx="8200571" cy="9325630"/>
          </a:xfrm>
          <a:prstGeom prst="rect">
            <a:avLst/>
          </a:prstGeom>
        </p:spPr>
        <p:txBody>
          <a:bodyPr wrap="square">
            <a:spAutoFit/>
          </a:bodyPr>
          <a:lstStyle/>
          <a:p>
            <a:endParaRPr lang="en-US" sz="2400" dirty="0" smtClean="0">
              <a:solidFill>
                <a:schemeClr val="bg1"/>
              </a:solidFill>
              <a:sym typeface="Wingdings" pitchFamily="2" charset="2"/>
            </a:endParaRPr>
          </a:p>
          <a:p>
            <a:endParaRPr lang="en-US" sz="2400" dirty="0">
              <a:solidFill>
                <a:schemeClr val="bg1"/>
              </a:solidFill>
              <a:sym typeface="Wingdings" pitchFamily="2" charset="2"/>
            </a:endParaRPr>
          </a:p>
          <a:p>
            <a:endParaRPr lang="en-US" sz="2400" dirty="0" smtClean="0">
              <a:solidFill>
                <a:schemeClr val="bg1"/>
              </a:solidFill>
              <a:sym typeface="Wingdings" pitchFamily="2" charset="2"/>
            </a:endParaRPr>
          </a:p>
          <a:p>
            <a:endParaRPr lang="en-US" sz="2400" dirty="0">
              <a:solidFill>
                <a:schemeClr val="bg1"/>
              </a:solidFill>
              <a:sym typeface="Wingdings" pitchFamily="2" charset="2"/>
            </a:endParaRPr>
          </a:p>
          <a:p>
            <a:endParaRPr lang="en-US" sz="2400" dirty="0" smtClean="0">
              <a:solidFill>
                <a:schemeClr val="bg1"/>
              </a:solidFill>
              <a:sym typeface="Wingdings" pitchFamily="2" charset="2"/>
            </a:endParaRPr>
          </a:p>
          <a:p>
            <a:endParaRPr lang="en-US" sz="2400" dirty="0">
              <a:solidFill>
                <a:schemeClr val="bg1"/>
              </a:solidFill>
              <a:sym typeface="Wingdings" pitchFamily="2" charset="2"/>
            </a:endParaRPr>
          </a:p>
          <a:p>
            <a:endParaRPr lang="en-US" sz="2400" dirty="0" smtClean="0">
              <a:solidFill>
                <a:schemeClr val="bg1"/>
              </a:solidFill>
              <a:sym typeface="Wingdings" pitchFamily="2" charset="2"/>
            </a:endParaRPr>
          </a:p>
          <a:p>
            <a:r>
              <a:rPr lang="en-US" sz="2400" dirty="0" smtClean="0">
                <a:solidFill>
                  <a:schemeClr val="bg1"/>
                </a:solidFill>
                <a:sym typeface="Wingdings" pitchFamily="2" charset="2"/>
              </a:rPr>
              <a:t>2. </a:t>
            </a:r>
            <a:r>
              <a:rPr lang="en-US" sz="2400" dirty="0" err="1" smtClean="0">
                <a:solidFill>
                  <a:schemeClr val="bg1"/>
                </a:solidFill>
                <a:sym typeface="Wingdings" pitchFamily="2" charset="2"/>
              </a:rPr>
              <a:t>Duitsland</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verdeeld</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tijdens</a:t>
            </a:r>
            <a:r>
              <a:rPr lang="en-US" sz="2400" dirty="0" smtClean="0">
                <a:solidFill>
                  <a:schemeClr val="bg1"/>
                </a:solidFill>
                <a:sym typeface="Wingdings" pitchFamily="2" charset="2"/>
              </a:rPr>
              <a:t> de </a:t>
            </a:r>
            <a:r>
              <a:rPr lang="en-US" sz="2400" dirty="0" err="1">
                <a:solidFill>
                  <a:schemeClr val="bg1"/>
                </a:solidFill>
                <a:sym typeface="Wingdings" pitchFamily="2" charset="2"/>
              </a:rPr>
              <a:t>K</a:t>
            </a:r>
            <a:r>
              <a:rPr lang="en-US" sz="2400" dirty="0" err="1" smtClean="0">
                <a:solidFill>
                  <a:schemeClr val="bg1"/>
                </a:solidFill>
                <a:sym typeface="Wingdings" pitchFamily="2" charset="2"/>
              </a:rPr>
              <a:t>oude</a:t>
            </a:r>
            <a:r>
              <a:rPr lang="en-US" sz="2400" dirty="0" smtClean="0">
                <a:solidFill>
                  <a:schemeClr val="bg1"/>
                </a:solidFill>
                <a:sym typeface="Wingdings" pitchFamily="2" charset="2"/>
              </a:rPr>
              <a:t> </a:t>
            </a:r>
            <a:r>
              <a:rPr lang="en-US" sz="2400" dirty="0" err="1" smtClean="0">
                <a:solidFill>
                  <a:schemeClr val="bg1"/>
                </a:solidFill>
                <a:sym typeface="Wingdings" pitchFamily="2" charset="2"/>
              </a:rPr>
              <a:t>Oorlog</a:t>
            </a:r>
            <a:endParaRPr lang="en-US" sz="2400" dirty="0" smtClean="0">
              <a:solidFill>
                <a:schemeClr val="bg1"/>
              </a:solidFill>
              <a:sym typeface="Wingdings" pitchFamily="2" charset="2"/>
            </a:endParaRPr>
          </a:p>
          <a:p>
            <a:endParaRPr lang="en-US" sz="2400" dirty="0">
              <a:solidFill>
                <a:schemeClr val="bg1"/>
              </a:solidFill>
              <a:sym typeface="Wingdings" pitchFamily="2" charset="2"/>
            </a:endParaRPr>
          </a:p>
          <a:p>
            <a:endParaRPr lang="nl-NL" sz="2400" dirty="0">
              <a:solidFill>
                <a:schemeClr val="bg1"/>
              </a:solidFill>
              <a:sym typeface="Wingdings" pitchFamily="2" charset="2"/>
            </a:endParaRP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endParaRPr lang="nl-NL" sz="2400" dirty="0">
              <a:solidFill>
                <a:schemeClr val="bg1"/>
              </a:solidFill>
              <a:sym typeface="Wingdings" pitchFamily="2" charset="2"/>
            </a:endParaRPr>
          </a:p>
          <a:p>
            <a:endParaRPr lang="nl-NL" sz="2400" dirty="0" smtClean="0">
              <a:solidFill>
                <a:schemeClr val="bg1"/>
              </a:solidFill>
              <a:sym typeface="Wingdings" pitchFamily="2" charset="2"/>
            </a:endParaRPr>
          </a:p>
          <a:p>
            <a:pPr marL="342900" indent="-342900">
              <a:buFont typeface="Arial" panose="020B0604020202020204" pitchFamily="34" charset="0"/>
              <a:buChar char="•"/>
            </a:pPr>
            <a:endParaRPr lang="nl-NL" sz="2400" dirty="0">
              <a:solidFill>
                <a:schemeClr val="bg1"/>
              </a:solidFill>
              <a:sym typeface="Wingdings" pitchFamily="2" charset="2"/>
            </a:endParaRPr>
          </a:p>
          <a:p>
            <a:pPr marL="342900" indent="-342900">
              <a:buFont typeface="Arial" panose="020B0604020202020204" pitchFamily="34" charset="0"/>
              <a:buChar char="•"/>
            </a:pPr>
            <a:endParaRPr lang="nl-NL" sz="2400" dirty="0" smtClean="0">
              <a:solidFill>
                <a:schemeClr val="bg1"/>
              </a:solidFill>
              <a:sym typeface="Wingdings" pitchFamily="2" charset="2"/>
            </a:endParaRPr>
          </a:p>
          <a:p>
            <a:endParaRPr lang="nl-NL" sz="2400" dirty="0" smtClean="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smtClean="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pPr>
              <a:buFont typeface="Arial" charset="0"/>
              <a:buNone/>
            </a:pPr>
            <a:endParaRPr lang="nl-NL" sz="2400" dirty="0">
              <a:solidFill>
                <a:schemeClr val="bg1"/>
              </a:solidFill>
              <a:sym typeface="Wingdings" pitchFamily="2" charset="2"/>
            </a:endParaRPr>
          </a:p>
          <a:p>
            <a:endParaRPr lang="nl-NL" sz="2400" dirty="0">
              <a:solidFill>
                <a:schemeClr val="bg1"/>
              </a:solidFill>
              <a:sym typeface="Wingdings" pitchFamily="2" charset="2"/>
            </a:endParaRPr>
          </a:p>
          <a:p>
            <a:r>
              <a:rPr lang="nl-NL" sz="2400" dirty="0">
                <a:solidFill>
                  <a:schemeClr val="bg1"/>
                </a:solidFill>
                <a:sym typeface="Wingdings" pitchFamily="2" charset="2"/>
              </a:rPr>
              <a:t>		</a:t>
            </a:r>
            <a:endParaRPr lang="nl-NL" sz="2400" dirty="0"/>
          </a:p>
        </p:txBody>
      </p:sp>
      <p:sp>
        <p:nvSpPr>
          <p:cNvPr id="3" name="AutoShape 4"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6" name="AutoShape 6" descr="data:image/jpeg;base64,/9j/4AAQSkZJRgABAQAAAQABAAD/2wCEAAkGBxQTEhUUExQWFhUXGR8bGBcYGCAgIRgeHR4cICAeHRwdHyghHh4mHSAcIjEkKCkrLi4uHCAzODMsNygtLisBCgoKBQUFDgUFDisZExkrKysrKysrKysrKysrKysrKysrKysrKysrKysrKysrKysrKysrKysrKysrKysrKysrK//AABEIAM0A9gMBIgACEQEDEQH/xAAcAAACAgMBAQAAAAAAAAAAAAAEBQMGAQIHAAj/xABGEAACAQIEAwYDBQYEBAQHAAABAhEDIQAEEjEFQVEGEyJhcYEykaEHI0Kx8BRSgsHR4TNicvEVJEOSFmOi0jRTc4OTstP/xAAUAQEAAAAAAAAAAAAAAAAAAAAA/8QAFBEBAAAAAAAAAAAAAAAAAAAAAP/aAAwDAQACEQMRAD8Aq6vCwbzE8z9cMqHHR3VBCilqTs2s3ldwkREE29uWFWYpAQw87j1/lgfvGRz5wSd9uhvffANM3WAJb4GYkqiiwBk+E8gLDrfyxDVNpchjzk+d4PphfUbUA0mBO/O8H6j88YFckDVMAQDA5TbAMe/VSzE+FpFusG9/OPYnGnEnQODRbwlQdJB8LWBt5/lGA1qwZ52t8rXtHLGGIE+c26e/pgNqpUiSw8RP3agykQQdog3Ag8jifLUkpjXUXWSDA1DaPly538XXEOd4cUJBZJa8qQwvysbHnGD8u1EOqtSZ6aDxaBfQsljLfxG3lzwFq4hkWFLvSEpUkDFq9JTcSdIDkAhS+ldKrcBSbHFYz3EKwM0w6llCsjVHY2upIeCsE2AtIO++LH2e7XUKdBaVXXVp0SGpiEUrfw+BjFRkktvA84GNeIca4TVzD1cwKpLmdSp/hiB8RV27wkkRA8ItybAV/gHCa1QFtaBW1LMgmSokR0YWFzMjpi4HjVSllBRRe+FMhW1FpBgsIZYKtMRBJkR60KjnVSqDSQKyVCwYsbqDKqQSRbw7Tz64MTiNWkWNOqdthzM3JIuINx5HAWtc3SqCmHoGlRrVU7oFn+5I1K1RW031HUCLARO5nDFszT1Zujm6qtloYU2fxMVfcCrJYKgKgGPObYo+W4oxUeKFBjTuYsCBsBYm8bneRiE5lJVGHicABogGTp0sDadUeLy6TgLM1PhopmqWZe9AnK0iwBsdKVO7MXLTMLEG0yMJn7RUDU/+FppAVJG4CHcEgAlyYJIJG98AZjMU0HdVAyrfQmoeETBBhQNQ9b4HGUV2VabagADOkgkHkFgmwj9ScAzuzF6VVqEJqcMpIHjI+J5gmZPlO+BcrwkmnUUvrUeEABgFmSSIMNphhbw+eIsrOqqi+JDPxrudpk2BC9dgcbqH003NQBQxCWH3ZJjTBF5KttOxJwGmcp9whCCaZOxIENI1aQTLeGwI2JJsb4ByvEBqAVHVJlwGJLgMCNQv5COeCOJ5dq0XqHQbFhEhyBO50y3oIHLbA9IV8q3e0y6NGgsUBBJEwGJKkW36jAFcfVcvQC0qjOlWLy2l9NzqpMPAQdIgGYA64M7FZKtmKdRxqZVKoCaukCwLAAoxAPhJiOQ5YrPFM1rp0UuSqkuT+8WP5KB88FcC4m9NO7XMCmGYkqUkbR8RBhiFtYjbAMnapSqkgrUVGGkFmYISwIBlL2BIsOXMDDGh2rp1NYr0Y2ClWDD0g6QQbm08rYr75lXUKoaWaGqKROoAzAgapF+QFoMyCDpUAimzkQV+G6iCTqXkLGfbAWWpxnLDVURWRwCAVGlhYgRN1G8mPnODclxSuZrUsx3mghu7dtxeRYEzAYxsN4xTaWcVoYk0zBV9N9SkG8ERuQOe5N8QZYNLadR5AKDcSIubwRPnbAdY4V24Kd0GY6WILMxLgA6hAaZsdIBi/QXxaqnE8pmVKt3dVD8S2hwJMMDuJvBO+OF5TiFWlqAHO6xF95A/Da1re+PPxIt4wYaDLMfgnYrABZonyvtgOncc7R0+7anSBNUVAwAioUjSG0Odfi0qRcaRcSYvPwntIjrUSiqB6jU2RHrJqdHidRgguCCpUktF9yBjlGZ7TVyhpCoQhEaQIgTJgkFhJAJg8yMKaD6SCCQwIIPMEXmeRnn5YDq/EuH5YactSzT0KyM71iFVmJbSACTppqANlGwi25x7FO4R2kFKm6vQTMl6neM9SCdREGzq463ETF8YwElctoZbSG8vpHKf1fG/Gc539Qk6df7wEBgAIta8R6xOPPymBA57ch7nnjXMw0sJLsbjf+KdvLAQVwWjVAMWA5C/TYY3oq7xS1rpAZl1WEhJiepAgecY2RGLSQAQCD/e9onmceSgGqqtRiiFgGbfSpPxATeN8AZmcpliEegztYa6VTcNpXUZG6lrADp5jA2RCzBBI+ZJ5CPrgZEHeaTUAAYjWASCBNwNyDAj1GCApUeLlvBvzHLp/TAS5xYIkBQTcDmevXb6388AVE8VzqB5zsLfPphlTKuDTYaiDMgeI8z6j+pxh8oPCDCG4v0JMepjf8sAmrEEWO3lyHQ742y1NNLM5vsBFiBFz+76+WJquUKNIhh/lBInp12n5YJyeUc1RqcKzL4hZ2A3kg25D2OA1p1pJZiFMKIjV0ve/rygAc8E0KJRQwdRDL8TqBBkmCSNIsf0cA1cpcypUgyVgWG9iSBczbcfTBjZFwVdYYKNWnQUJUSbkjaJBixB54DSpkzd4IPMDYgbhTYQIJHURGBjW1MKZ8WoQTz1TA/1DYc4nriw8JzLmKrVfCYVkaWgtqBWEvT3EWtPQYR8SymhlGrSXMkGzpBJGoLYAgqbGx9MATWoPSARVKvsbgyY6zZhDDn8M88KTn6ikSWjUCQNxEEQPrYxN8OxxF6iVld9a1VhQFkIR0tbw2mZJA6nCrOZQoQtQPpUHxQZI8IvOy2t7YDXNZlqupmckixU89hPQfhEenS0OaqE2dRSXSpUAbwPig7kj88Ocnw81iKjKtJUGkIqgmpEMTpnchgeg0x5YlTIUFAf4qQ1DxXkqWl2W0H4R4T0knAV+pxKsVZVZmDmWO5aOUxMbE+g958s+YUaFqoZC6bhwxBGhVBB6WHlHlh3majd390yqhQSVZVtYCd5GoXkSAu1sL2qI7HvqZTTuoaA1oBsvhgjeeYJG+AX/wDDlYF9NSFEEcyb2gyQTG3nbHqXCpaLopBMEhi0X+7suqxAmRsfIYdZXOqdb/4YAA1KBcAqtwxWQNrX+LeMA8TcUTKM1QCVR9QKtKamgkao8agXm15AAwG2UyTyoFINtpCspZvQq0UwJmTcysmwjCMDcVBpLKWU1Azd40IwZouswxMDcjliDNVwaK6aJptpYytSQYZQHKMCQPwmSATBwuOVZ9ksQJi5MAXE7GPlN8ARnOGA6mp1KZsCUBMwV1WmSbRI6mNhOFGqCb8yPX36Ysmbkp3fdVSBZQxCKkQSxIJDtq5HyAPLAlPs80gMAwkGFa5UAtFxChlDEHfwnykF/cLCRVAYwCsMNMxEsYXGMslMvDtAbepBOnzI6THsZ8sad0NRmIvcyRaxnmf9sFjg76Q6gMpYqsEeIquokSZNoMeeAX1FgkSPiiQbbnY8xj2YInr/AFww/wCFMoHjUlv3SDA6TyeRt0g88LipBIg+GRfr/bAT0s5G6gqBYC3zPPHsa5PhtWs5SmupwCxGoC0gbkgcx5/LGcBa1rwD4tx0sSI/v8sZ4dWDVEDqArGV6QSVIPPTIN/LANNTUZUX42KqonckgC/rjpXa3hlGplxl1XRWy8pSRN6hAQk7E6AGJN92HMxgKPxfhjZbM1aDnUUbTq2LqwDBiJ5Az5YhairMTe14mAQIlQ20kT7+uAmzjVSpcklUVAx/dQQJ6wLeYAwQMySHBXVTke20aTyNh6icBHSR9RKKRG4MWBiBPuPr54LSi22kAC4O4tcbWJN/niLL6vAUqQC11EkruQSOa2mSefriFxAEgqNOoyQusEmCq89168+QsG9KvBJEix+ERF7gxtv+pxIwsrSQonlJEwSPKQ3542oVmCF2ICMdEhoaIBO1ypA8xi208jT7+qfF3aZRKhUDSyHQgDNqHijUT5iRHIhThxEHRIDgG1tLWMzqHy9MS1ZZBUQaWZipKrfYHltYN6jC/iVLTUlUYRIMiZgCfK1pjr0xJw3iS09SsNWuNW4AN4iOQkfIjngDspmAGKtBlCS1UwDPw33Jva/vbBWezKIwCqpYwVfko0rq8W/QWgHUTucLxWphTqJdpJmLWFrm5E8vPE//AImuxCi1MC6yajQdRc9ZJg+QwGa/+LoFQDSuswWK87OSbG83HPlMYi47VZdDO4aV0gwCxA38USRPryGF2Z45UcK8w6gAsN2IESx5m5wPW4pWqIUapqBMkPBkmJKkyVNuUTJwDenWpPS0axSVnUMVuQCD4jPiKj8Q2HledeG58GquXpq1VncU9VQ20yfgEgKB8Vzv0gQJwKtTC1JFY5ggCg1ISJNijIBJDEjqPCBzxceIV+GMcsncV61YV/vENB6bViZDKQdKlg2mwGyhbC2Ar+XzFOlVSnQrxTRlbvKlQhW0wSoQSANRnqdMSZwI1em4eq76YfYrJZ6ksxuxIAKkdLjzxcuO5+pmaGn9gziksWqVKNIixMwisTGohdX+jzGKD2foUydVbK1q9MSzGiCPhX4S2yrcMxHiHhwG1POUdNQKtRAVJUqws0iJHNdxvucSHMMKRZSG0GCzEjWCAQq3GobE8wHHKMH5HtJlaFZHpZVwiyTTco4ZggCGWWYV5adzvMgYrvEOJNWaWiB8KqICgkkAAcr+Z88AX/xVyH0FV8M6SRG4+GRdr7dA2MjizVGUNpMABQfhEbC3TkI5m8bA5egILFgsHYss+wJk/I4Io8OMFkdDeIDdT9RgJayAzUkEvYpqAIuo8QWIW8jkI2i2GJ4dmEo98H7tCBpKwQ9xcEkA7gnSIsOhwLTrkK5ryxdyTpOkxDTC/CVkwZFgTEYBo1sxmqradVV4LkFhAVBudZgAD8z1wBWRNOpTOuqxdSSAzGG2loMliPF4Zloi2CDTLIXD1KkeEOSAEhZH4jYAlQQRAY+mAuDZBczXo0jqUOwBYKbNewgNM+G/rti38R7LZyn9ylDvqAcQisNZiQKjAGwY3FwsrcLcEKR3Zo1E1oSQQ0AgEgMDKmDvG8dDfDTtRl1BGZoKKVKt8CrMRF5YmQxO40i1xvGGXFOCZ3IUENamjUi0Gnr1lt4FRRYKASBo2O++EPDMjRqlKelUZ6irrNRpUQJlSApBPOZm0RGAh72mnghqiFd2UAqTeaazCgmJJmRG2IqlFVWRLaidiCABpvsDvqtAtGLRxDs2q5dkSixakCxrqdXeOTHciSoJUG7ICZHScIeIZcRQMqGdSGVRp0hYClgANLMLk7HfngF6MFMiR5gxOPYY97ACVKKsw+EaI8JAvK7za+x3x7AdS4B2eWvw1UZVp+PXUqRDFJZhBIswmL2EHligZevWDIKetdLOUZmI+O3i5T4L3g6fLHfM1khUQKSVAIPhMTBuCOakSIPXrfHD/tAzLJnKtAVWNNDA2F2lyp0xqhmI9JwAmX4RUJBAGlm0hptJE7bm0Haw3jE3GMscuwGtHZtys2tEMT4QfQn+oWU4kSqo0+Ayht4JI1QQJPLc8tsZqjXqUEsx/keU/q+A1gHUJYNTuGCgz8IuymwE2IBNxIGJ+GVTRrLUAAZDHjGzdWVoPrIHnBFsZXgtU3CqIEzqIMDc7jaMR1aFSGPdDwiHYK0A2uzAkT4hc82XrgLDwLs+lbKmq1bVU7xIoLA7oNWpqSQTJUhrQIHmZxZO0dVjxLP00V2dsjpRQBpiBJdjYKLneSbbwMI+MZlMrleGinSB+DNPUmDVKkE0+sA9bSEIwXxPt/lqeczGZValSnWyopKVABDASQQ0czBP54CqUeC5ldCDWGIc6FOrQrAiTpNlqFWBb4YFzyOafZqoykkopJgjUp0if8rMd+l5wz4vlc9kQiVFpOlQSrIZVyd5BAEgcitgRBgWbcH7O1s21MVcwzUKilpoqyr4W06TI0gg7yByjAUjiGXNNgmpapZRpNMk6g2xAKhpOxEAk8sPOD9jcywbvO7pKy6Tr8TxIPhVR4WtzI3ONe0vBmyeaFKifgIalUEayG8MMQBJ1Aj2PWMJcx2gzk6Xr1JEgwYkjeSsYC4f+C8nQQHMZipHmVpj5XJ+fthPxROHVCKWUpu72+81EIFUyxaQSfDNwP5DFdzDNVi7O25LGTbzPK2DOCOaNYOywoBukmdNyCVO0fFzGA6Z2E7IUVoCtV01qZqCpliFKsyyNLVJ3BgEKRYE9YFuzT0F8fdUtVPVoZlBZWc6nIJuCTBJ5nFWy3HWHDssUIZigXUdi6hRf+KbYCPEWqFKYaSTH+o/iYgbDfAdKy9Yd2GYgACSeQ5k4ofA89k1XM1KS1O6qVhqprLgu0wiKBfvB8SCQvMxET8eyr5ml3KOFphhr1OVBCggIYIJ1NE3iMG8O4PToUaTCnDUQdOkRoFSA7R1WC1r2I54Cg5XsYr/APMMqBWD1HopOqihZgxUEBdVEgqFgh9JjaMc/wCKZrvK9WpAXW7EBV0gAnkvL06zjp/Du3+XerVaqO6FEBqBUtpr6AR3ZAWyMYcKdiZNxjn+boUamcqFHZqLVHfXphtJJb4T+K8fW+AUPO+N6Ak7iJv74uOY7HrUqmjR1o4VWAqCQwIBB8Pwg9Tb0xT87lWpO9NxDKSD7H8vPAOclUVIZWQkW7rxzUtcHSPCDtqJBG/ljqHC8twsAig5p6xBC1A4HoJa1gLeWOVdnuCV61QikptHTfkAWIGrnv0w4472RqZZaTqCGaoUleRExzMEgTHL1nAOeN8FOTylWpQqNUIKqKtMaAEsGDpqmm5AnWo8UG4Ngfl/tEprkdNFmObYBWeppUlgoBqMZIPPSN4FwMUHjFcIi5aiwYDxVSuzNEBbWKoCeolj0GAa3EfgIB1JTCXIPw/ugCw8jzvzwHs/WZyWqVDUa5+ItE73PWf1bHspli50pYgFjqMAAQSWPQe/KJwM+dJY3gnnseXvFsXL7NM1lqVSs+b06TTSmJUtdmBiFEi6jAWHs/wunSoGrm3NZO7GioverTpRYMKrIsNBjUBKiQJ1Yrf2nAd7l2Uq7lDrq0yCjiV0qkSRpUxB/eB5zjrOR7T0syKlGipLICpSpTZVMSCskQOhBxwfjj1tNKnVXSlM1e6EX0lhIPMwRz5HpGACza6XgVA3hU6pLQCoITqCoOkiBBXHsZz9BVqaJIKqoaSD4wBrgg3XVMXx7AfT+azJSm7gFtCFgo5wCQPfHzNnc01Wo1R5LOSWPUkzj6Ey/Eqwgfslc/xUef8A93HGu3nARk80yqfDU8aDop6nrqDD2HXAKQ4CjSLbzizcA4E5otmaqnSI7sc7kS2/ofQG2Kvk6gBGoSAbrMAx1x1RM/mKeVq1WpKgpLqVTYciFIkkhhaZG/LARcNltGigtYlhqJ5rs1+kf0xUe0XFXp5rNCke7Rx3bpup8ChrXE6l33kb49nuOpUmrRpNSqEeIJWaE8QkxpEkjbxEAHrbB3DuHcNdSzjOBgNRAqUzquAYOkE3O0fPAI+L5V1pUzVqFmZFKKWnTTPw3mwtEe+EzbAQGEGQRIuCJi20zi5VKnCIj/njPijUkH3K4FrVeFnSKdHPFjaBUSTPIDSf0cBpV7b1Mw6d+FK0p0wNx4bPJg/DYxMn5Wrsl2krUqTlmp9yGZoZ7BSZPdgKoYkm4JtfbnUuKZXIU1GihmEq7+Osp09LKtz72xLwni+XrVpzWWpBhLFld0VnFxqQB1vfYKJwBPbjOVTmmrOTodaNSijc0KkgWiDq1Tvip5jvq5qVu7ZpaXamh0qT1gECbmDHPHS/tBqstShmYWpla9MU3UqCFEkrB3Fm3HTCzs5xmpkda5YUxSd9Wl1YzIgePUDsBGApfB6gSrTdiIDRLAsF6kgXsSDi71+IUaXDq/dgEuSqa76TU1ByDG+kMRti2VM5lc0rftWV0OBd0kyPIqA3tBxzvO1srl9WXqUqtWHLB1qBVbkCNIJjT588B7svmqtTJ1ssm6VFqKZAIVgQ0EkDcKbn+mLP2P4GDVZS/wB8VIDfEqLzA2liTJNhyFsQfZ1wClmqOqoBaqQACRCqEIFjfdt/3vIYz9qORGUGXzGXinprMqlJBVtII8iDoO/5E4Cx5LJ16ZbL1NNVxpdu7cAlCxhmQgEizCxNxGEH2v8AaF0RcqgdO8GtqkEBkuNC9b/EDEWH4rV7iva6rXanmqTrSzFFO5qIPxaizBwCPhYxImVIHkcdC7VUKPEMhRzAy75kjS6U0cowLkK4kD8J3B/dwHIux2ZoJXZcyoK1V0CY0jUDuCCZNoIIIOHXGuw9fJumYSk9TLLpJJuwEDUXQXAmTMWG8YuXYXhgl61HJU6FVT3X/MVnZhpAuF0W3AJkE3xc0q5yY0ZaP/qv/wDywFG4N2oeoT3hW/h1IoVVAuv42YgoQfFAmYwo7V5fL5nOZal+0IJcB1USQCsqWqRAOqYUn8c2m6ftZmqNJ6uXp5VqdRXhiMw707SZWmYB3tIt0sMIaVEBZC2vv578r36YDtWU7MNllXugpKfEt/EsQDzhhEbXEc8UTtLmf+JUErZOKVIOUrKznVqIAXVEwpFgBMzfbHQuwfagZylDWrUoWoD+IHZx5GD6EHywu4lwKmmazC6AaeYosay7alOpgZmxVw0ECQCvsHFKWWam/dVNVNgQHO4RTzIF7SDv9cb8NyitmKatB1PEMLNYxN5AmPnjpfYfJJmKLU6OQrJRrXZ6uZaGkQdJ7sk2wm7ScGymQqKK2UzQMkpUp5pWUwd/Ekg+RHzwF24ZwCjVyNSiFo00q0yGFOntUEjvAxMmCAYvEROOYZJaeWFV6ddCRV00qenUzGk1qjCQNBIY35RzxaOyvbNVIFGnpphy9VXFyCGuHDESHKkjQLEwORSUsjTqVa5r5SGZqkVKVdhpN4Gg6ptcGI2tfAPMl26oPRZ6rinm2XSxVGGsGfh0gjpEtv0xVe3tVWNBkCoe6C1Av4XAAhrWfQEkcojlhXXzFOlUcZao1QKxFOs0qVU81FoZh+LkJgSZBXB8xTRPvUNRDukT6HcQT849bgk4lmgz6lVKawAFXYQAOfM7++PY6Zwni2QT7yjl6VK2liwJM76YYtG0zj2A6mlTqcU/7TKFKtR7oePMKQaaKRqEm5NrCORgHCTJ8XNRq9Uvqp0dRSZ8VzpJHku3rzIwq7O5mSXY+Izc8yfPASJ2BY09SgFuaqxnY7a1AJ9wMVocWq0UrZZ5UPpBV5DKFYGy7iY+WOz9nz4dRueXl5xiPiedGY7whUenQYK+pQ82loBBmAQfpgOKJVEmCIKwcGJm+7BVTBUmPQgiL+f5Dpjr+e7O5HOUJVKQkeGtSCypjkV3jobY4jxKg1KrUpP8VNmU+ZBN/wAvpgMuZIHqI9/rienmWpg6SACIYRe0cx+t8AVyytezT/tj1SoPDBm1/WeUHaI+uAJTNSSX8TC0/rniJ3Eggx/Uf74FrP4vXn/tgpcrU/8Aku3noeB8ot64A+hxGo6IlQg0qAbSvKWIseom4HK/ph5wPMMxXVUQc7SSPrAB6HfFeUsiNqQC8DwxYc5i/rgfL5goQVJ1Sef1wHVstQWmRozCgm5oubEdQBce1vI4qnbvgysP2qkNDAxXpbQSQA69VNhIkTHOcJctxBlXSpL3vMab9STBPzPmNsXHgnFKdVDSrqCrKAUHwsvPmIJ8o5+oAH7KOIsgrqDs1No/1VEVj8gMXHt9wg5uhl6AbROYWW06o+6qXiRubb88V/I9n6FGsamUrlA1mp1bggMrQr72jofXFv4VxWk7ojuupBqvIBJMKwJADX1C2xsYOAF4h2Ey9TJU8qrVA1EMadTwyGYydQGkMJtHyPPFM7D9pK2UydX7p6gpVwCimCgdSDIjbUp/ii98dny/lz/nigfZZw2mlLMVWqBi9VlqAwApRmBDc5MzePiETvgHT1KefoqKdQo70kclGvTDiUJ5TvY+4xF2q4lXyWXNVq9MmQqa6MSx6w0QBJ25YX8KGV4VUrIr1KgrMHUqoaAFA0l7CQZMTsRjm/2jcSpvVKUa3eo9RqzeInQWVfuwfh8J7z4SR44O2AS15q1Gd3LMTLObliecAdeQ2xurkCJJ5E3v/vhdQ98FjaJ238uQ/XngLF2A4kafEqEEAVD3b/5g4tPo+n5YvHbfjobJZTM05WrVY01BuSDZh5+JVHv545pkOHVVr0qpNOiFZGDVqgSdJDSFJ1tt+FT64tOf45lxUpsa6BaChKEUaxCgS1RoZFVmexnlpAE4DrfE9a5erokMKT6QtoIQxHQ44jnaFNEhl1Isa/uypQG0kyQCJnYTGL92T7QnvhSzebUvVE0U7pqeu9itSAryOQJuYvi2cb4Ylei9KqStMwWIbSYWTdum3ywHHOE5QLU8VMvRcGk7opssDxyLCxMnYwbCwwB27qrSr9ypqaKdJSJJl2KkLJImylRzsoE4v/G/tApZGqcsrd+EQQQfhPJWMw0LGwBuMc743mkztapmSzDVHhAiIUKAJZt43O3tgKtTo+kkwB59Prhg2WP/AFqZQj8ZBK+48+q2/PDDLcPorTFVXaD4GVgrRMSYIiQSLEER74Pr5xxTC2Ujw6V2PQqByIgxyM9MAs4Zwda9TuTUVPCXJClh4SFiA3+b6YxjTgmXq1K7CiWnQTIEmJXcepGPYCx0M4xylRVGkCzNHxFjy8gD9cKaPFCnhpgN1JsLX6THnjWtXbuWQkaYUiPIwZHXb9DAxoRRDc2b8p/KMBZsrxzOtBplFpiwaygwJjxm/Pf+2I+GdqcxlqjoAjl3l9Tbta4ZSR05kYnypFOkFjSWWQQDcQZkXkTzg4UZd0qV9DgEOBsB8Q8vPAXXg3aWl3pNSmcqapC+Ke7YjYaogMNrxY+Qw0z3YLK52o1dmrI5gNoK6WIAE+JWvFvbFZ7PMtCucsVD5esgca+X4SsGzDy6R5y64TqyHEadBSwymZB0ITZKkTb5AejDpgLTw/geUojSKNKwA1MgZiBYSxBJ98Ks52IyuYzFWtWVe7ZFp0lQ6dBE6n8MDUTEb7Hri1Vaam+kE9SMRkkCIEelsBzpfs0NFlejXFMo2oVCS7FRO6hVVbbxPriyVcizElauXqAmQXIBXoBCNIH7xM4siOfL5YkSZ8vQYDkn2lZdlGXap8TBwQksu4/GQJJ3+G3nigjeCYG3rO4A547D9r1EnL0zGzkahykWtzmMcjyaFmJAPh2tsPbAZWq6kaRAFpYb/ITiSm9Z3CpaebAJ5/lEf7YyiTJ29/y6j+mGXDqPhBZXH/mCmW09JHMTaxwGlXM1svKV0amx56RB8wZhjHTrgrhHaLQ4JOpV1Ag8gxBbfqQCYPLB+c40GylajVZKqMr6GpsLuvd93qQ+NGUaiZAkdcUKpR8JIiNiOf6/vgOk8f7W1cxk07ipUp6aoDimJZkYeGwMxq5ea9IxW+N5TiP7IiutZ8tYimy1GZCBbUHpi+/wyBO+L59mXAKVIU64oVErPR8TliUuQbBoOphpNhAvHInoLJIg3/ngPlQ0o/D8PKPeL42jqI/l7fyx3Ht1wahonRBANwp+sY4w2XZqj9A7TbzP+2AxSpyR9fP6YaZTN9zdaatUAs7/AIP9C7a+cttyjEVChBUHbn7kDl5ScZ7rUSCOlgPIH5zgImMKxH+IxJZzv/pE/MtvPpj6NyNNRSTuQqUyAyqqgCCJsBbnj59VhptB6j1/tjrH2Y8Y7yg+XZpegYWbE02+H/tMr6BcAs49k6NJOJ5ZEhKdAZulFu6q+I+CPh8aK0DqRsYxcKRfNUFFWBTq0kbwkh5IBNiIEGCDPlHPFA7VZ/Xk81WJ0nP5gUaRi/cUoXV/pOlj/GMI+3nbrv1GXyxK0BYwTLAQFBNrQNhbzPIKt2iyrU81WQkOVqFdY2YCwNgBsIgbEHAlMkGbH5flidKDEaqgMGNJYETykTuPO+JszSlyxsJF+tgYHr/fAQjMkAwSA0AidwPqNz88aftTXG+oR7fr3/PEdVPEwHImPbG6U4UsbAEAf5j/AGF/l1OA6T9h+XIq5mpB0hESfMlib/w/UY9i4fZPkFp8OpsFvVLO3/cVH/pAxnAcizmZUK6MpvMGLg8pHTfA+SzRakaRAgGR68t/l8sTVsrVq1PGPEx8TNbax1fljHD1Va7KFsQYkxBHn6YA3KcZrBQo7shRs/T+QNpwBVyzBgwI1TPhEAGeWGnZjuu8ZKtPVIlTJGkjcSDt/wC3zw/fOZdb/s2tdz94wBjyvaRtYfPAJMpmXarRHdF2RGAC31eL4jOwF5O2HA40MzX4aApRlrgkG40hht+uWIOEZhqxrNSFCmHCqULmmCCGlVdSDAFyLTO4xFwU0f8AilFRVApUtQpltPiI1QsiFJLGxO8RgOzkx0/piIUS17AcvPFS4/x7N5dFqJRy9akIDEO+pTfcQAByn+uKZnftNqkmcsyNzAzFRR7KFHznAdnSlFrYkRI5Y+banbLN6iy1nXy1MYE7eMmfU3wxyn2j8QpNJrB/8roI238IU/XAdR+1KgrZK5AIdSJ5np5WnHIsll9LssTqFvY3w7zPbrM55Dl660VX4pRX1ErEAeI+e2FlY6XMCNJmDfyYSb/3wEaLDkEwGGx5HoenPBNMGm2s0kf+I+E+i/zxtxGnBm9jaTMenqeuNlCrfT3k32kEefKfKMBDn8k+Zq0JbQKrqkkjw6iBIUWUAE9NhbHR/tKylHLcO7qlRp66hShThFkzzkCZgb9TimZXOipWVmWUpg6F6MSL+yjnzjEvaPPNmsxQTvXp6NIV6m1NybMRO1kv9OodjyWXFOnTp/uIq/8AaAP5Yxm8ytNSznSouSbAY4zxvMcdomWqVWVRepRh1O9yALH+FeXOcVjivaHO16QTMZlqlM3CSB89IBPkCTywF37Y9raGZMUXrQARKgBSeh1fFPkDiiABZkksTzEXJN45XB88D5OSIH69MSbEeE/z+WA2VyZLb/0xO+ynSNhcb3kQflGNMmyHVrUkGwIOxvB845jyxo2Y0gat7jzsZt7k4CYMDGwHP26+0YO4bxZ8vrekRqem9IgHk953+IEW88KyutLiLzERaIv5WxiyjUZIkAkDluY9IwD3ilQZislJIFKhRFMBidKkJDEBouGIHKdHTGvD8ll8rLs3eVh8GtUCg+XjYavXywgckEHaRe/MyTPvgStmLGWjzn9TgGvG862Yrl2Y3gXPwgcgdgJk264D4i8lReyg/MeeNKTkeKCBuCdjFwATY3xniU69Ri6gwLcuQ6YDWsvjMHePqBibQSALnSJ32LXn2XSPbEVVJcjyH5D++NM3UnU37xP6+o/RwHSvs+7b0sjljRzdQyHJpqEdiFaCZKqR8RPOcexzGn4j0gc/bHsBee0NbuDTUgpU7kM4PJ23jkDa/rOK33BWGHxABj5X29Yv74efaNV/5+rH4dEj+BSfzwnVg5kg7knYCNhB+f1wB2b/AOm6ghgYYjl1Bi0i4+WD6kCm19DxBURzt9R6YCBBo/DB2ZusWB1HmRE7+2D81SLUtYV4IlvDaOZJKz+hgIeGLpo1DdSdXitMAXg/TyxWUpGoVRVkkkAeQk4ev3wp6gVCiYhVmPOWE28jgDILGYomd+c32Ye2A6Tw3i1YZShV8OqdFUVJioBY3ANzvJHXFY7T5SgXZlQChUOmQCP2erEqVNvu2BkrBEhoxYP2mMiw3KvqvzmPphTk+NUno1crUQ6qsKDYgmbnyi0YCkcOy5p5mkriGWsgKkcww67z9R64l4/SX9oqso8HfVFWBAOk3HtI9sXnsN2ao5gtWzD1GqZUr4ZABVZKlrEtEFdwIUW6qK3A+94N+1g+MZhqkRMoSKRH/cA3scBWeFtpWo3OAAD5tv7R+WDctU+GWMnwkEzMzJ+mAsvqF0u3IDmY5dMWrtB2V7mplzQdqy16ZqLOmwQBmvYaQhn2PkMANvSAYyQAIPUXsT5Rb0i2NaiN3YdLaRpMbyJF+osLnA1doLHvAA0DRN+QFunnyn2xPQqr3RPeKCSZhjP/AGxpnzJPI74AI1F0aakqSPC2n4b3tM/Lzww7P5dWzFEPU8JLEOf8qmPi25RO0eWIkNBqJ7yqwIFkVQZ5xqYmCSOS8+eMZ1KQRAxIYrKWJiwmwgE7TIty8gsa9qBTB01G0/hMeI35TdieoEXuRildsx3ldagUUy6guoEeKTcryJET13vMlklfvWFWo2l6cAFE0GBsZRgAZmZB9MV7OZnWXYTc/iJJj354DNKrpUC23TznExzRMAADzPT8/I4BLSJP98ZpEzsQd48uWALqZgljtDRIFtri3r54zlMq1XSodKfxHXUqBZveDzwIyGb7+fkb398bONKCWiZtqNhL/T++Ae5Lh2pmpPmaC2nvSWZemmQPE256QN8SItGiKy6lrmCEcoYlhBZQTKxsD6nFcp1A1lMmb6bk/wBcMKPD6gXW6vTS8My6QY5DVE3tYEzgMZpATdug2/n6fyxvVepQIFOsAIBJpvHsQDqBHniDPgCo3t8o/XzxowUdT+8CSJvygg/3wDOlxXL6W77LGrWbapUdzB5CNd7+XTEfE8zRXWjUg76UCvBlRpggQwAM3uDgI16JBBSoCdtNSQCeoZSY9CMMOL06C1WFZKxYRek6KI0gxD02P1wCypm1LahMEzECwtYEenzxrXpnQh0kBtTCNt+XlYYn/asqplcvWc8hUzFh/wDjpo3/AKsEcbzPeU6NUhVJFQEKIAOqbXtvgFWUFzacexLlOcxFrH32x7AWb7RKZGfrTz0H1lFwmyKSVHI8useuHfb/ADaVc0Sj6gqqoIuDAv4ucGR7YA4TTl16BC09Y/ucB46VSNZ181AMD15Y0/bHkgOwWdifz/2xNlM0SWpiACJMqDPSf6+WNqmfVRpFCluL6SSfrgA6tRwB4iRFgemNXbTWRrWYEnpNp+uDMzXldqYt+4JwNnVE89vr/XAXPJOSlRGI2i3pitPuSLkWB20mbnyPp088OeFvqEqeQnz2thFxGge/ZeQOoj1vtgG2T4waFDPCTrq0QFHMmowAt5BnNsdB4nw1KPCalAgEJliD5sBJP/dJxyZM0lLM0XqqDTlS4H+VgZ/L2GOj9r+PL+x19KkaqZFytpgAxOxnAcgWmy/EpEqGEgiVYSpE7gjY85x0Pi4FDK8NamxLfs9WNXi/xlTXtsArPEbW6YrPaZg1SgAp8GWpIwPVVI/KMSVOMK+VoUmUl6LmmhJgd3UJJBHW2nyAPXAQcSyzNXCIovpHiMQSYlucDE+b7PVadR0CmqFNnpoxVx5QJIuRPlOJauSFXOaZ0oiguYnwqdoHXb9XE4iO7LKrysmDsRMmOoiYwEFbg+YALChWAAJ1GmygDzLQPnhvWyQfuWarTpqFM6gWJ+H4FUS1uhA2viv6i5iTp/zNvY4e5tfDSaQDpOr5J09DgA+LMigrTUqCTAJkhZ5+0fPFfiJO/OPnthhXbVfzv9cRVBYTvgF9aeQjBXCaJYmRfa4/XliCu1x9cNOzW/UHl+vbAacRyujSRsCZ9CL/AM8RNxB6SoKZK1abOCwiWBAM+QgfSeWLDxqiYvaRFun03BOK5kwrVDrBO0Xi4iLz0wDbI8T4hXEJXrnr97oUeRJIAt54g7Q8GegKbPWFV6gJbQSwpkEQGc/Exknl8J33xDwuosGb+I6b7CBzxLxGrRKMqOBcEgEtLAH5C+AF4rSioPNVO4vPPA9bLtusGZ9iLx9PPBeeMpl2E/CAf4bf1wNlmDMLrEn4ogSDE784GAh4XlzUr0Ej4qyA+7ifpODu16hM5XSZ0uRfpAI/PDXJVKiV8vqI0mtT8wZddmj1tiDiYV87mi6swaraNxboTgKxE8x8wPzw0ZD+yeKxp1Zv+6wsfScHLwjLkwWZGFiCpEH6/r54ky2SahrRH/xR4CDEOtwLHpz9emASZNhBgi0W+flH1x7DGrwzNNeooB5H7sT/ABJ8XqZx7ADNth5wunFKs8/DTUD1Yz+QwUnZ6m1ldwdxMQR1AAv8+eNeI0Gp0RTVb1KhY3/CgUD2knALeHUGZ25wDg7geXSrXVHJB7+jp+Tlp8iBEeYPLE/C1UI7BZZVb023npN/PEHC+IU6eZDVBA76lB6FTuY5adQnznAH/aRkVourLZnJmNjETbkdsVbiVUAgcyok4t/2t1h3lCP3XP1UfyOKTxn/AKZ/yDAWDsvmZWLCLfLEvGYDsxPxCL84n+2EnZzM6Wb53w94gQ8FrxynAIOJnVpIOw6ctsTZdTVQKx+CwBPL0/X54HdwzsfYctv7YzlMyoci8RyNwZnlvgDa3CWMFBqEfCDvHPEeQVu8p0XSBrkCIIM9SP1GGWU48tOxluermD8vzwZw/jnePpKqPxWvZb7jzA+eAUcbZlqtUVtNwAJubbxew6+nUwGA9TcCRYm3L0tgbiNaWnUSTeek8vScSZPO6KTqI1GY5ETEkfn+pwBFFNIJhQRI+vTnz8t8GZmtOWRh5j38X0sMIc7mmYkkBRPwqIC9AByAFowzy1QtkiedOoLGIjw8vU/TALv2k+/Tp1GMVKsiJj++J+LpmmfVXQ6rASoWFFwABFvrhb3baiCDPQi/yicBvUaQNWHvZVLidhc3sI6nFfZD0i36+uNkoVKgCrqb/Kv9BgLLx7jtNpWnNT/MLKPSbn9XwJxLhBpZXL5gnV37OdEWXSQu43nST0vgSh2Yzp2ymYv0pt/SMWvOcLzVbK5XKpSc1qHeNUpwJSX8M6jaQ04CkZTWVsARf9R7Y0bKuLgR5b/ni75LsNmKarrTRJ3aoov0jVc+Ue2H2Q7IORqq6R07wXaPS491GA5pSqfcGmwOpG1D3t/M4J4FwXNVH10aTGDdmGlR5+KJHpOLn2qyeUy4pVUlnpVk7wOvhamx8QH4TfTzPPzxdc7k3qrpUheQbSJAvAFv5YDllfK5jL1KfeUVp/eJLo0BhrWZXZrehwtbiAFas2mQ9QzyIG3Ty6Y6PnewxqA/eS8QDUhtMfuwBp9sCJ9mCES1Z9RF9EaZ5mCJvgKxlc/Q0jVq5wp5yb3Fp8jG+CeMMjZfWnhNM6xLSejWEgeEnmcWA/Z0oGnvhHLw/mJx6h9nW5ZlgyIUsAR7G3pgEuTqawHkSygk3O8dBtjGLtwvs0KS6BSQAW31E89zfmcZwFDNTQfiaJkqCRM/uiY35c8McxXp96QbGmi0xePFJZ4PXUfphFm6wpKGqLLAiBBuRfc7+3ljc8MZrw9Rz942kQpveGn4x5DyjAOMyPC+kyWWBJE7/L198VZabgOGU6mkXsIiN+cfPFy4Vw+m6BhVJHLcsJ5MJHi9vbBmZydMD4HY/wCrT9Fj5YDn3F6lVlpmrU1si6AOcD94kXN9+eBM+oISW2SNhy6SRyxd+I5NQDFHSN5VSZPP354qOY4Y7sQizpnfpOAG4NAcgXt+L1w9zw10mQMO8tALAEgdJ8p+WEmTy9RapXu31XkBZI8wOYnBdPhsuHZ8wpmSxyxMH+Fj8v5YARKFQEqEOpha31HXAj5VlINx+fLFz4ZltMpTWq1O5BqKqAN1QFtQBm66emDW4ICQXPiAiV5b2jn7j5YCgpqjxAxzwzydNVJIYSywvuQP7+2LevBqdwwInny85JJAJvvjVuyqCprBcEEECbW6iJH1wFWPBgIFRiOhkR+W+GVHsmhPxOD1t/7cW6nw5BMhZiJMmR0kXjEn/BCB91UZOikyI8pBI5byMBXV7FUWQgsysI8QNwfQ2I9sQZ/ga0TTy7se7rED7v4jDEE6YN/EvMz5bYcNksypIWvLSfA6gE/6Ts3scA11r66dTNUXZqTeAkMAJKn8PKVU89sBZqGSpvGk6xYQZO3Wdmn0jpiTPdm6deA6xGzcxPNSNsDcO4h+0NKUQrxIcGNVuZi4vsQcGNxqrRYCvQIDbNIi3mLdOhM7YALJ9iBTEs4zIiNNaA3tUUfmD64c5PPZLKtp7kZY2EvT0g+lQSrX5TOGuXB3NpuBb29MeqqpBDDVO6kSDPLATU86XEppZTsVIM/O31wmyvBmGZrZjv2mqANIWNIAUbkzsoOw54kqZWoo/wCXYJz0sJWfQmR7MPTEdDO1TbM0jTI/Gjakgc9VmUx1HucBL+zVkbZak7sDDgeeqQ3zXBKEfikeR/RH1xtRDRIcMDtzt6jEjQBfAeQqLjrjxpafhEen8xjAqAcoxq1YztvgJlJG5B9o/mcQtWHmPyxoa1/yxlIMiYOAmFOeYOJhQFrm245HAwJm30/UY3B6iT64AlmGMYF0noPmRH0OPYCh5ZiSVYbbE899x1/QwUaYFwAI6Y2TKKACRNxv6/nhllcoJAMHncYBHUohWZ1LBjdgNn9R15TbznB/DYf4VHmJgrPIgxcYe0uDoRqPvAiffA/EwtOHVF1oLN1H7rdRgIP2I7jbp+rY9WydgdN+pwKnFmrU1fSq7G3nynGj5xiGP7p+cGP5YAOrwhDuIK7RaPcX+uF9bN92xp1AdJ2aP/2jl5j3jBtPPNVrtQHh0BWLgmTN4gRHz9sEPRUgAqCTzNz0sTJn3wA+UrIxkFdtwd/MdcMlUxciesW/X9cC5LJBCFBkbX/P9dMO6FBbzv64APLZYnl/TBuXyDgjSAQBszeEnp1W3S2CazhBYDGgaVDXuNpPPATZfLUzYnxDcGP5WPqMbLTpITDAHmsg/Q4D/ZkaAy6vMm4jzPPzwqq8JTUACwMWM7evM+sjAN24hTqE0yqmBdWWQfLp/PpjAyhX4KmiTOhmOn+EzK+lx5YjqSoW5M2M3xG7aATuCLqSY5bTtgN0oKpl9SNyK7fL4fcfniTMcRq07ae8HXTvNtt8Kq2XIbSGOnkJNvrv54O4ZkO7YENPqPzvfAD5niRCyA9N4gBR4frsfS2PUuL1TEGeoYR8mBA+cYsopggggGd8J80yLMIByt/t+c4DbJ8RkhXOg9Gt8ibH54YhxF7+mKNxHMEOQQGny6YX0+P1cvVp051qdiZDAbQxBhr3kifPAdIinuoAPlHPryn1wnzmer0jMJVpxaCEqD1k6G+a+mBOFZZ6xLs4HkEvfznBI4FS1HVrbcwWt9BP1wAtHjmXd41PSqSPA0qw5XU+E+o+eG4zagyXSP8AMQp+sYQ8b7L0tFyxAJIDGYO8gzIOAuG8Fy5YE0hIAgzPzDTOAsbcdy3imvStAbxixOwsd/TEZ4xTiUeo45aabtPodP8APGBlKcR3aAcoAER/O+MU8uEsnhMn4bC/VdjgF2e7XaBAR0Y7NUpsq72nzPrOCct2rZlBKrJAmCSPZo2wfkK4rBg6g30nofY/lhbxLs5Tb/CeplzM/dNAYz+JfhP5+eAKfiTVI+90j/y7389JJHoYxnFbp8Zq5d6lJitTSR4tME+s6sewH//Z"/>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0" name="Picture 4" descr="http://usstudiesonline.com/wp-content/uploads/2014/10/GCSE-History-Revision-USSR-Flag-and-US-Flag.png"/>
          <p:cNvPicPr>
            <a:picLocks noChangeAspect="1" noChangeArrowheads="1"/>
          </p:cNvPicPr>
          <p:nvPr/>
        </p:nvPicPr>
        <p:blipFill rotWithShape="1">
          <a:blip r:embed="rId3">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0487" y="3918633"/>
            <a:ext cx="926416" cy="861392"/>
          </a:xfrm>
          <a:prstGeom prst="rect">
            <a:avLst/>
          </a:prstGeom>
        </p:spPr>
      </p:pic>
    </p:spTree>
    <p:extLst>
      <p:ext uri="{BB962C8B-B14F-4D97-AF65-F5344CB8AC3E}">
        <p14:creationId xmlns:p14="http://schemas.microsoft.com/office/powerpoint/2010/main" val="6455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18</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pic>
        <p:nvPicPr>
          <p:cNvPr id="16" name="Afbeelding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0075" y="1543247"/>
            <a:ext cx="926416" cy="861392"/>
          </a:xfrm>
          <a:prstGeom prst="rect">
            <a:avLst/>
          </a:prstGeom>
        </p:spPr>
      </p:pic>
      <p:pic>
        <p:nvPicPr>
          <p:cNvPr id="1026" name="Picture 2" descr="http://upload.wikimedia.org/wikipedia/nds-nl/f/f0/Germany_Laender_B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131" y="1973943"/>
            <a:ext cx="3257928" cy="4438196"/>
          </a:xfrm>
          <a:prstGeom prst="rect">
            <a:avLst/>
          </a:prstGeom>
          <a:noFill/>
          <a:extLst>
            <a:ext uri="{909E8E84-426E-40DD-AFC4-6F175D3DCCD1}">
              <a14:hiddenFill xmlns:a14="http://schemas.microsoft.com/office/drawing/2010/main">
                <a:solidFill>
                  <a:srgbClr val="FFFFFF"/>
                </a:solidFill>
              </a14:hiddenFill>
            </a:ext>
          </a:extLst>
        </p:spPr>
      </p:pic>
      <p:sp>
        <p:nvSpPr>
          <p:cNvPr id="9" name="Rechthoek 8"/>
          <p:cNvSpPr/>
          <p:nvPr/>
        </p:nvSpPr>
        <p:spPr>
          <a:xfrm>
            <a:off x="3265715" y="518958"/>
            <a:ext cx="8200571" cy="1200329"/>
          </a:xfrm>
          <a:prstGeom prst="rect">
            <a:avLst/>
          </a:prstGeom>
        </p:spPr>
        <p:txBody>
          <a:bodyPr wrap="square">
            <a:spAutoFit/>
          </a:bodyPr>
          <a:lstStyle/>
          <a:p>
            <a:r>
              <a:rPr lang="en-US" sz="2400" dirty="0" smtClean="0">
                <a:solidFill>
                  <a:schemeClr val="bg1"/>
                </a:solidFill>
              </a:rPr>
              <a:t>1949: West-</a:t>
            </a:r>
            <a:r>
              <a:rPr lang="en-US" sz="2400" dirty="0" err="1" smtClean="0">
                <a:solidFill>
                  <a:schemeClr val="bg1"/>
                </a:solidFill>
              </a:rPr>
              <a:t>Duitsland</a:t>
            </a:r>
            <a:r>
              <a:rPr lang="en-US" sz="2400" dirty="0" smtClean="0">
                <a:solidFill>
                  <a:schemeClr val="bg1"/>
                </a:solidFill>
              </a:rPr>
              <a:t> </a:t>
            </a:r>
            <a:r>
              <a:rPr lang="en-US" sz="2400" dirty="0" err="1" smtClean="0">
                <a:solidFill>
                  <a:schemeClr val="bg1"/>
                </a:solidFill>
              </a:rPr>
              <a:t>wordt</a:t>
            </a:r>
            <a:r>
              <a:rPr lang="en-US" sz="2400" dirty="0" smtClean="0">
                <a:solidFill>
                  <a:schemeClr val="bg1"/>
                </a:solidFill>
              </a:rPr>
              <a:t> de </a:t>
            </a:r>
            <a:r>
              <a:rPr lang="en-US" sz="2400" u="sng" dirty="0" err="1" smtClean="0">
                <a:solidFill>
                  <a:schemeClr val="bg1"/>
                </a:solidFill>
              </a:rPr>
              <a:t>Bondsrepubliek</a:t>
            </a:r>
            <a:r>
              <a:rPr lang="en-US" sz="2400" u="sng" dirty="0" smtClean="0">
                <a:solidFill>
                  <a:schemeClr val="bg1"/>
                </a:solidFill>
              </a:rPr>
              <a:t> </a:t>
            </a:r>
            <a:r>
              <a:rPr lang="en-US" sz="2400" u="sng" dirty="0" err="1" smtClean="0">
                <a:solidFill>
                  <a:schemeClr val="bg1"/>
                </a:solidFill>
              </a:rPr>
              <a:t>Duitsland</a:t>
            </a:r>
            <a:r>
              <a:rPr lang="en-US" sz="2400" dirty="0" smtClean="0">
                <a:solidFill>
                  <a:schemeClr val="bg1"/>
                </a:solidFill>
              </a:rPr>
              <a:t>.</a:t>
            </a:r>
          </a:p>
          <a:p>
            <a:r>
              <a:rPr lang="en-US" sz="2400" dirty="0" err="1" smtClean="0">
                <a:solidFill>
                  <a:schemeClr val="bg1"/>
                </a:solidFill>
              </a:rPr>
              <a:t>Grondgebied</a:t>
            </a:r>
            <a:r>
              <a:rPr lang="en-US" sz="2400" dirty="0" smtClean="0">
                <a:solidFill>
                  <a:schemeClr val="bg1"/>
                </a:solidFill>
              </a:rPr>
              <a:t> van </a:t>
            </a:r>
            <a:r>
              <a:rPr lang="en-US" sz="2400" dirty="0" err="1" smtClean="0">
                <a:solidFill>
                  <a:schemeClr val="bg1"/>
                </a:solidFill>
              </a:rPr>
              <a:t>voormalige</a:t>
            </a:r>
            <a:r>
              <a:rPr lang="en-US" sz="2400" dirty="0" smtClean="0">
                <a:solidFill>
                  <a:schemeClr val="bg1"/>
                </a:solidFill>
              </a:rPr>
              <a:t> </a:t>
            </a:r>
            <a:r>
              <a:rPr lang="en-US" sz="2400" dirty="0" err="1" smtClean="0">
                <a:solidFill>
                  <a:schemeClr val="bg1"/>
                </a:solidFill>
              </a:rPr>
              <a:t>Engelse</a:t>
            </a:r>
            <a:r>
              <a:rPr lang="en-US" sz="2400" dirty="0" smtClean="0">
                <a:solidFill>
                  <a:schemeClr val="bg1"/>
                </a:solidFill>
              </a:rPr>
              <a:t>, </a:t>
            </a:r>
            <a:r>
              <a:rPr lang="en-US" sz="2400" dirty="0" err="1" smtClean="0">
                <a:solidFill>
                  <a:schemeClr val="bg1"/>
                </a:solidFill>
              </a:rPr>
              <a:t>Franse</a:t>
            </a:r>
            <a:r>
              <a:rPr lang="en-US" sz="2400" dirty="0" smtClean="0">
                <a:solidFill>
                  <a:schemeClr val="bg1"/>
                </a:solidFill>
              </a:rPr>
              <a:t> en </a:t>
            </a:r>
            <a:r>
              <a:rPr lang="en-US" sz="2400" dirty="0" err="1" smtClean="0">
                <a:solidFill>
                  <a:schemeClr val="bg1"/>
                </a:solidFill>
              </a:rPr>
              <a:t>Amerikaanse</a:t>
            </a:r>
            <a:r>
              <a:rPr lang="en-US" sz="2400" dirty="0" smtClean="0">
                <a:solidFill>
                  <a:schemeClr val="bg1"/>
                </a:solidFill>
              </a:rPr>
              <a:t> </a:t>
            </a:r>
            <a:r>
              <a:rPr lang="en-US" sz="2400" dirty="0" err="1" smtClean="0">
                <a:solidFill>
                  <a:schemeClr val="bg1"/>
                </a:solidFill>
              </a:rPr>
              <a:t>bezettingszones</a:t>
            </a:r>
            <a:r>
              <a:rPr lang="en-US" sz="2400" dirty="0" smtClean="0">
                <a:solidFill>
                  <a:schemeClr val="bg1"/>
                </a:solidFill>
              </a:rPr>
              <a:t>.</a:t>
            </a:r>
            <a:endParaRPr lang="nl-NL" sz="2400" dirty="0">
              <a:solidFill>
                <a:schemeClr val="bg1"/>
              </a:solidFill>
            </a:endParaRPr>
          </a:p>
        </p:txBody>
      </p:sp>
    </p:spTree>
    <p:extLst>
      <p:ext uri="{BB962C8B-B14F-4D97-AF65-F5344CB8AC3E}">
        <p14:creationId xmlns:p14="http://schemas.microsoft.com/office/powerpoint/2010/main" val="38367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19</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hthoek 8"/>
          <p:cNvSpPr/>
          <p:nvPr/>
        </p:nvSpPr>
        <p:spPr>
          <a:xfrm>
            <a:off x="3265715" y="518959"/>
            <a:ext cx="4209143" cy="5262979"/>
          </a:xfrm>
          <a:prstGeom prst="rect">
            <a:avLst/>
          </a:prstGeom>
        </p:spPr>
        <p:txBody>
          <a:bodyPr wrap="square">
            <a:spAutoFit/>
          </a:bodyPr>
          <a:lstStyle/>
          <a:p>
            <a:r>
              <a:rPr lang="en-US" sz="2400" dirty="0" smtClean="0">
                <a:solidFill>
                  <a:schemeClr val="bg1"/>
                </a:solidFill>
              </a:rPr>
              <a:t>De BRD is:</a:t>
            </a:r>
          </a:p>
          <a:p>
            <a:pPr marL="342900" indent="-342900">
              <a:buFont typeface="Arial" panose="020B0604020202020204" pitchFamily="34" charset="0"/>
              <a:buChar char="•"/>
            </a:pPr>
            <a:r>
              <a:rPr lang="en-US" sz="2400" dirty="0" err="1" smtClean="0">
                <a:solidFill>
                  <a:schemeClr val="bg1"/>
                </a:solidFill>
              </a:rPr>
              <a:t>Een</a:t>
            </a:r>
            <a:r>
              <a:rPr lang="en-US" sz="2400" dirty="0" smtClean="0">
                <a:solidFill>
                  <a:schemeClr val="bg1"/>
                </a:solidFill>
              </a:rPr>
              <a:t> </a:t>
            </a:r>
            <a:r>
              <a:rPr lang="en-US" sz="2400" dirty="0" err="1" smtClean="0">
                <a:solidFill>
                  <a:schemeClr val="bg1"/>
                </a:solidFill>
              </a:rPr>
              <a:t>Parlementaire</a:t>
            </a:r>
            <a:r>
              <a:rPr lang="en-US" sz="2400" dirty="0" smtClean="0">
                <a:solidFill>
                  <a:schemeClr val="bg1"/>
                </a:solidFill>
              </a:rPr>
              <a:t> </a:t>
            </a:r>
            <a:r>
              <a:rPr lang="en-US" sz="2400" dirty="0" err="1" smtClean="0">
                <a:solidFill>
                  <a:schemeClr val="bg1"/>
                </a:solidFill>
              </a:rPr>
              <a:t>democratie</a:t>
            </a:r>
            <a:endParaRPr lang="en-US" sz="2400" dirty="0" smtClean="0">
              <a:solidFill>
                <a:schemeClr val="bg1"/>
              </a:solidFill>
            </a:endParaRPr>
          </a:p>
          <a:p>
            <a:pPr marL="342900" indent="-342900">
              <a:buFont typeface="Arial" panose="020B0604020202020204" pitchFamily="34" charset="0"/>
              <a:buChar char="•"/>
            </a:pPr>
            <a:r>
              <a:rPr lang="en-US" sz="2400" u="sng" dirty="0" err="1" smtClean="0">
                <a:solidFill>
                  <a:schemeClr val="bg1"/>
                </a:solidFill>
              </a:rPr>
              <a:t>Federatie</a:t>
            </a:r>
            <a:r>
              <a:rPr lang="en-US" sz="2400" dirty="0" smtClean="0">
                <a:solidFill>
                  <a:schemeClr val="bg1"/>
                </a:solidFill>
              </a:rPr>
              <a:t> van </a:t>
            </a:r>
            <a:r>
              <a:rPr lang="en-US" sz="2400" dirty="0" err="1" smtClean="0">
                <a:solidFill>
                  <a:schemeClr val="bg1"/>
                </a:solidFill>
              </a:rPr>
              <a:t>deelstaten</a:t>
            </a:r>
            <a:r>
              <a:rPr lang="en-US" sz="2400" dirty="0" smtClean="0">
                <a:solidFill>
                  <a:schemeClr val="bg1"/>
                </a:solidFill>
              </a:rPr>
              <a:t>.</a:t>
            </a:r>
          </a:p>
          <a:p>
            <a:pPr marL="342900" indent="-342900">
              <a:buFont typeface="Arial" panose="020B0604020202020204" pitchFamily="34" charset="0"/>
              <a:buChar char="•"/>
            </a:pPr>
            <a:r>
              <a:rPr lang="en-US" sz="2400" dirty="0" err="1" smtClean="0">
                <a:solidFill>
                  <a:schemeClr val="bg1"/>
                </a:solidFill>
              </a:rPr>
              <a:t>Deelstaten</a:t>
            </a:r>
            <a:r>
              <a:rPr lang="en-US" sz="2400" dirty="0" smtClean="0">
                <a:solidFill>
                  <a:schemeClr val="bg1"/>
                </a:solidFill>
              </a:rPr>
              <a:t> </a:t>
            </a:r>
            <a:r>
              <a:rPr lang="en-US" sz="2400" dirty="0" err="1" smtClean="0">
                <a:solidFill>
                  <a:schemeClr val="bg1"/>
                </a:solidFill>
              </a:rPr>
              <a:t>hebben</a:t>
            </a:r>
            <a:r>
              <a:rPr lang="en-US" sz="2400" dirty="0" smtClean="0">
                <a:solidFill>
                  <a:schemeClr val="bg1"/>
                </a:solidFill>
              </a:rPr>
              <a:t> </a:t>
            </a:r>
            <a:r>
              <a:rPr lang="en-US" sz="2400" dirty="0" err="1" smtClean="0">
                <a:solidFill>
                  <a:schemeClr val="bg1"/>
                </a:solidFill>
              </a:rPr>
              <a:t>eigen</a:t>
            </a:r>
            <a:r>
              <a:rPr lang="en-US" sz="2400" dirty="0" smtClean="0">
                <a:solidFill>
                  <a:schemeClr val="bg1"/>
                </a:solidFill>
              </a:rPr>
              <a:t> </a:t>
            </a:r>
            <a:r>
              <a:rPr lang="en-US" sz="2400" dirty="0" err="1" smtClean="0">
                <a:solidFill>
                  <a:schemeClr val="bg1"/>
                </a:solidFill>
              </a:rPr>
              <a:t>regering</a:t>
            </a:r>
            <a:r>
              <a:rPr lang="en-US" sz="2400" dirty="0" smtClean="0">
                <a:solidFill>
                  <a:schemeClr val="bg1"/>
                </a:solidFill>
              </a:rPr>
              <a:t>, op </a:t>
            </a:r>
            <a:r>
              <a:rPr lang="en-US" sz="2400" dirty="0" err="1" smtClean="0">
                <a:solidFill>
                  <a:schemeClr val="bg1"/>
                </a:solidFill>
              </a:rPr>
              <a:t>sommige</a:t>
            </a:r>
            <a:r>
              <a:rPr lang="en-US" sz="2400" dirty="0" smtClean="0">
                <a:solidFill>
                  <a:schemeClr val="bg1"/>
                </a:solidFill>
              </a:rPr>
              <a:t> </a:t>
            </a:r>
            <a:r>
              <a:rPr lang="en-US" sz="2400" dirty="0" err="1" smtClean="0">
                <a:solidFill>
                  <a:schemeClr val="bg1"/>
                </a:solidFill>
              </a:rPr>
              <a:t>gebieden</a:t>
            </a:r>
            <a:r>
              <a:rPr lang="en-US" sz="2400" dirty="0" smtClean="0">
                <a:solidFill>
                  <a:schemeClr val="bg1"/>
                </a:solidFill>
              </a:rPr>
              <a:t> </a:t>
            </a:r>
            <a:r>
              <a:rPr lang="en-US" sz="2400" dirty="0" err="1" smtClean="0">
                <a:solidFill>
                  <a:schemeClr val="bg1"/>
                </a:solidFill>
              </a:rPr>
              <a:t>zelfbestuur</a:t>
            </a:r>
            <a:r>
              <a:rPr lang="en-US" sz="2400" dirty="0" smtClean="0">
                <a:solidFill>
                  <a:schemeClr val="bg1"/>
                </a:solidFill>
              </a:rPr>
              <a:t>.</a:t>
            </a:r>
          </a:p>
          <a:p>
            <a:pPr marL="342900" indent="-342900">
              <a:buFont typeface="Arial" panose="020B0604020202020204" pitchFamily="34" charset="0"/>
              <a:buChar char="•"/>
            </a:pPr>
            <a:r>
              <a:rPr lang="en-US" sz="2400" dirty="0" smtClean="0">
                <a:solidFill>
                  <a:schemeClr val="bg1"/>
                </a:solidFill>
              </a:rPr>
              <a:t>Het </a:t>
            </a:r>
            <a:r>
              <a:rPr lang="en-US" sz="2400" dirty="0" err="1" smtClean="0">
                <a:solidFill>
                  <a:schemeClr val="bg1"/>
                </a:solidFill>
              </a:rPr>
              <a:t>hoogste</a:t>
            </a:r>
            <a:r>
              <a:rPr lang="en-US" sz="2400" dirty="0" smtClean="0">
                <a:solidFill>
                  <a:schemeClr val="bg1"/>
                </a:solidFill>
              </a:rPr>
              <a:t> </a:t>
            </a:r>
            <a:r>
              <a:rPr lang="en-US" sz="2400" dirty="0" err="1" smtClean="0">
                <a:solidFill>
                  <a:schemeClr val="bg1"/>
                </a:solidFill>
              </a:rPr>
              <a:t>bestuur</a:t>
            </a:r>
            <a:r>
              <a:rPr lang="en-US" sz="2400" dirty="0" smtClean="0">
                <a:solidFill>
                  <a:schemeClr val="bg1"/>
                </a:solidFill>
              </a:rPr>
              <a:t> is de </a:t>
            </a:r>
            <a:r>
              <a:rPr lang="en-US" sz="2400" u="sng" dirty="0" err="1" smtClean="0">
                <a:solidFill>
                  <a:schemeClr val="bg1"/>
                </a:solidFill>
              </a:rPr>
              <a:t>Bondsdag</a:t>
            </a:r>
            <a:r>
              <a:rPr lang="en-US" sz="2400" dirty="0" smtClean="0">
                <a:solidFill>
                  <a:schemeClr val="bg1"/>
                </a:solidFill>
              </a:rPr>
              <a:t> (</a:t>
            </a:r>
            <a:r>
              <a:rPr lang="en-US" sz="2400" dirty="0" err="1" smtClean="0">
                <a:solidFill>
                  <a:schemeClr val="bg1"/>
                </a:solidFill>
              </a:rPr>
              <a:t>parlement</a:t>
            </a:r>
            <a:r>
              <a:rPr lang="en-US" sz="2400" dirty="0" smtClean="0">
                <a:solidFill>
                  <a:schemeClr val="bg1"/>
                </a:solidFill>
              </a:rPr>
              <a:t>)</a:t>
            </a:r>
          </a:p>
          <a:p>
            <a:pPr marL="342900" indent="-342900">
              <a:buFont typeface="Arial" panose="020B0604020202020204" pitchFamily="34" charset="0"/>
              <a:buChar char="•"/>
            </a:pPr>
            <a:r>
              <a:rPr lang="en-US" sz="2400" dirty="0" err="1" smtClean="0">
                <a:solidFill>
                  <a:schemeClr val="bg1"/>
                </a:solidFill>
              </a:rPr>
              <a:t>Staatshoofd</a:t>
            </a:r>
            <a:r>
              <a:rPr lang="en-US" sz="2400" dirty="0" smtClean="0">
                <a:solidFill>
                  <a:schemeClr val="bg1"/>
                </a:solidFill>
              </a:rPr>
              <a:t> is de </a:t>
            </a:r>
            <a:r>
              <a:rPr lang="en-US" sz="2400" u="sng" dirty="0" err="1" smtClean="0">
                <a:solidFill>
                  <a:schemeClr val="bg1"/>
                </a:solidFill>
              </a:rPr>
              <a:t>Bondskanselier</a:t>
            </a:r>
            <a:r>
              <a:rPr lang="en-US" sz="2400" dirty="0" smtClean="0">
                <a:solidFill>
                  <a:schemeClr val="bg1"/>
                </a:solidFill>
              </a:rPr>
              <a:t>.</a:t>
            </a:r>
          </a:p>
          <a:p>
            <a:pPr marL="342900" indent="-342900">
              <a:buFont typeface="Arial" panose="020B0604020202020204" pitchFamily="34" charset="0"/>
              <a:buChar char="•"/>
            </a:pPr>
            <a:r>
              <a:rPr lang="en-US" sz="2400" dirty="0" smtClean="0">
                <a:solidFill>
                  <a:schemeClr val="bg1"/>
                </a:solidFill>
              </a:rPr>
              <a:t>De </a:t>
            </a:r>
            <a:r>
              <a:rPr lang="en-US" sz="2400" u="sng" dirty="0" err="1" smtClean="0">
                <a:solidFill>
                  <a:schemeClr val="bg1"/>
                </a:solidFill>
              </a:rPr>
              <a:t>bondsregering</a:t>
            </a:r>
            <a:r>
              <a:rPr lang="en-US" sz="2400" dirty="0" smtClean="0">
                <a:solidFill>
                  <a:schemeClr val="bg1"/>
                </a:solidFill>
              </a:rPr>
              <a:t> </a:t>
            </a:r>
            <a:r>
              <a:rPr lang="en-US" sz="2400" dirty="0" err="1" smtClean="0">
                <a:solidFill>
                  <a:schemeClr val="bg1"/>
                </a:solidFill>
              </a:rPr>
              <a:t>en</a:t>
            </a:r>
            <a:r>
              <a:rPr lang="en-US" sz="2400" dirty="0" smtClean="0">
                <a:solidFill>
                  <a:schemeClr val="bg1"/>
                </a:solidFill>
              </a:rPr>
              <a:t> </a:t>
            </a:r>
            <a:r>
              <a:rPr lang="en-US" sz="2400" u="sng" dirty="0" err="1" smtClean="0">
                <a:solidFill>
                  <a:schemeClr val="bg1"/>
                </a:solidFill>
              </a:rPr>
              <a:t>bondsministers</a:t>
            </a:r>
            <a:r>
              <a:rPr lang="en-US" sz="2400" dirty="0" smtClean="0">
                <a:solidFill>
                  <a:schemeClr val="bg1"/>
                </a:solidFill>
              </a:rPr>
              <a:t> </a:t>
            </a:r>
            <a:r>
              <a:rPr lang="en-US" sz="2400" dirty="0" err="1" smtClean="0">
                <a:solidFill>
                  <a:schemeClr val="bg1"/>
                </a:solidFill>
              </a:rPr>
              <a:t>zijn</a:t>
            </a:r>
            <a:r>
              <a:rPr lang="en-US" sz="2400" dirty="0" smtClean="0">
                <a:solidFill>
                  <a:schemeClr val="bg1"/>
                </a:solidFill>
              </a:rPr>
              <a:t> het </a:t>
            </a:r>
            <a:r>
              <a:rPr lang="en-US" sz="2400" dirty="0" err="1" smtClean="0">
                <a:solidFill>
                  <a:schemeClr val="bg1"/>
                </a:solidFill>
              </a:rPr>
              <a:t>dagelijkse</a:t>
            </a:r>
            <a:r>
              <a:rPr lang="en-US" sz="2400" dirty="0" smtClean="0">
                <a:solidFill>
                  <a:schemeClr val="bg1"/>
                </a:solidFill>
              </a:rPr>
              <a:t> </a:t>
            </a:r>
            <a:r>
              <a:rPr lang="en-US" sz="2400" dirty="0" err="1" smtClean="0">
                <a:solidFill>
                  <a:schemeClr val="bg1"/>
                </a:solidFill>
              </a:rPr>
              <a:t>bestuur</a:t>
            </a:r>
            <a:r>
              <a:rPr lang="en-US" sz="2400" dirty="0" smtClean="0">
                <a:solidFill>
                  <a:schemeClr val="bg1"/>
                </a:solidFill>
              </a:rPr>
              <a:t>.</a:t>
            </a:r>
            <a:endParaRPr lang="nl-NL" sz="2400" dirty="0">
              <a:solidFill>
                <a:schemeClr val="bg1"/>
              </a:solidFill>
            </a:endParaRPr>
          </a:p>
        </p:txBody>
      </p:sp>
      <p:pic>
        <p:nvPicPr>
          <p:cNvPr id="2050" name="Picture 2" descr="http://www.stepmap.de/landkarte/brd-1260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6986" y="475283"/>
            <a:ext cx="5350329" cy="53503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6328375" y="5781936"/>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85820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a:p>
        </p:txBody>
      </p:sp>
    </p:spTree>
    <p:extLst>
      <p:ext uri="{BB962C8B-B14F-4D97-AF65-F5344CB8AC3E}">
        <p14:creationId xmlns:p14="http://schemas.microsoft.com/office/powerpoint/2010/main" val="1501158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20</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hthoek 8"/>
          <p:cNvSpPr/>
          <p:nvPr/>
        </p:nvSpPr>
        <p:spPr>
          <a:xfrm>
            <a:off x="3265715" y="518957"/>
            <a:ext cx="4209143" cy="2308324"/>
          </a:xfrm>
          <a:prstGeom prst="rect">
            <a:avLst/>
          </a:prstGeom>
        </p:spPr>
        <p:txBody>
          <a:bodyPr wrap="square">
            <a:spAutoFit/>
          </a:bodyPr>
          <a:lstStyle/>
          <a:p>
            <a:r>
              <a:rPr lang="en-US" sz="2400" dirty="0" smtClean="0">
                <a:solidFill>
                  <a:schemeClr val="bg1"/>
                </a:solidFill>
              </a:rPr>
              <a:t>De DDR is:</a:t>
            </a:r>
          </a:p>
          <a:p>
            <a:pPr marL="342900" indent="-342900">
              <a:buFont typeface="Arial" panose="020B0604020202020204" pitchFamily="34" charset="0"/>
              <a:buChar char="•"/>
            </a:pPr>
            <a:r>
              <a:rPr lang="en-US" sz="2400" dirty="0" err="1" smtClean="0">
                <a:solidFill>
                  <a:schemeClr val="bg1"/>
                </a:solidFill>
              </a:rPr>
              <a:t>Communistisch</a:t>
            </a:r>
            <a:endParaRPr lang="en-US" sz="2400" dirty="0" smtClean="0">
              <a:solidFill>
                <a:schemeClr val="bg1"/>
              </a:solidFill>
            </a:endParaRPr>
          </a:p>
          <a:p>
            <a:pPr marL="342900" indent="-342900">
              <a:buFont typeface="Arial" panose="020B0604020202020204" pitchFamily="34" charset="0"/>
              <a:buChar char="•"/>
            </a:pPr>
            <a:r>
              <a:rPr lang="en-US" sz="2400" dirty="0" err="1" smtClean="0">
                <a:solidFill>
                  <a:schemeClr val="bg1"/>
                </a:solidFill>
              </a:rPr>
              <a:t>Eenpartijstaat</a:t>
            </a:r>
            <a:r>
              <a:rPr lang="en-US" sz="2400" dirty="0" smtClean="0">
                <a:solidFill>
                  <a:schemeClr val="bg1"/>
                </a:solidFill>
              </a:rPr>
              <a:t> (</a:t>
            </a:r>
            <a:r>
              <a:rPr lang="en-US" sz="2400" dirty="0" err="1" smtClean="0">
                <a:solidFill>
                  <a:schemeClr val="bg1"/>
                </a:solidFill>
              </a:rPr>
              <a:t>Communistische</a:t>
            </a:r>
            <a:r>
              <a:rPr lang="en-US" sz="2400" dirty="0" smtClean="0">
                <a:solidFill>
                  <a:schemeClr val="bg1"/>
                </a:solidFill>
              </a:rPr>
              <a:t> </a:t>
            </a:r>
            <a:r>
              <a:rPr lang="en-US" sz="2400" dirty="0" err="1" smtClean="0">
                <a:solidFill>
                  <a:schemeClr val="bg1"/>
                </a:solidFill>
              </a:rPr>
              <a:t>partij</a:t>
            </a:r>
            <a:r>
              <a:rPr lang="en-US" sz="2400" dirty="0" smtClean="0">
                <a:solidFill>
                  <a:schemeClr val="bg1"/>
                </a:solidFill>
              </a:rPr>
              <a:t>)</a:t>
            </a:r>
          </a:p>
          <a:p>
            <a:pPr marL="342900" indent="-342900">
              <a:buFont typeface="Arial" panose="020B0604020202020204" pitchFamily="34" charset="0"/>
              <a:buChar char="•"/>
            </a:pPr>
            <a:r>
              <a:rPr lang="en-US" sz="2400" dirty="0" err="1" smtClean="0">
                <a:solidFill>
                  <a:schemeClr val="bg1"/>
                </a:solidFill>
              </a:rPr>
              <a:t>Eerst</a:t>
            </a:r>
            <a:r>
              <a:rPr lang="en-US" sz="2400" dirty="0" smtClean="0">
                <a:solidFill>
                  <a:schemeClr val="bg1"/>
                </a:solidFill>
              </a:rPr>
              <a:t> </a:t>
            </a:r>
            <a:r>
              <a:rPr lang="en-US" sz="2400" dirty="0" err="1" smtClean="0">
                <a:solidFill>
                  <a:schemeClr val="bg1"/>
                </a:solidFill>
              </a:rPr>
              <a:t>ook</a:t>
            </a:r>
            <a:r>
              <a:rPr lang="en-US" sz="2400" dirty="0" smtClean="0">
                <a:solidFill>
                  <a:schemeClr val="bg1"/>
                </a:solidFill>
              </a:rPr>
              <a:t> </a:t>
            </a:r>
            <a:r>
              <a:rPr lang="en-US" sz="2400" dirty="0" err="1" smtClean="0">
                <a:solidFill>
                  <a:schemeClr val="bg1"/>
                </a:solidFill>
              </a:rPr>
              <a:t>deelstaten</a:t>
            </a:r>
            <a:r>
              <a:rPr lang="en-US" sz="2400" dirty="0" smtClean="0">
                <a:solidFill>
                  <a:schemeClr val="bg1"/>
                </a:solidFill>
              </a:rPr>
              <a:t>, maar later (1952) </a:t>
            </a:r>
            <a:r>
              <a:rPr lang="en-US" sz="2400" dirty="0" err="1" smtClean="0">
                <a:solidFill>
                  <a:schemeClr val="bg1"/>
                </a:solidFill>
              </a:rPr>
              <a:t>afgeschaft</a:t>
            </a:r>
            <a:r>
              <a:rPr lang="en-US" sz="2400" dirty="0" smtClean="0">
                <a:solidFill>
                  <a:schemeClr val="bg1"/>
                </a:solidFill>
              </a:rPr>
              <a:t>.</a:t>
            </a:r>
            <a:endParaRPr lang="nl-NL" sz="2400" dirty="0">
              <a:solidFill>
                <a:schemeClr val="bg1"/>
              </a:solidFill>
            </a:endParaRPr>
          </a:p>
        </p:txBody>
      </p:sp>
      <p:pic>
        <p:nvPicPr>
          <p:cNvPr id="2050" name="Picture 2" descr="http://www.stepmap.de/landkarte/brd-1260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6986" y="475283"/>
            <a:ext cx="5350329" cy="53503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6328375" y="5781936"/>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http://www.stepmap.de/landkarte/ddr-126004.png"/>
          <p:cNvPicPr>
            <a:picLocks noChangeAspect="1" noChangeArrowheads="1"/>
          </p:cNvPicPr>
          <p:nvPr/>
        </p:nvPicPr>
        <p:blipFill rotWithShape="1">
          <a:blip r:embed="rId5">
            <a:extLst>
              <a:ext uri="{28A0092B-C50C-407E-A947-70E740481C1C}">
                <a14:useLocalDpi xmlns:a14="http://schemas.microsoft.com/office/drawing/2010/main" val="0"/>
              </a:ext>
            </a:extLst>
          </a:blip>
          <a:srcRect l="10188"/>
          <a:stretch/>
        </p:blipFill>
        <p:spPr bwMode="auto">
          <a:xfrm>
            <a:off x="8175010" y="467890"/>
            <a:ext cx="4772639" cy="5314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6309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21</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hthoek 8"/>
          <p:cNvSpPr/>
          <p:nvPr/>
        </p:nvSpPr>
        <p:spPr>
          <a:xfrm>
            <a:off x="3265715" y="379688"/>
            <a:ext cx="8771611" cy="6001643"/>
          </a:xfrm>
          <a:prstGeom prst="rect">
            <a:avLst/>
          </a:prstGeom>
        </p:spPr>
        <p:txBody>
          <a:bodyPr wrap="square">
            <a:spAutoFit/>
          </a:bodyPr>
          <a:lstStyle/>
          <a:p>
            <a:r>
              <a:rPr lang="en-US" sz="2400" dirty="0" smtClean="0">
                <a:solidFill>
                  <a:schemeClr val="bg1"/>
                </a:solidFill>
              </a:rPr>
              <a:t>In de BRD is </a:t>
            </a:r>
            <a:r>
              <a:rPr lang="en-US" sz="2400" dirty="0" err="1" smtClean="0">
                <a:solidFill>
                  <a:schemeClr val="bg1"/>
                </a:solidFill>
              </a:rPr>
              <a:t>er</a:t>
            </a:r>
            <a:r>
              <a:rPr lang="en-US" sz="2400" dirty="0" smtClean="0">
                <a:solidFill>
                  <a:schemeClr val="bg1"/>
                </a:solidFill>
              </a:rPr>
              <a:t> </a:t>
            </a:r>
            <a:r>
              <a:rPr lang="en-US" sz="2400" dirty="0" err="1" smtClean="0">
                <a:solidFill>
                  <a:schemeClr val="bg1"/>
                </a:solidFill>
              </a:rPr>
              <a:t>een</a:t>
            </a:r>
            <a:r>
              <a:rPr lang="en-US" sz="2400" dirty="0" smtClean="0">
                <a:solidFill>
                  <a:schemeClr val="bg1"/>
                </a:solidFill>
              </a:rPr>
              <a:t> </a:t>
            </a:r>
            <a:r>
              <a:rPr lang="en-US" sz="2400" u="sng" dirty="0" err="1" smtClean="0">
                <a:solidFill>
                  <a:schemeClr val="bg1"/>
                </a:solidFill>
              </a:rPr>
              <a:t>Wirtschaftswunder</a:t>
            </a:r>
            <a:r>
              <a:rPr lang="en-US" sz="2400" dirty="0" smtClean="0">
                <a:solidFill>
                  <a:schemeClr val="bg1"/>
                </a:solidFill>
              </a:rPr>
              <a:t>: </a:t>
            </a:r>
            <a:r>
              <a:rPr lang="en-US" sz="2400" dirty="0" err="1" smtClean="0">
                <a:solidFill>
                  <a:schemeClr val="bg1"/>
                </a:solidFill>
              </a:rPr>
              <a:t>economisch</a:t>
            </a:r>
            <a:r>
              <a:rPr lang="en-US" sz="2400" dirty="0" smtClean="0">
                <a:solidFill>
                  <a:schemeClr val="bg1"/>
                </a:solidFill>
              </a:rPr>
              <a:t> wonder.</a:t>
            </a:r>
          </a:p>
          <a:p>
            <a:endParaRPr lang="en-US" sz="2400" dirty="0" smtClean="0">
              <a:solidFill>
                <a:schemeClr val="bg1"/>
              </a:solidFill>
            </a:endParaRPr>
          </a:p>
          <a:p>
            <a:r>
              <a:rPr lang="en-US" sz="2400" dirty="0" err="1" smtClean="0">
                <a:solidFill>
                  <a:schemeClr val="bg1"/>
                </a:solidFill>
              </a:rPr>
              <a:t>Onder</a:t>
            </a:r>
            <a:r>
              <a:rPr lang="en-US" sz="2400" dirty="0" smtClean="0">
                <a:solidFill>
                  <a:schemeClr val="bg1"/>
                </a:solidFill>
              </a:rPr>
              <a:t> </a:t>
            </a:r>
            <a:r>
              <a:rPr lang="en-US" sz="2400" dirty="0" err="1" smtClean="0">
                <a:solidFill>
                  <a:schemeClr val="bg1"/>
                </a:solidFill>
              </a:rPr>
              <a:t>leiding</a:t>
            </a:r>
            <a:r>
              <a:rPr lang="en-US" sz="2400" dirty="0" smtClean="0">
                <a:solidFill>
                  <a:schemeClr val="bg1"/>
                </a:solidFill>
              </a:rPr>
              <a:t> van: </a:t>
            </a:r>
          </a:p>
          <a:p>
            <a:r>
              <a:rPr lang="en-US" sz="2400" dirty="0" err="1" smtClean="0">
                <a:solidFill>
                  <a:schemeClr val="bg1"/>
                </a:solidFill>
              </a:rPr>
              <a:t>Bondskanselier</a:t>
            </a:r>
            <a:r>
              <a:rPr lang="en-US" sz="2400" dirty="0" smtClean="0">
                <a:solidFill>
                  <a:schemeClr val="bg1"/>
                </a:solidFill>
              </a:rPr>
              <a:t> </a:t>
            </a:r>
            <a:r>
              <a:rPr lang="en-US" sz="2400" dirty="0" err="1" smtClean="0">
                <a:solidFill>
                  <a:schemeClr val="bg1"/>
                </a:solidFill>
              </a:rPr>
              <a:t>Konrad</a:t>
            </a:r>
            <a:r>
              <a:rPr lang="en-US" sz="2400" dirty="0" smtClean="0">
                <a:solidFill>
                  <a:schemeClr val="bg1"/>
                </a:solidFill>
              </a:rPr>
              <a:t> </a:t>
            </a:r>
            <a:r>
              <a:rPr lang="en-US" sz="2400" u="sng" dirty="0" smtClean="0">
                <a:solidFill>
                  <a:schemeClr val="bg1"/>
                </a:solidFill>
              </a:rPr>
              <a:t>Adenauer</a:t>
            </a:r>
            <a:r>
              <a:rPr lang="en-US" sz="2400" dirty="0" smtClean="0">
                <a:solidFill>
                  <a:schemeClr val="bg1"/>
                </a:solidFill>
              </a:rPr>
              <a:t>	 en Minister van </a:t>
            </a:r>
            <a:r>
              <a:rPr lang="en-US" sz="2400" dirty="0" err="1" smtClean="0">
                <a:solidFill>
                  <a:schemeClr val="bg1"/>
                </a:solidFill>
              </a:rPr>
              <a:t>Economische</a:t>
            </a:r>
            <a:r>
              <a:rPr lang="en-US" sz="2400" dirty="0" smtClean="0">
                <a:solidFill>
                  <a:schemeClr val="bg1"/>
                </a:solidFill>
              </a:rPr>
              <a:t> 					</a:t>
            </a:r>
            <a:r>
              <a:rPr lang="en-US" sz="2400" dirty="0" err="1" smtClean="0">
                <a:solidFill>
                  <a:schemeClr val="bg1"/>
                </a:solidFill>
              </a:rPr>
              <a:t>zaken</a:t>
            </a:r>
            <a:r>
              <a:rPr lang="en-US" sz="2400" dirty="0" smtClean="0">
                <a:solidFill>
                  <a:schemeClr val="bg1"/>
                </a:solidFill>
              </a:rPr>
              <a:t> Ludwig </a:t>
            </a:r>
            <a:r>
              <a:rPr lang="en-US" sz="2400" u="sng" dirty="0" smtClean="0">
                <a:solidFill>
                  <a:schemeClr val="bg1"/>
                </a:solidFill>
              </a:rPr>
              <a:t>Erhard</a:t>
            </a:r>
            <a:r>
              <a:rPr lang="en-US" sz="2400" dirty="0" smtClean="0">
                <a:solidFill>
                  <a:schemeClr val="bg1"/>
                </a:solidFill>
              </a:rPr>
              <a:t>.</a:t>
            </a: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a:solidFill>
                <a:schemeClr val="bg1"/>
              </a:solidFill>
            </a:endParaRPr>
          </a:p>
          <a:p>
            <a:r>
              <a:rPr lang="en-US" sz="2400" dirty="0" err="1" smtClean="0">
                <a:solidFill>
                  <a:schemeClr val="bg1"/>
                </a:solidFill>
              </a:rPr>
              <a:t>Veranderd</a:t>
            </a:r>
            <a:r>
              <a:rPr lang="en-US" sz="2400" dirty="0" smtClean="0">
                <a:solidFill>
                  <a:schemeClr val="bg1"/>
                </a:solidFill>
              </a:rPr>
              <a:t> de BRD van </a:t>
            </a:r>
            <a:r>
              <a:rPr lang="en-US" sz="2400" dirty="0" err="1" smtClean="0">
                <a:solidFill>
                  <a:schemeClr val="bg1"/>
                </a:solidFill>
              </a:rPr>
              <a:t>een</a:t>
            </a:r>
            <a:r>
              <a:rPr lang="en-US" sz="2400" dirty="0" smtClean="0">
                <a:solidFill>
                  <a:schemeClr val="bg1"/>
                </a:solidFill>
              </a:rPr>
              <a:t> </a:t>
            </a:r>
            <a:r>
              <a:rPr lang="en-US" sz="2400" dirty="0" err="1" smtClean="0">
                <a:solidFill>
                  <a:schemeClr val="bg1"/>
                </a:solidFill>
              </a:rPr>
              <a:t>verwoest</a:t>
            </a:r>
            <a:r>
              <a:rPr lang="en-US" sz="2400" dirty="0" smtClean="0">
                <a:solidFill>
                  <a:schemeClr val="bg1"/>
                </a:solidFill>
              </a:rPr>
              <a:t> land in </a:t>
            </a:r>
            <a:r>
              <a:rPr lang="en-US" sz="2400" dirty="0" err="1" smtClean="0">
                <a:solidFill>
                  <a:schemeClr val="bg1"/>
                </a:solidFill>
              </a:rPr>
              <a:t>een</a:t>
            </a:r>
            <a:r>
              <a:rPr lang="en-US" sz="2400" dirty="0" smtClean="0">
                <a:solidFill>
                  <a:schemeClr val="bg1"/>
                </a:solidFill>
              </a:rPr>
              <a:t> van de </a:t>
            </a:r>
            <a:r>
              <a:rPr lang="en-US" sz="2400" dirty="0" err="1" smtClean="0">
                <a:solidFill>
                  <a:schemeClr val="bg1"/>
                </a:solidFill>
              </a:rPr>
              <a:t>sterkste</a:t>
            </a:r>
            <a:r>
              <a:rPr lang="en-US" sz="2400" dirty="0" smtClean="0">
                <a:solidFill>
                  <a:schemeClr val="bg1"/>
                </a:solidFill>
              </a:rPr>
              <a:t> </a:t>
            </a:r>
            <a:r>
              <a:rPr lang="en-US" sz="2400" dirty="0" err="1" smtClean="0">
                <a:solidFill>
                  <a:schemeClr val="bg1"/>
                </a:solidFill>
              </a:rPr>
              <a:t>industriele</a:t>
            </a:r>
            <a:r>
              <a:rPr lang="en-US" sz="2400" dirty="0" smtClean="0">
                <a:solidFill>
                  <a:schemeClr val="bg1"/>
                </a:solidFill>
              </a:rPr>
              <a:t> </a:t>
            </a:r>
            <a:r>
              <a:rPr lang="en-US" sz="2400" dirty="0" err="1" smtClean="0">
                <a:solidFill>
                  <a:schemeClr val="bg1"/>
                </a:solidFill>
              </a:rPr>
              <a:t>landen</a:t>
            </a:r>
            <a:r>
              <a:rPr lang="en-US" sz="2400" dirty="0" smtClean="0">
                <a:solidFill>
                  <a:schemeClr val="bg1"/>
                </a:solidFill>
              </a:rPr>
              <a:t> van de </a:t>
            </a:r>
            <a:r>
              <a:rPr lang="en-US" sz="2400" dirty="0" err="1" smtClean="0">
                <a:solidFill>
                  <a:schemeClr val="bg1"/>
                </a:solidFill>
              </a:rPr>
              <a:t>wereld</a:t>
            </a:r>
            <a:r>
              <a:rPr lang="en-US" sz="2400" dirty="0" smtClean="0">
                <a:solidFill>
                  <a:schemeClr val="bg1"/>
                </a:solidFill>
              </a:rPr>
              <a:t>.</a:t>
            </a:r>
            <a:endParaRPr lang="nl-NL" sz="2400" dirty="0">
              <a:solidFill>
                <a:schemeClr val="bg1"/>
              </a:solidFill>
            </a:endParaRPr>
          </a:p>
        </p:txBody>
      </p:sp>
      <p:pic>
        <p:nvPicPr>
          <p:cNvPr id="2" name="Picture 2" descr="http://www.bilgiustam.com/resimler/2014/01/4816_grafik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2356" y="2186247"/>
            <a:ext cx="2485729" cy="32430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kn-online.de/var/storage/images/kn/in-ausland/politik/bundestagswahl-2013/elemente/bundeskanzler-seit-1949/ludwig-erhard-nr.-2/53397488-1-ger-DE/Ludwig-Erhard-Nr.-2_referenc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2597" y="2213338"/>
            <a:ext cx="2321259" cy="3215910"/>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5584" y="5950633"/>
            <a:ext cx="926416" cy="861392"/>
          </a:xfrm>
          <a:prstGeom prst="rect">
            <a:avLst/>
          </a:prstGeom>
        </p:spPr>
      </p:pic>
    </p:spTree>
    <p:extLst>
      <p:ext uri="{BB962C8B-B14F-4D97-AF65-F5344CB8AC3E}">
        <p14:creationId xmlns:p14="http://schemas.microsoft.com/office/powerpoint/2010/main" val="38093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22</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hthoek 8"/>
          <p:cNvSpPr/>
          <p:nvPr/>
        </p:nvSpPr>
        <p:spPr>
          <a:xfrm>
            <a:off x="3265715" y="518958"/>
            <a:ext cx="5589528" cy="3785652"/>
          </a:xfrm>
          <a:prstGeom prst="rect">
            <a:avLst/>
          </a:prstGeom>
        </p:spPr>
        <p:txBody>
          <a:bodyPr wrap="square">
            <a:spAutoFit/>
          </a:bodyPr>
          <a:lstStyle/>
          <a:p>
            <a:r>
              <a:rPr lang="en-US" sz="2400" dirty="0" err="1" smtClean="0">
                <a:solidFill>
                  <a:schemeClr val="bg1"/>
                </a:solidFill>
              </a:rPr>
              <a:t>Adenaur</a:t>
            </a:r>
            <a:r>
              <a:rPr lang="en-US" sz="2400" dirty="0" smtClean="0">
                <a:solidFill>
                  <a:schemeClr val="bg1"/>
                </a:solidFill>
              </a:rPr>
              <a:t> </a:t>
            </a:r>
            <a:r>
              <a:rPr lang="en-US" sz="2400" dirty="0" err="1" smtClean="0">
                <a:solidFill>
                  <a:schemeClr val="bg1"/>
                </a:solidFill>
              </a:rPr>
              <a:t>erkende</a:t>
            </a:r>
            <a:r>
              <a:rPr lang="en-US" sz="2400" dirty="0" smtClean="0">
                <a:solidFill>
                  <a:schemeClr val="bg1"/>
                </a:solidFill>
              </a:rPr>
              <a:t> de </a:t>
            </a:r>
            <a:r>
              <a:rPr lang="en-US" sz="2400" dirty="0" err="1" smtClean="0">
                <a:solidFill>
                  <a:schemeClr val="bg1"/>
                </a:solidFill>
              </a:rPr>
              <a:t>deling</a:t>
            </a:r>
            <a:r>
              <a:rPr lang="en-US" sz="2400" dirty="0" smtClean="0">
                <a:solidFill>
                  <a:schemeClr val="bg1"/>
                </a:solidFill>
              </a:rPr>
              <a:t> van </a:t>
            </a:r>
            <a:r>
              <a:rPr lang="en-US" sz="2400" dirty="0" err="1" smtClean="0">
                <a:solidFill>
                  <a:schemeClr val="bg1"/>
                </a:solidFill>
              </a:rPr>
              <a:t>Duitsland</a:t>
            </a:r>
            <a:r>
              <a:rPr lang="en-US" sz="2400" dirty="0" smtClean="0">
                <a:solidFill>
                  <a:schemeClr val="bg1"/>
                </a:solidFill>
              </a:rPr>
              <a:t> </a:t>
            </a:r>
            <a:r>
              <a:rPr lang="en-US" sz="2400" dirty="0" err="1" smtClean="0">
                <a:solidFill>
                  <a:schemeClr val="bg1"/>
                </a:solidFill>
              </a:rPr>
              <a:t>niet</a:t>
            </a:r>
            <a:r>
              <a:rPr lang="en-US" sz="2400" dirty="0" smtClean="0">
                <a:solidFill>
                  <a:schemeClr val="bg1"/>
                </a:solidFill>
              </a:rPr>
              <a:t>.</a:t>
            </a:r>
          </a:p>
          <a:p>
            <a:endParaRPr lang="en-US" sz="2400" dirty="0">
              <a:solidFill>
                <a:schemeClr val="bg1"/>
              </a:solidFill>
            </a:endParaRPr>
          </a:p>
          <a:p>
            <a:r>
              <a:rPr lang="en-US" sz="2400" dirty="0" err="1" smtClean="0">
                <a:solidFill>
                  <a:schemeClr val="bg1"/>
                </a:solidFill>
              </a:rPr>
              <a:t>Ook</a:t>
            </a:r>
            <a:r>
              <a:rPr lang="en-US" sz="2400" dirty="0" smtClean="0">
                <a:solidFill>
                  <a:schemeClr val="bg1"/>
                </a:solidFill>
              </a:rPr>
              <a:t> </a:t>
            </a:r>
            <a:r>
              <a:rPr lang="en-US" sz="2400" dirty="0" err="1" smtClean="0">
                <a:solidFill>
                  <a:schemeClr val="bg1"/>
                </a:solidFill>
              </a:rPr>
              <a:t>vindt</a:t>
            </a:r>
            <a:r>
              <a:rPr lang="en-US" sz="2400" dirty="0" smtClean="0">
                <a:solidFill>
                  <a:schemeClr val="bg1"/>
                </a:solidFill>
              </a:rPr>
              <a:t> </a:t>
            </a:r>
            <a:r>
              <a:rPr lang="en-US" sz="2400" dirty="0" err="1" smtClean="0">
                <a:solidFill>
                  <a:schemeClr val="bg1"/>
                </a:solidFill>
              </a:rPr>
              <a:t>hij</a:t>
            </a:r>
            <a:r>
              <a:rPr lang="en-US" sz="2400" dirty="0" smtClean="0">
                <a:solidFill>
                  <a:schemeClr val="bg1"/>
                </a:solidFill>
              </a:rPr>
              <a:t> </a:t>
            </a:r>
            <a:r>
              <a:rPr lang="en-US" sz="2400" dirty="0" err="1" smtClean="0">
                <a:solidFill>
                  <a:schemeClr val="bg1"/>
                </a:solidFill>
              </a:rPr>
              <a:t>dat</a:t>
            </a:r>
            <a:r>
              <a:rPr lang="en-US" sz="2400" dirty="0" smtClean="0">
                <a:solidFill>
                  <a:schemeClr val="bg1"/>
                </a:solidFill>
              </a:rPr>
              <a:t> het </a:t>
            </a:r>
            <a:r>
              <a:rPr lang="en-US" sz="2400" dirty="0" err="1" smtClean="0">
                <a:solidFill>
                  <a:schemeClr val="bg1"/>
                </a:solidFill>
              </a:rPr>
              <a:t>stuk</a:t>
            </a:r>
            <a:r>
              <a:rPr lang="en-US" sz="2400" dirty="0" smtClean="0">
                <a:solidFill>
                  <a:schemeClr val="bg1"/>
                </a:solidFill>
              </a:rPr>
              <a:t> </a:t>
            </a:r>
            <a:r>
              <a:rPr lang="en-US" sz="2400" dirty="0" err="1" smtClean="0">
                <a:solidFill>
                  <a:schemeClr val="bg1"/>
                </a:solidFill>
              </a:rPr>
              <a:t>wat</a:t>
            </a:r>
            <a:r>
              <a:rPr lang="en-US" sz="2400" dirty="0" smtClean="0">
                <a:solidFill>
                  <a:schemeClr val="bg1"/>
                </a:solidFill>
              </a:rPr>
              <a:t> </a:t>
            </a:r>
            <a:r>
              <a:rPr lang="en-US" sz="2400" dirty="0" err="1" smtClean="0">
                <a:solidFill>
                  <a:schemeClr val="bg1"/>
                </a:solidFill>
              </a:rPr>
              <a:t>aan</a:t>
            </a:r>
            <a:r>
              <a:rPr lang="en-US" sz="2400" dirty="0" smtClean="0">
                <a:solidFill>
                  <a:schemeClr val="bg1"/>
                </a:solidFill>
              </a:rPr>
              <a:t> </a:t>
            </a:r>
            <a:r>
              <a:rPr lang="en-US" sz="2400" dirty="0" err="1" smtClean="0">
                <a:solidFill>
                  <a:schemeClr val="bg1"/>
                </a:solidFill>
              </a:rPr>
              <a:t>Polen</a:t>
            </a:r>
            <a:r>
              <a:rPr lang="en-US" sz="2400" dirty="0" smtClean="0">
                <a:solidFill>
                  <a:schemeClr val="bg1"/>
                </a:solidFill>
              </a:rPr>
              <a:t> is </a:t>
            </a:r>
            <a:r>
              <a:rPr lang="en-US" sz="2400" dirty="0" err="1" smtClean="0">
                <a:solidFill>
                  <a:schemeClr val="bg1"/>
                </a:solidFill>
              </a:rPr>
              <a:t>gegeven</a:t>
            </a:r>
            <a:r>
              <a:rPr lang="en-US" sz="2400" dirty="0" smtClean="0">
                <a:solidFill>
                  <a:schemeClr val="bg1"/>
                </a:solidFill>
              </a:rPr>
              <a:t> </a:t>
            </a:r>
            <a:r>
              <a:rPr lang="en-US" sz="2400" dirty="0" err="1" smtClean="0">
                <a:solidFill>
                  <a:schemeClr val="bg1"/>
                </a:solidFill>
              </a:rPr>
              <a:t>eigenlijk</a:t>
            </a:r>
            <a:r>
              <a:rPr lang="en-US" sz="2400" dirty="0" smtClean="0">
                <a:solidFill>
                  <a:schemeClr val="bg1"/>
                </a:solidFill>
              </a:rPr>
              <a:t> </a:t>
            </a:r>
            <a:r>
              <a:rPr lang="en-US" sz="2400" dirty="0" err="1" smtClean="0">
                <a:solidFill>
                  <a:schemeClr val="bg1"/>
                </a:solidFill>
              </a:rPr>
              <a:t>terug</a:t>
            </a:r>
            <a:r>
              <a:rPr lang="en-US" sz="2400" dirty="0" smtClean="0">
                <a:solidFill>
                  <a:schemeClr val="bg1"/>
                </a:solidFill>
              </a:rPr>
              <a:t> </a:t>
            </a:r>
            <a:r>
              <a:rPr lang="en-US" sz="2400" dirty="0" err="1" smtClean="0">
                <a:solidFill>
                  <a:schemeClr val="bg1"/>
                </a:solidFill>
              </a:rPr>
              <a:t>moet</a:t>
            </a:r>
            <a:r>
              <a:rPr lang="en-US" sz="2400" dirty="0" smtClean="0">
                <a:solidFill>
                  <a:schemeClr val="bg1"/>
                </a:solidFill>
              </a:rPr>
              <a:t>.</a:t>
            </a:r>
          </a:p>
          <a:p>
            <a:endParaRPr lang="en-US" sz="2400" dirty="0" smtClean="0">
              <a:solidFill>
                <a:schemeClr val="bg1"/>
              </a:solidFill>
            </a:endParaRPr>
          </a:p>
          <a:p>
            <a:endParaRPr lang="en-US" sz="2400" dirty="0">
              <a:solidFill>
                <a:schemeClr val="bg1"/>
              </a:solidFill>
            </a:endParaRPr>
          </a:p>
          <a:p>
            <a:endParaRPr lang="en-US" sz="2400" dirty="0">
              <a:solidFill>
                <a:schemeClr val="bg1"/>
              </a:solidFill>
            </a:endParaRPr>
          </a:p>
          <a:p>
            <a:r>
              <a:rPr lang="en-US" sz="2400" dirty="0" err="1" smtClean="0">
                <a:solidFill>
                  <a:schemeClr val="bg1"/>
                </a:solidFill>
              </a:rPr>
              <a:t>Tussen</a:t>
            </a:r>
            <a:r>
              <a:rPr lang="en-US" sz="2400" dirty="0" smtClean="0">
                <a:solidFill>
                  <a:schemeClr val="bg1"/>
                </a:solidFill>
              </a:rPr>
              <a:t> de BRD en </a:t>
            </a:r>
            <a:r>
              <a:rPr lang="en-US" sz="2400" dirty="0" err="1" smtClean="0">
                <a:solidFill>
                  <a:schemeClr val="bg1"/>
                </a:solidFill>
              </a:rPr>
              <a:t>Oost</a:t>
            </a:r>
            <a:r>
              <a:rPr lang="en-US" sz="2400" dirty="0" smtClean="0">
                <a:solidFill>
                  <a:schemeClr val="bg1"/>
                </a:solidFill>
              </a:rPr>
              <a:t>-Europa is </a:t>
            </a:r>
            <a:r>
              <a:rPr lang="en-US" sz="2400" dirty="0" err="1" smtClean="0">
                <a:solidFill>
                  <a:schemeClr val="bg1"/>
                </a:solidFill>
              </a:rPr>
              <a:t>daarom</a:t>
            </a:r>
            <a:r>
              <a:rPr lang="en-US" sz="2400" dirty="0" smtClean="0">
                <a:solidFill>
                  <a:schemeClr val="bg1"/>
                </a:solidFill>
              </a:rPr>
              <a:t> </a:t>
            </a:r>
            <a:r>
              <a:rPr lang="en-US" sz="2400" dirty="0" err="1" smtClean="0">
                <a:solidFill>
                  <a:schemeClr val="bg1"/>
                </a:solidFill>
              </a:rPr>
              <a:t>nog</a:t>
            </a:r>
            <a:r>
              <a:rPr lang="en-US" sz="2400" dirty="0" smtClean="0">
                <a:solidFill>
                  <a:schemeClr val="bg1"/>
                </a:solidFill>
              </a:rPr>
              <a:t> steeds </a:t>
            </a:r>
            <a:r>
              <a:rPr lang="en-US" sz="2400" dirty="0" err="1" smtClean="0">
                <a:solidFill>
                  <a:schemeClr val="bg1"/>
                </a:solidFill>
              </a:rPr>
              <a:t>veel</a:t>
            </a:r>
            <a:r>
              <a:rPr lang="en-US" sz="2400" dirty="0" smtClean="0">
                <a:solidFill>
                  <a:schemeClr val="bg1"/>
                </a:solidFill>
              </a:rPr>
              <a:t> </a:t>
            </a:r>
            <a:r>
              <a:rPr lang="en-US" sz="2400" dirty="0" err="1" smtClean="0">
                <a:solidFill>
                  <a:schemeClr val="bg1"/>
                </a:solidFill>
              </a:rPr>
              <a:t>vijandschap</a:t>
            </a:r>
            <a:r>
              <a:rPr lang="en-US" sz="2400" dirty="0" smtClean="0">
                <a:solidFill>
                  <a:schemeClr val="bg1"/>
                </a:solidFill>
              </a:rPr>
              <a:t>.</a:t>
            </a:r>
            <a:endParaRPr lang="nl-NL" sz="2400" dirty="0">
              <a:solidFill>
                <a:schemeClr val="bg1"/>
              </a:solidFill>
            </a:endParaRPr>
          </a:p>
        </p:txBody>
      </p:sp>
      <p:pic>
        <p:nvPicPr>
          <p:cNvPr id="2" name="Picture 2" descr="http://www.bilgiustam.com/resimler/2014/01/4816_grafik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6461" y="467115"/>
            <a:ext cx="2485729" cy="3243003"/>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7271" y="2401508"/>
            <a:ext cx="926416" cy="861392"/>
          </a:xfrm>
          <a:prstGeom prst="rect">
            <a:avLst/>
          </a:prstGeom>
        </p:spPr>
      </p:pic>
      <p:pic>
        <p:nvPicPr>
          <p:cNvPr id="3" name="Afbeelding 2"/>
          <p:cNvPicPr>
            <a:picLocks noChangeAspect="1"/>
          </p:cNvPicPr>
          <p:nvPr/>
        </p:nvPicPr>
        <p:blipFill rotWithShape="1">
          <a:blip r:embed="rId5"/>
          <a:srcRect l="22628" t="29660" r="43466" b="11568"/>
          <a:stretch/>
        </p:blipFill>
        <p:spPr>
          <a:xfrm>
            <a:off x="8855243" y="3860054"/>
            <a:ext cx="3076251" cy="2997946"/>
          </a:xfrm>
          <a:prstGeom prst="rect">
            <a:avLst/>
          </a:prstGeom>
        </p:spPr>
      </p:pic>
    </p:spTree>
    <p:extLst>
      <p:ext uri="{BB962C8B-B14F-4D97-AF65-F5344CB8AC3E}">
        <p14:creationId xmlns:p14="http://schemas.microsoft.com/office/powerpoint/2010/main" val="172422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23</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hthoek 8"/>
          <p:cNvSpPr/>
          <p:nvPr/>
        </p:nvSpPr>
        <p:spPr>
          <a:xfrm>
            <a:off x="3265715" y="518957"/>
            <a:ext cx="5589528" cy="3046988"/>
          </a:xfrm>
          <a:prstGeom prst="rect">
            <a:avLst/>
          </a:prstGeom>
        </p:spPr>
        <p:txBody>
          <a:bodyPr wrap="square">
            <a:spAutoFit/>
          </a:bodyPr>
          <a:lstStyle/>
          <a:p>
            <a:r>
              <a:rPr lang="en-US" sz="2400" dirty="0" smtClean="0">
                <a:solidFill>
                  <a:schemeClr val="bg1"/>
                </a:solidFill>
              </a:rPr>
              <a:t>Willy Brandt</a:t>
            </a:r>
          </a:p>
          <a:p>
            <a:endParaRPr lang="en-US" sz="2400" dirty="0">
              <a:solidFill>
                <a:schemeClr val="bg1"/>
              </a:solidFill>
            </a:endParaRPr>
          </a:p>
          <a:p>
            <a:r>
              <a:rPr lang="en-US" sz="2400" dirty="0" err="1" smtClean="0">
                <a:solidFill>
                  <a:schemeClr val="bg1"/>
                </a:solidFill>
              </a:rPr>
              <a:t>Bondskanselier</a:t>
            </a:r>
            <a:r>
              <a:rPr lang="en-US" sz="2400" dirty="0" smtClean="0">
                <a:solidFill>
                  <a:schemeClr val="bg1"/>
                </a:solidFill>
              </a:rPr>
              <a:t> </a:t>
            </a:r>
            <a:r>
              <a:rPr lang="en-US" sz="2400" dirty="0" err="1" smtClean="0">
                <a:solidFill>
                  <a:schemeClr val="bg1"/>
                </a:solidFill>
              </a:rPr>
              <a:t>vanaf</a:t>
            </a:r>
            <a:r>
              <a:rPr lang="en-US" sz="2400" dirty="0" smtClean="0">
                <a:solidFill>
                  <a:schemeClr val="bg1"/>
                </a:solidFill>
              </a:rPr>
              <a:t> 1969.</a:t>
            </a:r>
          </a:p>
          <a:p>
            <a:endParaRPr lang="en-US" sz="2400" dirty="0">
              <a:solidFill>
                <a:schemeClr val="bg1"/>
              </a:solidFill>
            </a:endParaRPr>
          </a:p>
          <a:p>
            <a:r>
              <a:rPr lang="en-US" sz="2400" dirty="0" smtClean="0">
                <a:solidFill>
                  <a:schemeClr val="bg1"/>
                </a:solidFill>
              </a:rPr>
              <a:t>Toenadering tot het </a:t>
            </a:r>
            <a:r>
              <a:rPr lang="en-US" sz="2400" dirty="0" err="1" smtClean="0">
                <a:solidFill>
                  <a:schemeClr val="bg1"/>
                </a:solidFill>
              </a:rPr>
              <a:t>oosten</a:t>
            </a:r>
            <a:r>
              <a:rPr lang="en-US" sz="2400" dirty="0" smtClean="0">
                <a:solidFill>
                  <a:schemeClr val="bg1"/>
                </a:solidFill>
              </a:rPr>
              <a:t>:</a:t>
            </a:r>
          </a:p>
          <a:p>
            <a:pPr marL="342900" indent="-342900">
              <a:buFont typeface="Arial" pitchFamily="34" charset="0"/>
              <a:buChar char="•"/>
            </a:pPr>
            <a:r>
              <a:rPr lang="en-US" sz="2400" dirty="0" err="1" smtClean="0">
                <a:solidFill>
                  <a:schemeClr val="bg1"/>
                </a:solidFill>
              </a:rPr>
              <a:t>Afspraken</a:t>
            </a:r>
            <a:r>
              <a:rPr lang="en-US" sz="2400" dirty="0" smtClean="0">
                <a:solidFill>
                  <a:schemeClr val="bg1"/>
                </a:solidFill>
              </a:rPr>
              <a:t> met </a:t>
            </a:r>
            <a:r>
              <a:rPr lang="en-US" sz="2400" dirty="0" err="1" smtClean="0">
                <a:solidFill>
                  <a:schemeClr val="bg1"/>
                </a:solidFill>
              </a:rPr>
              <a:t>Sovjet-Unie</a:t>
            </a:r>
            <a:r>
              <a:rPr lang="en-US" sz="2400" dirty="0" smtClean="0">
                <a:solidFill>
                  <a:schemeClr val="bg1"/>
                </a:solidFill>
              </a:rPr>
              <a:t> en </a:t>
            </a:r>
            <a:r>
              <a:rPr lang="en-US" sz="2400" dirty="0" err="1" smtClean="0">
                <a:solidFill>
                  <a:schemeClr val="bg1"/>
                </a:solidFill>
              </a:rPr>
              <a:t>Polen</a:t>
            </a:r>
            <a:r>
              <a:rPr lang="en-US" sz="2400" dirty="0" smtClean="0">
                <a:solidFill>
                  <a:schemeClr val="bg1"/>
                </a:solidFill>
              </a:rPr>
              <a:t>.</a:t>
            </a:r>
          </a:p>
          <a:p>
            <a:pPr marL="342900" indent="-342900">
              <a:buFont typeface="Arial" pitchFamily="34" charset="0"/>
              <a:buChar char="•"/>
            </a:pPr>
            <a:r>
              <a:rPr lang="en-US" sz="2400" dirty="0" err="1" smtClean="0">
                <a:solidFill>
                  <a:schemeClr val="bg1"/>
                </a:solidFill>
              </a:rPr>
              <a:t>Erkenning</a:t>
            </a:r>
            <a:r>
              <a:rPr lang="en-US" sz="2400" dirty="0" smtClean="0">
                <a:solidFill>
                  <a:schemeClr val="bg1"/>
                </a:solidFill>
              </a:rPr>
              <a:t> </a:t>
            </a:r>
            <a:r>
              <a:rPr lang="en-US" sz="2400" dirty="0" err="1" smtClean="0">
                <a:solidFill>
                  <a:schemeClr val="bg1"/>
                </a:solidFill>
              </a:rPr>
              <a:t>nieuwe</a:t>
            </a:r>
            <a:r>
              <a:rPr lang="en-US" sz="2400" dirty="0" smtClean="0">
                <a:solidFill>
                  <a:schemeClr val="bg1"/>
                </a:solidFill>
              </a:rPr>
              <a:t> </a:t>
            </a:r>
            <a:r>
              <a:rPr lang="en-US" sz="2400" dirty="0" err="1" smtClean="0">
                <a:solidFill>
                  <a:schemeClr val="bg1"/>
                </a:solidFill>
              </a:rPr>
              <a:t>Duitse</a:t>
            </a:r>
            <a:r>
              <a:rPr lang="en-US" sz="2400" dirty="0" smtClean="0">
                <a:solidFill>
                  <a:schemeClr val="bg1"/>
                </a:solidFill>
              </a:rPr>
              <a:t> </a:t>
            </a:r>
            <a:r>
              <a:rPr lang="en-US" sz="2400" dirty="0" err="1" smtClean="0">
                <a:solidFill>
                  <a:schemeClr val="bg1"/>
                </a:solidFill>
              </a:rPr>
              <a:t>grens</a:t>
            </a:r>
            <a:endParaRPr lang="en-US" sz="2400" dirty="0" smtClean="0">
              <a:solidFill>
                <a:schemeClr val="bg1"/>
              </a:solidFill>
            </a:endParaRPr>
          </a:p>
          <a:p>
            <a:pPr marL="342900" indent="-342900">
              <a:buFont typeface="Arial" pitchFamily="34" charset="0"/>
              <a:buChar char="•"/>
            </a:pPr>
            <a:r>
              <a:rPr lang="en-US" sz="2400" dirty="0" smtClean="0">
                <a:solidFill>
                  <a:schemeClr val="bg1"/>
                </a:solidFill>
              </a:rPr>
              <a:t>Maar, </a:t>
            </a:r>
            <a:r>
              <a:rPr lang="en-US" sz="2400" dirty="0" err="1" smtClean="0">
                <a:solidFill>
                  <a:schemeClr val="bg1"/>
                </a:solidFill>
              </a:rPr>
              <a:t>geen</a:t>
            </a:r>
            <a:r>
              <a:rPr lang="en-US" sz="2400" dirty="0" smtClean="0">
                <a:solidFill>
                  <a:schemeClr val="bg1"/>
                </a:solidFill>
              </a:rPr>
              <a:t> </a:t>
            </a:r>
            <a:r>
              <a:rPr lang="en-US" sz="2400" dirty="0" err="1" smtClean="0">
                <a:solidFill>
                  <a:schemeClr val="bg1"/>
                </a:solidFill>
              </a:rPr>
              <a:t>erkenning</a:t>
            </a:r>
            <a:r>
              <a:rPr lang="en-US" sz="2400" dirty="0" smtClean="0">
                <a:solidFill>
                  <a:schemeClr val="bg1"/>
                </a:solidFill>
              </a:rPr>
              <a:t> DDR</a:t>
            </a:r>
            <a:endParaRPr lang="nl-NL" sz="2400" dirty="0">
              <a:solidFill>
                <a:schemeClr val="bg1"/>
              </a:solidFill>
            </a:endParaRPr>
          </a:p>
        </p:txBody>
      </p:sp>
      <p:pic>
        <p:nvPicPr>
          <p:cNvPr id="10" name="Afbeelding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9111" y="3915726"/>
            <a:ext cx="926416" cy="861392"/>
          </a:xfrm>
          <a:prstGeom prst="rect">
            <a:avLst/>
          </a:prstGeom>
        </p:spPr>
      </p:pic>
      <p:pic>
        <p:nvPicPr>
          <p:cNvPr id="1026" name="Picture 2" descr="http://www.pinkbigmac.com/img11751/raw/willy-brandt-portrait-in-schwarz-und-weiss-de1175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19" r="17728"/>
          <a:stretch/>
        </p:blipFill>
        <p:spPr bwMode="auto">
          <a:xfrm>
            <a:off x="9019656" y="1051305"/>
            <a:ext cx="2856552" cy="3295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91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3636866" y="730337"/>
            <a:ext cx="6082005" cy="400110"/>
          </a:xfrm>
          <a:prstGeom prst="rect">
            <a:avLst/>
          </a:prstGeom>
        </p:spPr>
        <p:txBody>
          <a:bodyPr wrap="square">
            <a:spAutoFit/>
          </a:bodyPr>
          <a:lstStyle/>
          <a:p>
            <a:r>
              <a:rPr lang="nl-NL" sz="2000" b="1" dirty="0" smtClean="0">
                <a:solidFill>
                  <a:schemeClr val="bg1"/>
                </a:solidFill>
              </a:rPr>
              <a:t>Vandaag Studiehuis</a:t>
            </a:r>
            <a:endParaRPr lang="nl-NL" sz="2000" b="1" dirty="0">
              <a:solidFill>
                <a:schemeClr val="bg1"/>
              </a:solidFill>
            </a:endParaRPr>
          </a:p>
        </p:txBody>
      </p:sp>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24</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636866" y="1490009"/>
            <a:ext cx="6082005" cy="4093428"/>
          </a:xfrm>
          <a:prstGeom prst="rect">
            <a:avLst/>
          </a:prstGeom>
        </p:spPr>
        <p:txBody>
          <a:bodyPr wrap="square">
            <a:spAutoFit/>
          </a:bodyPr>
          <a:lstStyle/>
          <a:p>
            <a:r>
              <a:rPr lang="nl-NL" sz="2000" dirty="0" smtClean="0">
                <a:solidFill>
                  <a:schemeClr val="bg1"/>
                </a:solidFill>
              </a:rPr>
              <a:t>In het studiehuis: altijd stil.</a:t>
            </a:r>
          </a:p>
          <a:p>
            <a:r>
              <a:rPr lang="en-US" sz="2000" dirty="0" err="1" smtClean="0">
                <a:solidFill>
                  <a:schemeClr val="bg1"/>
                </a:solidFill>
              </a:rPr>
              <a:t>Wat</a:t>
            </a:r>
            <a:r>
              <a:rPr lang="en-US" sz="2000" dirty="0" smtClean="0">
                <a:solidFill>
                  <a:schemeClr val="bg1"/>
                </a:solidFill>
              </a:rPr>
              <a:t> </a:t>
            </a:r>
            <a:r>
              <a:rPr lang="en-US" sz="2000" dirty="0" err="1" smtClean="0">
                <a:solidFill>
                  <a:schemeClr val="bg1"/>
                </a:solidFill>
              </a:rPr>
              <a:t>ga</a:t>
            </a:r>
            <a:r>
              <a:rPr lang="en-US" sz="2000" dirty="0" smtClean="0">
                <a:solidFill>
                  <a:schemeClr val="bg1"/>
                </a:solidFill>
              </a:rPr>
              <a:t> je </a:t>
            </a:r>
            <a:r>
              <a:rPr lang="en-US" sz="2000" dirty="0" err="1" smtClean="0">
                <a:solidFill>
                  <a:schemeClr val="bg1"/>
                </a:solidFill>
              </a:rPr>
              <a:t>doen</a:t>
            </a:r>
            <a:r>
              <a:rPr lang="en-US" sz="2000" dirty="0" smtClean="0">
                <a:solidFill>
                  <a:schemeClr val="bg1"/>
                </a:solidFill>
              </a:rPr>
              <a:t>:</a:t>
            </a:r>
          </a:p>
          <a:p>
            <a:pPr marL="342900" indent="-342900">
              <a:buFont typeface="Arial" panose="020B0604020202020204" pitchFamily="34" charset="0"/>
              <a:buChar char="•"/>
            </a:pPr>
            <a:r>
              <a:rPr lang="en-US" sz="2000" dirty="0" err="1" smtClean="0">
                <a:solidFill>
                  <a:schemeClr val="bg1"/>
                </a:solidFill>
              </a:rPr>
              <a:t>Voordat</a:t>
            </a:r>
            <a:r>
              <a:rPr lang="en-US" sz="2000" dirty="0" smtClean="0">
                <a:solidFill>
                  <a:schemeClr val="bg1"/>
                </a:solidFill>
              </a:rPr>
              <a:t> we </a:t>
            </a:r>
            <a:r>
              <a:rPr lang="en-US" sz="2000" dirty="0" err="1" smtClean="0">
                <a:solidFill>
                  <a:schemeClr val="bg1"/>
                </a:solidFill>
              </a:rPr>
              <a:t>gaan</a:t>
            </a:r>
            <a:r>
              <a:rPr lang="en-US" sz="2000" dirty="0" smtClean="0">
                <a:solidFill>
                  <a:schemeClr val="bg1"/>
                </a:solidFill>
              </a:rPr>
              <a:t>: </a:t>
            </a:r>
            <a:r>
              <a:rPr lang="en-US" sz="2000" dirty="0" err="1" smtClean="0">
                <a:solidFill>
                  <a:schemeClr val="bg1"/>
                </a:solidFill>
              </a:rPr>
              <a:t>taakverdeling</a:t>
            </a:r>
            <a:r>
              <a:rPr lang="en-US" sz="2000" dirty="0" smtClean="0">
                <a:solidFill>
                  <a:schemeClr val="bg1"/>
                </a:solidFill>
              </a:rPr>
              <a:t> </a:t>
            </a:r>
            <a:r>
              <a:rPr lang="en-US" sz="2000" dirty="0" err="1" smtClean="0">
                <a:solidFill>
                  <a:schemeClr val="bg1"/>
                </a:solidFill>
              </a:rPr>
              <a:t>maken</a:t>
            </a:r>
            <a:r>
              <a:rPr lang="en-US" sz="2000" dirty="0" smtClean="0">
                <a:solidFill>
                  <a:schemeClr val="bg1"/>
                </a:solidFill>
              </a:rPr>
              <a:t>.</a:t>
            </a:r>
          </a:p>
          <a:p>
            <a:pPr marL="342900" indent="-342900">
              <a:buFont typeface="Arial" panose="020B0604020202020204" pitchFamily="34" charset="0"/>
              <a:buChar char="•"/>
            </a:pPr>
            <a:r>
              <a:rPr lang="en-US" sz="2000" dirty="0" smtClean="0">
                <a:solidFill>
                  <a:schemeClr val="bg1"/>
                </a:solidFill>
              </a:rPr>
              <a:t>In het </a:t>
            </a:r>
            <a:r>
              <a:rPr lang="en-US" sz="2000" dirty="0" err="1" smtClean="0">
                <a:solidFill>
                  <a:schemeClr val="bg1"/>
                </a:solidFill>
              </a:rPr>
              <a:t>studiehuis</a:t>
            </a:r>
            <a:r>
              <a:rPr lang="en-US" sz="2000" dirty="0" smtClean="0">
                <a:solidFill>
                  <a:schemeClr val="bg1"/>
                </a:solidFill>
              </a:rPr>
              <a:t> </a:t>
            </a:r>
            <a:r>
              <a:rPr lang="en-US" sz="2000" dirty="0" err="1" smtClean="0">
                <a:solidFill>
                  <a:schemeClr val="bg1"/>
                </a:solidFill>
              </a:rPr>
              <a:t>staan</a:t>
            </a:r>
            <a:r>
              <a:rPr lang="en-US" sz="2000" dirty="0" smtClean="0">
                <a:solidFill>
                  <a:schemeClr val="bg1"/>
                </a:solidFill>
              </a:rPr>
              <a:t> </a:t>
            </a:r>
            <a:r>
              <a:rPr lang="en-US" sz="2000" dirty="0" err="1" smtClean="0">
                <a:solidFill>
                  <a:schemeClr val="bg1"/>
                </a:solidFill>
              </a:rPr>
              <a:t>veel</a:t>
            </a:r>
            <a:r>
              <a:rPr lang="en-US" sz="2000" dirty="0" smtClean="0">
                <a:solidFill>
                  <a:schemeClr val="bg1"/>
                </a:solidFill>
              </a:rPr>
              <a:t> </a:t>
            </a:r>
            <a:r>
              <a:rPr lang="en-US" sz="2000" dirty="0" err="1" smtClean="0">
                <a:solidFill>
                  <a:schemeClr val="bg1"/>
                </a:solidFill>
              </a:rPr>
              <a:t>boeken</a:t>
            </a:r>
            <a:r>
              <a:rPr lang="en-US" sz="2000" dirty="0" smtClean="0">
                <a:solidFill>
                  <a:schemeClr val="bg1"/>
                </a:solidFill>
              </a:rPr>
              <a:t> </a:t>
            </a:r>
            <a:r>
              <a:rPr lang="en-US" sz="2000" u="sng" dirty="0" err="1" smtClean="0">
                <a:solidFill>
                  <a:schemeClr val="bg1"/>
                </a:solidFill>
              </a:rPr>
              <a:t>gebruik</a:t>
            </a:r>
            <a:r>
              <a:rPr lang="en-US" sz="2000" u="sng" dirty="0" smtClean="0">
                <a:solidFill>
                  <a:schemeClr val="bg1"/>
                </a:solidFill>
              </a:rPr>
              <a:t> </a:t>
            </a:r>
            <a:r>
              <a:rPr lang="en-US" sz="2000" u="sng" dirty="0" err="1" smtClean="0">
                <a:solidFill>
                  <a:schemeClr val="bg1"/>
                </a:solidFill>
              </a:rPr>
              <a:t>deze</a:t>
            </a:r>
            <a:r>
              <a:rPr lang="en-US" sz="2000" dirty="0" smtClean="0">
                <a:solidFill>
                  <a:schemeClr val="bg1"/>
                </a:solidFill>
              </a:rPr>
              <a:t>. </a:t>
            </a:r>
            <a:r>
              <a:rPr lang="en-US" sz="2000" dirty="0" err="1" smtClean="0">
                <a:solidFill>
                  <a:schemeClr val="bg1"/>
                </a:solidFill>
              </a:rPr>
              <a:t>Vraag</a:t>
            </a:r>
            <a:r>
              <a:rPr lang="en-US" sz="2000" dirty="0" smtClean="0">
                <a:solidFill>
                  <a:schemeClr val="bg1"/>
                </a:solidFill>
              </a:rPr>
              <a:t> </a:t>
            </a:r>
            <a:r>
              <a:rPr lang="en-US" sz="2000" dirty="0" err="1" smtClean="0">
                <a:solidFill>
                  <a:schemeClr val="bg1"/>
                </a:solidFill>
              </a:rPr>
              <a:t>Henk</a:t>
            </a:r>
            <a:r>
              <a:rPr lang="en-US" sz="2000" dirty="0" smtClean="0">
                <a:solidFill>
                  <a:schemeClr val="bg1"/>
                </a:solidFill>
              </a:rPr>
              <a:t> of </a:t>
            </a:r>
            <a:r>
              <a:rPr lang="en-US" sz="2000" dirty="0" err="1" smtClean="0">
                <a:solidFill>
                  <a:schemeClr val="bg1"/>
                </a:solidFill>
              </a:rPr>
              <a:t>anders</a:t>
            </a:r>
            <a:r>
              <a:rPr lang="en-US" sz="2000" dirty="0" smtClean="0">
                <a:solidFill>
                  <a:schemeClr val="bg1"/>
                </a:solidFill>
              </a:rPr>
              <a:t> </a:t>
            </a:r>
            <a:r>
              <a:rPr lang="en-US" sz="2000" dirty="0" err="1" smtClean="0">
                <a:solidFill>
                  <a:schemeClr val="bg1"/>
                </a:solidFill>
              </a:rPr>
              <a:t>meneer</a:t>
            </a:r>
            <a:r>
              <a:rPr lang="en-US" sz="2000" dirty="0" smtClean="0">
                <a:solidFill>
                  <a:schemeClr val="bg1"/>
                </a:solidFill>
              </a:rPr>
              <a:t> </a:t>
            </a:r>
            <a:r>
              <a:rPr lang="en-US" sz="2000" dirty="0" err="1" smtClean="0">
                <a:solidFill>
                  <a:schemeClr val="bg1"/>
                </a:solidFill>
              </a:rPr>
              <a:t>Klomp</a:t>
            </a:r>
            <a:r>
              <a:rPr lang="en-US" sz="2000" dirty="0" smtClean="0">
                <a:solidFill>
                  <a:schemeClr val="bg1"/>
                </a:solidFill>
              </a:rPr>
              <a:t> om </a:t>
            </a:r>
            <a:r>
              <a:rPr lang="en-US" sz="2000" dirty="0" err="1" smtClean="0">
                <a:solidFill>
                  <a:schemeClr val="bg1"/>
                </a:solidFill>
              </a:rPr>
              <a:t>hulp</a:t>
            </a:r>
            <a:r>
              <a:rPr lang="en-US" sz="2000" dirty="0" smtClean="0">
                <a:solidFill>
                  <a:schemeClr val="bg1"/>
                </a:solidFill>
              </a:rPr>
              <a:t> </a:t>
            </a:r>
            <a:r>
              <a:rPr lang="en-US" sz="2000" dirty="0" err="1" smtClean="0">
                <a:solidFill>
                  <a:schemeClr val="bg1"/>
                </a:solidFill>
              </a:rPr>
              <a:t>bij</a:t>
            </a:r>
            <a:r>
              <a:rPr lang="en-US" sz="2000" dirty="0" smtClean="0">
                <a:solidFill>
                  <a:schemeClr val="bg1"/>
                </a:solidFill>
              </a:rPr>
              <a:t> het </a:t>
            </a:r>
            <a:r>
              <a:rPr lang="en-US" sz="2000" dirty="0" err="1" smtClean="0">
                <a:solidFill>
                  <a:schemeClr val="bg1"/>
                </a:solidFill>
              </a:rPr>
              <a:t>zoeken</a:t>
            </a:r>
            <a:r>
              <a:rPr lang="en-US" sz="2000" dirty="0" smtClean="0">
                <a:solidFill>
                  <a:schemeClr val="bg1"/>
                </a:solidFill>
              </a:rPr>
              <a:t>.</a:t>
            </a:r>
          </a:p>
          <a:p>
            <a:pPr marL="342900" indent="-342900">
              <a:buFont typeface="Arial" panose="020B0604020202020204" pitchFamily="34" charset="0"/>
              <a:buChar char="•"/>
            </a:pPr>
            <a:r>
              <a:rPr lang="en-US" sz="2000" dirty="0" err="1" smtClean="0">
                <a:solidFill>
                  <a:schemeClr val="bg1"/>
                </a:solidFill>
              </a:rPr>
              <a:t>Werk</a:t>
            </a:r>
            <a:r>
              <a:rPr lang="en-US" sz="2000" dirty="0" smtClean="0">
                <a:solidFill>
                  <a:schemeClr val="bg1"/>
                </a:solidFill>
              </a:rPr>
              <a:t> </a:t>
            </a:r>
            <a:r>
              <a:rPr lang="en-US" sz="2000" dirty="0" err="1" smtClean="0">
                <a:solidFill>
                  <a:schemeClr val="bg1"/>
                </a:solidFill>
              </a:rPr>
              <a:t>samen</a:t>
            </a:r>
            <a:r>
              <a:rPr lang="en-US" sz="2000" dirty="0" smtClean="0">
                <a:solidFill>
                  <a:schemeClr val="bg1"/>
                </a:solidFill>
              </a:rPr>
              <a:t> maar </a:t>
            </a:r>
            <a:r>
              <a:rPr lang="en-US" sz="2000" dirty="0" err="1" smtClean="0">
                <a:solidFill>
                  <a:schemeClr val="bg1"/>
                </a:solidFill>
              </a:rPr>
              <a:t>overleg</a:t>
            </a:r>
            <a:r>
              <a:rPr lang="en-US" sz="2000" dirty="0" smtClean="0">
                <a:solidFill>
                  <a:schemeClr val="bg1"/>
                </a:solidFill>
              </a:rPr>
              <a:t> NIET. (het is </a:t>
            </a:r>
            <a:r>
              <a:rPr lang="en-US" sz="2000" dirty="0" err="1" smtClean="0">
                <a:solidFill>
                  <a:schemeClr val="bg1"/>
                </a:solidFill>
              </a:rPr>
              <a:t>altijd</a:t>
            </a:r>
            <a:r>
              <a:rPr lang="en-US" sz="2000" dirty="0" smtClean="0">
                <a:solidFill>
                  <a:schemeClr val="bg1"/>
                </a:solidFill>
              </a:rPr>
              <a:t> </a:t>
            </a:r>
            <a:r>
              <a:rPr lang="en-US" sz="2000" dirty="0" err="1" smtClean="0">
                <a:solidFill>
                  <a:schemeClr val="bg1"/>
                </a:solidFill>
              </a:rPr>
              <a:t>stil</a:t>
            </a:r>
            <a:r>
              <a:rPr lang="en-US" sz="2000" dirty="0" smtClean="0">
                <a:solidFill>
                  <a:schemeClr val="bg1"/>
                </a:solidFill>
              </a:rPr>
              <a:t>)</a:t>
            </a:r>
          </a:p>
          <a:p>
            <a:pPr marL="342900" indent="-342900">
              <a:buFont typeface="Arial" panose="020B0604020202020204" pitchFamily="34" charset="0"/>
              <a:buChar char="•"/>
            </a:pPr>
            <a:r>
              <a:rPr lang="en-US" sz="2000" dirty="0" err="1" smtClean="0">
                <a:solidFill>
                  <a:schemeClr val="bg1"/>
                </a:solidFill>
              </a:rPr>
              <a:t>Vraag</a:t>
            </a:r>
            <a:r>
              <a:rPr lang="en-US" sz="2000" dirty="0" smtClean="0">
                <a:solidFill>
                  <a:schemeClr val="bg1"/>
                </a:solidFill>
              </a:rPr>
              <a:t> </a:t>
            </a:r>
            <a:r>
              <a:rPr lang="en-US" sz="2000" dirty="0" err="1" smtClean="0">
                <a:solidFill>
                  <a:schemeClr val="bg1"/>
                </a:solidFill>
              </a:rPr>
              <a:t>Henk</a:t>
            </a:r>
            <a:r>
              <a:rPr lang="en-US" sz="2000" dirty="0" smtClean="0">
                <a:solidFill>
                  <a:schemeClr val="bg1"/>
                </a:solidFill>
              </a:rPr>
              <a:t> om </a:t>
            </a:r>
            <a:r>
              <a:rPr lang="en-US" sz="2000" dirty="0" err="1" smtClean="0">
                <a:solidFill>
                  <a:schemeClr val="bg1"/>
                </a:solidFill>
              </a:rPr>
              <a:t>hulp</a:t>
            </a:r>
            <a:r>
              <a:rPr lang="en-US" sz="2000" dirty="0" smtClean="0">
                <a:solidFill>
                  <a:schemeClr val="bg1"/>
                </a:solidFill>
              </a:rPr>
              <a:t>: </a:t>
            </a:r>
            <a:r>
              <a:rPr lang="en-US" sz="2000" dirty="0" err="1" smtClean="0">
                <a:solidFill>
                  <a:schemeClr val="bg1"/>
                </a:solidFill>
              </a:rPr>
              <a:t>hij</a:t>
            </a:r>
            <a:r>
              <a:rPr lang="en-US" sz="2000" dirty="0" smtClean="0">
                <a:solidFill>
                  <a:schemeClr val="bg1"/>
                </a:solidFill>
              </a:rPr>
              <a:t> </a:t>
            </a:r>
            <a:r>
              <a:rPr lang="en-US" sz="2000" dirty="0" err="1" smtClean="0">
                <a:solidFill>
                  <a:schemeClr val="bg1"/>
                </a:solidFill>
              </a:rPr>
              <a:t>weet</a:t>
            </a:r>
            <a:r>
              <a:rPr lang="en-US" sz="2000" dirty="0" smtClean="0">
                <a:solidFill>
                  <a:schemeClr val="bg1"/>
                </a:solidFill>
              </a:rPr>
              <a:t> </a:t>
            </a:r>
            <a:r>
              <a:rPr lang="en-US" sz="2000" dirty="0" err="1" smtClean="0">
                <a:solidFill>
                  <a:schemeClr val="bg1"/>
                </a:solidFill>
              </a:rPr>
              <a:t>veel</a:t>
            </a:r>
            <a:r>
              <a:rPr lang="en-US" sz="2000" dirty="0" smtClean="0">
                <a:solidFill>
                  <a:schemeClr val="bg1"/>
                </a:solidFill>
              </a:rPr>
              <a:t> van de </a:t>
            </a:r>
            <a:r>
              <a:rPr lang="en-US" sz="2000" dirty="0" err="1" smtClean="0">
                <a:solidFill>
                  <a:schemeClr val="bg1"/>
                </a:solidFill>
              </a:rPr>
              <a:t>Koude</a:t>
            </a:r>
            <a:r>
              <a:rPr lang="en-US" sz="2000" dirty="0" smtClean="0">
                <a:solidFill>
                  <a:schemeClr val="bg1"/>
                </a:solidFill>
              </a:rPr>
              <a:t> </a:t>
            </a:r>
            <a:r>
              <a:rPr lang="en-US" sz="2000" dirty="0" err="1" smtClean="0">
                <a:solidFill>
                  <a:schemeClr val="bg1"/>
                </a:solidFill>
              </a:rPr>
              <a:t>Oorlog</a:t>
            </a:r>
            <a:r>
              <a:rPr lang="en-US" sz="2000" dirty="0" smtClean="0">
                <a:solidFill>
                  <a:schemeClr val="bg1"/>
                </a:solidFill>
              </a:rPr>
              <a:t>, </a:t>
            </a:r>
            <a:r>
              <a:rPr lang="en-US" sz="2000" dirty="0" err="1" smtClean="0">
                <a:solidFill>
                  <a:schemeClr val="bg1"/>
                </a:solidFill>
              </a:rPr>
              <a:t>helpt</a:t>
            </a:r>
            <a:r>
              <a:rPr lang="en-US" sz="2000" dirty="0" smtClean="0">
                <a:solidFill>
                  <a:schemeClr val="bg1"/>
                </a:solidFill>
              </a:rPr>
              <a:t> je </a:t>
            </a:r>
            <a:r>
              <a:rPr lang="en-US" sz="2000" dirty="0" err="1" smtClean="0">
                <a:solidFill>
                  <a:schemeClr val="bg1"/>
                </a:solidFill>
              </a:rPr>
              <a:t>graag</a:t>
            </a:r>
            <a:r>
              <a:rPr lang="en-US" sz="2000" dirty="0" smtClean="0">
                <a:solidFill>
                  <a:schemeClr val="bg1"/>
                </a:solidFill>
              </a:rPr>
              <a:t> </a:t>
            </a:r>
            <a:r>
              <a:rPr lang="en-US" sz="2000" dirty="0" err="1" smtClean="0">
                <a:solidFill>
                  <a:schemeClr val="bg1"/>
                </a:solidFill>
              </a:rPr>
              <a:t>en</a:t>
            </a:r>
            <a:r>
              <a:rPr lang="en-US" sz="2000" dirty="0" smtClean="0">
                <a:solidFill>
                  <a:schemeClr val="bg1"/>
                </a:solidFill>
              </a:rPr>
              <a:t> </a:t>
            </a:r>
            <a:r>
              <a:rPr lang="en-US" sz="2000" dirty="0" err="1" smtClean="0">
                <a:solidFill>
                  <a:schemeClr val="bg1"/>
                </a:solidFill>
              </a:rPr>
              <a:t>heeft</a:t>
            </a:r>
            <a:r>
              <a:rPr lang="en-US" sz="2000" dirty="0" smtClean="0">
                <a:solidFill>
                  <a:schemeClr val="bg1"/>
                </a:solidFill>
              </a:rPr>
              <a:t> </a:t>
            </a:r>
            <a:r>
              <a:rPr lang="en-US" sz="2000" dirty="0" err="1" smtClean="0">
                <a:solidFill>
                  <a:schemeClr val="bg1"/>
                </a:solidFill>
              </a:rPr>
              <a:t>ook</a:t>
            </a:r>
            <a:r>
              <a:rPr lang="en-US" sz="2000" dirty="0" smtClean="0">
                <a:solidFill>
                  <a:schemeClr val="bg1"/>
                </a:solidFill>
              </a:rPr>
              <a:t> </a:t>
            </a:r>
            <a:r>
              <a:rPr lang="en-US" sz="2000" dirty="0" err="1" smtClean="0">
                <a:solidFill>
                  <a:schemeClr val="bg1"/>
                </a:solidFill>
              </a:rPr>
              <a:t>boeken</a:t>
            </a:r>
            <a:r>
              <a:rPr lang="en-US" sz="2000" dirty="0" smtClean="0">
                <a:solidFill>
                  <a:schemeClr val="bg1"/>
                </a:solidFill>
              </a:rPr>
              <a:t> die </a:t>
            </a:r>
            <a:r>
              <a:rPr lang="en-US" sz="2000" dirty="0" err="1" smtClean="0">
                <a:solidFill>
                  <a:schemeClr val="bg1"/>
                </a:solidFill>
              </a:rPr>
              <a:t>niet</a:t>
            </a:r>
            <a:r>
              <a:rPr lang="en-US" sz="2000" dirty="0" smtClean="0">
                <a:solidFill>
                  <a:schemeClr val="bg1"/>
                </a:solidFill>
              </a:rPr>
              <a:t> in het STH </a:t>
            </a:r>
            <a:r>
              <a:rPr lang="en-US" sz="2000" dirty="0" err="1" smtClean="0">
                <a:solidFill>
                  <a:schemeClr val="bg1"/>
                </a:solidFill>
              </a:rPr>
              <a:t>staan</a:t>
            </a:r>
            <a:r>
              <a:rPr lang="en-US" sz="2000" dirty="0" smtClean="0">
                <a:solidFill>
                  <a:schemeClr val="bg1"/>
                </a:solidFill>
              </a:rPr>
              <a:t>.</a:t>
            </a:r>
          </a:p>
          <a:p>
            <a:r>
              <a:rPr lang="en-US" sz="2000" dirty="0" smtClean="0">
                <a:solidFill>
                  <a:schemeClr val="bg1"/>
                </a:solidFill>
              </a:rPr>
              <a:t>	</a:t>
            </a:r>
            <a:r>
              <a:rPr lang="en-US" sz="2000" dirty="0" err="1" smtClean="0">
                <a:solidFill>
                  <a:schemeClr val="bg1"/>
                </a:solidFill>
              </a:rPr>
              <a:t>Maak</a:t>
            </a:r>
            <a:r>
              <a:rPr lang="en-US" sz="2000" dirty="0" smtClean="0">
                <a:solidFill>
                  <a:schemeClr val="bg1"/>
                </a:solidFill>
              </a:rPr>
              <a:t> </a:t>
            </a:r>
            <a:r>
              <a:rPr lang="en-US" sz="2000" dirty="0" err="1" smtClean="0">
                <a:solidFill>
                  <a:schemeClr val="bg1"/>
                </a:solidFill>
              </a:rPr>
              <a:t>hier</a:t>
            </a:r>
            <a:r>
              <a:rPr lang="en-US" sz="2000" dirty="0" smtClean="0">
                <a:solidFill>
                  <a:schemeClr val="bg1"/>
                </a:solidFill>
              </a:rPr>
              <a:t> </a:t>
            </a:r>
            <a:r>
              <a:rPr lang="en-US" sz="2000" dirty="0" err="1" smtClean="0">
                <a:solidFill>
                  <a:schemeClr val="bg1"/>
                </a:solidFill>
              </a:rPr>
              <a:t>gebruik</a:t>
            </a:r>
            <a:r>
              <a:rPr lang="en-US" sz="2000" dirty="0" smtClean="0">
                <a:solidFill>
                  <a:schemeClr val="bg1"/>
                </a:solidFill>
              </a:rPr>
              <a:t> van!</a:t>
            </a:r>
          </a:p>
          <a:p>
            <a:pPr marL="342900" indent="-342900">
              <a:buFont typeface="Arial" panose="020B0604020202020204" pitchFamily="34" charset="0"/>
              <a:buChar char="•"/>
            </a:pPr>
            <a:r>
              <a:rPr lang="en-US" sz="2000" dirty="0" err="1" smtClean="0">
                <a:solidFill>
                  <a:schemeClr val="bg1"/>
                </a:solidFill>
              </a:rPr>
              <a:t>Logboek</a:t>
            </a:r>
            <a:r>
              <a:rPr lang="en-US" sz="2000" dirty="0" smtClean="0">
                <a:solidFill>
                  <a:schemeClr val="bg1"/>
                </a:solidFill>
              </a:rPr>
              <a:t> </a:t>
            </a:r>
            <a:r>
              <a:rPr lang="en-US" sz="2000" dirty="0" err="1" smtClean="0">
                <a:solidFill>
                  <a:schemeClr val="bg1"/>
                </a:solidFill>
              </a:rPr>
              <a:t>bijhouden</a:t>
            </a:r>
            <a:r>
              <a:rPr lang="en-US" sz="2000" dirty="0" smtClean="0">
                <a:solidFill>
                  <a:schemeClr val="bg1"/>
                </a:solidFill>
              </a:rPr>
              <a:t>: </a:t>
            </a:r>
            <a:r>
              <a:rPr lang="en-US" sz="2000" dirty="0" err="1" smtClean="0">
                <a:solidFill>
                  <a:schemeClr val="bg1"/>
                </a:solidFill>
              </a:rPr>
              <a:t>telt</a:t>
            </a:r>
            <a:r>
              <a:rPr lang="en-US" sz="2000" dirty="0" smtClean="0">
                <a:solidFill>
                  <a:schemeClr val="bg1"/>
                </a:solidFill>
              </a:rPr>
              <a:t> </a:t>
            </a:r>
            <a:r>
              <a:rPr lang="en-US" sz="2000" dirty="0" err="1" smtClean="0">
                <a:solidFill>
                  <a:schemeClr val="bg1"/>
                </a:solidFill>
              </a:rPr>
              <a:t>mee</a:t>
            </a:r>
            <a:r>
              <a:rPr lang="en-US" sz="2000" dirty="0" smtClean="0">
                <a:solidFill>
                  <a:schemeClr val="bg1"/>
                </a:solidFill>
              </a:rPr>
              <a:t> </a:t>
            </a:r>
            <a:r>
              <a:rPr lang="en-US" sz="2000" dirty="0" err="1" smtClean="0">
                <a:solidFill>
                  <a:schemeClr val="bg1"/>
                </a:solidFill>
              </a:rPr>
              <a:t>voor</a:t>
            </a:r>
            <a:r>
              <a:rPr lang="en-US" sz="2000" dirty="0" smtClean="0">
                <a:solidFill>
                  <a:schemeClr val="bg1"/>
                </a:solidFill>
              </a:rPr>
              <a:t> je </a:t>
            </a:r>
            <a:r>
              <a:rPr lang="en-US" sz="2000" dirty="0" err="1" smtClean="0">
                <a:solidFill>
                  <a:schemeClr val="bg1"/>
                </a:solidFill>
              </a:rPr>
              <a:t>cijfer</a:t>
            </a:r>
            <a:r>
              <a:rPr lang="en-US" sz="2000" dirty="0" smtClean="0">
                <a:solidFill>
                  <a:schemeClr val="bg1"/>
                </a:solidFill>
              </a:rPr>
              <a:t>.</a:t>
            </a:r>
          </a:p>
          <a:p>
            <a:endParaRPr lang="nl-NL" sz="2000" dirty="0">
              <a:solidFill>
                <a:schemeClr val="bg1"/>
              </a:solidFill>
            </a:endParaRPr>
          </a:p>
        </p:txBody>
      </p:sp>
    </p:spTree>
    <p:extLst>
      <p:ext uri="{BB962C8B-B14F-4D97-AF65-F5344CB8AC3E}">
        <p14:creationId xmlns:p14="http://schemas.microsoft.com/office/powerpoint/2010/main" val="1706460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8" name="Picture 8" descr="Nieuwe roergangers in China krijgen het moeilijk na ‘gouden decennium’"/>
          <p:cNvPicPr>
            <a:picLocks noChangeAspect="1" noChangeArrowheads="1"/>
          </p:cNvPicPr>
          <p:nvPr/>
        </p:nvPicPr>
        <p:blipFill>
          <a:blip r:embed="rId2" cstate="print"/>
          <a:srcRect/>
          <a:stretch>
            <a:fillRect/>
          </a:stretch>
        </p:blipFill>
        <p:spPr bwMode="auto">
          <a:xfrm>
            <a:off x="0" y="0"/>
            <a:ext cx="12208611" cy="6858000"/>
          </a:xfrm>
          <a:prstGeom prst="rect">
            <a:avLst/>
          </a:prstGeom>
          <a:noFill/>
        </p:spPr>
      </p:pic>
      <p:sp>
        <p:nvSpPr>
          <p:cNvPr id="2" name="Title 1"/>
          <p:cNvSpPr>
            <a:spLocks noGrp="1"/>
          </p:cNvSpPr>
          <p:nvPr>
            <p:ph type="ctrTitle"/>
          </p:nvPr>
        </p:nvSpPr>
        <p:spPr>
          <a:xfrm>
            <a:off x="-432725" y="2492897"/>
            <a:ext cx="10363200" cy="1470025"/>
          </a:xfrm>
        </p:spPr>
        <p:txBody>
          <a:bodyPr/>
          <a:lstStyle/>
          <a:p>
            <a:endParaRPr lang="nl-NL" b="1" dirty="0"/>
          </a:p>
        </p:txBody>
      </p:sp>
      <p:sp>
        <p:nvSpPr>
          <p:cNvPr id="10" name="Subtitle 9"/>
          <p:cNvSpPr>
            <a:spLocks noGrp="1"/>
          </p:cNvSpPr>
          <p:nvPr>
            <p:ph type="subTitle" idx="1"/>
          </p:nvPr>
        </p:nvSpPr>
        <p:spPr/>
        <p:txBody>
          <a:bodyPr/>
          <a:lstStyle/>
          <a:p>
            <a:endParaRPr lang="nl-NL" dirty="0"/>
          </a:p>
        </p:txBody>
      </p:sp>
      <p:sp>
        <p:nvSpPr>
          <p:cNvPr id="12" name="Rectangle 11"/>
          <p:cNvSpPr/>
          <p:nvPr/>
        </p:nvSpPr>
        <p:spPr>
          <a:xfrm>
            <a:off x="431371" y="2852936"/>
            <a:ext cx="844893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5333" b="1" dirty="0">
                <a:solidFill>
                  <a:schemeClr val="tx1"/>
                </a:solidFill>
              </a:rPr>
              <a:t>Mao &amp; Communistisch China</a:t>
            </a:r>
            <a:endParaRPr lang="nl-NL" sz="5333" b="1" dirty="0">
              <a:solidFill>
                <a:schemeClr val="tx1"/>
              </a:solidFill>
            </a:endParaRPr>
          </a:p>
        </p:txBody>
      </p:sp>
      <p:sp>
        <p:nvSpPr>
          <p:cNvPr id="6" name="Rectangle 11"/>
          <p:cNvSpPr/>
          <p:nvPr/>
        </p:nvSpPr>
        <p:spPr>
          <a:xfrm>
            <a:off x="8016213" y="5253203"/>
            <a:ext cx="3264363"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200" b="1" dirty="0">
                <a:solidFill>
                  <a:schemeClr val="tx1"/>
                </a:solidFill>
              </a:rPr>
              <a:t>Floor en Sam</a:t>
            </a:r>
            <a:endParaRPr lang="nl-NL" sz="3200" b="1" dirty="0">
              <a:solidFill>
                <a:schemeClr val="tx1"/>
              </a:solidFill>
            </a:endParaRPr>
          </a:p>
        </p:txBody>
      </p:sp>
    </p:spTree>
    <p:extLst>
      <p:ext uri="{BB962C8B-B14F-4D97-AF65-F5344CB8AC3E}">
        <p14:creationId xmlns:p14="http://schemas.microsoft.com/office/powerpoint/2010/main" val="425270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www.theboxstore.nl/wordpress/wp-content/uploads/zwart.jpg">
            <a:hlinkClick r:id="rId2"/>
          </p:cNvPr>
          <p:cNvPicPr>
            <a:picLocks noChangeAspect="1" noChangeArrowheads="1"/>
          </p:cNvPicPr>
          <p:nvPr/>
        </p:nvPicPr>
        <p:blipFill>
          <a:blip r:embed="rId3" cstate="print"/>
          <a:srcRect/>
          <a:stretch>
            <a:fillRect/>
          </a:stretch>
        </p:blipFill>
        <p:spPr bwMode="auto">
          <a:xfrm>
            <a:off x="0" y="-162273"/>
            <a:ext cx="12192000" cy="7020273"/>
          </a:xfrm>
          <a:prstGeom prst="rect">
            <a:avLst/>
          </a:prstGeom>
          <a:noFill/>
        </p:spPr>
      </p:pic>
      <p:sp>
        <p:nvSpPr>
          <p:cNvPr id="7" name="Title 6"/>
          <p:cNvSpPr>
            <a:spLocks noGrp="1"/>
          </p:cNvSpPr>
          <p:nvPr>
            <p:ph type="title"/>
          </p:nvPr>
        </p:nvSpPr>
        <p:spPr/>
        <p:txBody>
          <a:bodyPr/>
          <a:lstStyle/>
          <a:p>
            <a:endParaRPr lang="nl-NL"/>
          </a:p>
        </p:txBody>
      </p:sp>
      <p:sp>
        <p:nvSpPr>
          <p:cNvPr id="8" name="Content Placeholder 7"/>
          <p:cNvSpPr>
            <a:spLocks noGrp="1"/>
          </p:cNvSpPr>
          <p:nvPr>
            <p:ph idx="1"/>
          </p:nvPr>
        </p:nvSpPr>
        <p:spPr>
          <a:xfrm>
            <a:off x="3465183" y="2111061"/>
            <a:ext cx="10972800" cy="4525963"/>
          </a:xfrm>
        </p:spPr>
        <p:txBody>
          <a:bodyPr>
            <a:normAutofit/>
          </a:bodyPr>
          <a:lstStyle/>
          <a:p>
            <a:r>
              <a:rPr lang="nl-NL" sz="2667" dirty="0">
                <a:solidFill>
                  <a:schemeClr val="bg1"/>
                </a:solidFill>
              </a:rPr>
              <a:t> </a:t>
            </a:r>
            <a:r>
              <a:rPr lang="nl-NL" sz="2667" u="sng" dirty="0">
                <a:solidFill>
                  <a:schemeClr val="bg1"/>
                </a:solidFill>
              </a:rPr>
              <a:t>Communisme </a:t>
            </a:r>
            <a:r>
              <a:rPr lang="nl-NL" sz="2667" dirty="0">
                <a:solidFill>
                  <a:schemeClr val="bg1"/>
                </a:solidFill>
              </a:rPr>
              <a:t>= een politieke en economische leer die                           privé-eigendom en een op winst gebaseerde economie wil            vervangen door gemeenschappelijk eigendom</a:t>
            </a:r>
          </a:p>
          <a:p>
            <a:pPr>
              <a:buNone/>
            </a:pPr>
            <a:endParaRPr lang="nl-NL" sz="2667" dirty="0">
              <a:solidFill>
                <a:schemeClr val="bg1"/>
              </a:solidFill>
            </a:endParaRPr>
          </a:p>
          <a:p>
            <a:r>
              <a:rPr lang="nl-NL" sz="2667" dirty="0">
                <a:solidFill>
                  <a:schemeClr val="bg1"/>
                </a:solidFill>
              </a:rPr>
              <a:t>1921 </a:t>
            </a:r>
            <a:r>
              <a:rPr lang="nl-NL" sz="2667" dirty="0">
                <a:solidFill>
                  <a:schemeClr val="bg1"/>
                </a:solidFill>
                <a:sym typeface="Wingdings" pitchFamily="2" charset="2"/>
              </a:rPr>
              <a:t> oprichting </a:t>
            </a:r>
            <a:r>
              <a:rPr lang="nl-NL" sz="2667" u="sng" dirty="0">
                <a:solidFill>
                  <a:schemeClr val="bg1"/>
                </a:solidFill>
                <a:sym typeface="Wingdings" pitchFamily="2" charset="2"/>
              </a:rPr>
              <a:t>Chinese Communistische Partij (CCP)</a:t>
            </a:r>
          </a:p>
          <a:p>
            <a:endParaRPr lang="nl-NL" sz="2667" dirty="0">
              <a:solidFill>
                <a:schemeClr val="bg1"/>
              </a:solidFill>
              <a:sym typeface="Wingdings" pitchFamily="2" charset="2"/>
            </a:endParaRPr>
          </a:p>
          <a:p>
            <a:r>
              <a:rPr lang="nl-NL" sz="2667" dirty="0">
                <a:solidFill>
                  <a:schemeClr val="bg1"/>
                </a:solidFill>
                <a:sym typeface="Wingdings" pitchFamily="2" charset="2"/>
              </a:rPr>
              <a:t>1949  CCP aan de macht</a:t>
            </a:r>
            <a:endParaRPr lang="nl-NL" sz="2667" u="sng" dirty="0">
              <a:solidFill>
                <a:schemeClr val="bg1"/>
              </a:solidFill>
              <a:sym typeface="Wingdings" pitchFamily="2" charset="2"/>
            </a:endParaRPr>
          </a:p>
          <a:p>
            <a:endParaRPr lang="nl-NL" sz="2667" dirty="0">
              <a:solidFill>
                <a:schemeClr val="bg1"/>
              </a:solidFill>
              <a:sym typeface="Wingdings" pitchFamily="2" charset="2"/>
            </a:endParaRPr>
          </a:p>
          <a:p>
            <a:endParaRPr lang="nl-NL" sz="2667" dirty="0">
              <a:solidFill>
                <a:schemeClr val="bg1"/>
              </a:solidFill>
            </a:endParaRPr>
          </a:p>
        </p:txBody>
      </p:sp>
      <p:pic>
        <p:nvPicPr>
          <p:cNvPr id="48133" name="Picture 5" descr="C:\Users\Pascal\Pictures\Sam\Picture1.jpg"/>
          <p:cNvPicPr>
            <a:picLocks noChangeAspect="1" noChangeArrowheads="1"/>
          </p:cNvPicPr>
          <p:nvPr/>
        </p:nvPicPr>
        <p:blipFill>
          <a:blip r:embed="rId4" cstate="print"/>
          <a:srcRect/>
          <a:stretch>
            <a:fillRect/>
          </a:stretch>
        </p:blipFill>
        <p:spPr bwMode="auto">
          <a:xfrm>
            <a:off x="-6217" y="-162273"/>
            <a:ext cx="3456384" cy="7055992"/>
          </a:xfrm>
          <a:prstGeom prst="rect">
            <a:avLst/>
          </a:prstGeom>
          <a:noFill/>
        </p:spPr>
      </p:pic>
      <p:pic>
        <p:nvPicPr>
          <p:cNvPr id="9" name="Afbeelding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12491" y="5733256"/>
            <a:ext cx="1235221" cy="861392"/>
          </a:xfrm>
          <a:prstGeom prst="rect">
            <a:avLst/>
          </a:prstGeom>
        </p:spPr>
      </p:pic>
      <p:sp>
        <p:nvSpPr>
          <p:cNvPr id="2050" name="AutoShape 2"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6"/>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2052" name="AutoShape 4"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6"/>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pic>
        <p:nvPicPr>
          <p:cNvPr id="2054" name="Picture 6" descr="Flag of the Chinese Communist Party.svg">
            <a:hlinkClick r:id="rId7"/>
          </p:cNvPr>
          <p:cNvPicPr>
            <a:picLocks noChangeAspect="1" noChangeArrowheads="1"/>
          </p:cNvPicPr>
          <p:nvPr/>
        </p:nvPicPr>
        <p:blipFill>
          <a:blip r:embed="rId8" cstate="print"/>
          <a:srcRect/>
          <a:stretch>
            <a:fillRect/>
          </a:stretch>
        </p:blipFill>
        <p:spPr bwMode="auto">
          <a:xfrm>
            <a:off x="7824192" y="260648"/>
            <a:ext cx="3552307" cy="1772816"/>
          </a:xfrm>
          <a:prstGeom prst="rect">
            <a:avLst/>
          </a:prstGeom>
          <a:noFill/>
        </p:spPr>
      </p:pic>
    </p:spTree>
    <p:extLst>
      <p:ext uri="{BB962C8B-B14F-4D97-AF65-F5344CB8AC3E}">
        <p14:creationId xmlns:p14="http://schemas.microsoft.com/office/powerpoint/2010/main" val="28752931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www.theboxstore.nl/wordpress/wp-content/uploads/zwart.jpg">
            <a:hlinkClick r:id="rId2"/>
          </p:cNvPr>
          <p:cNvPicPr>
            <a:picLocks noChangeAspect="1" noChangeArrowheads="1"/>
          </p:cNvPicPr>
          <p:nvPr/>
        </p:nvPicPr>
        <p:blipFill>
          <a:blip r:embed="rId3" cstate="print"/>
          <a:srcRect/>
          <a:stretch>
            <a:fillRect/>
          </a:stretch>
        </p:blipFill>
        <p:spPr bwMode="auto">
          <a:xfrm>
            <a:off x="0" y="-162273"/>
            <a:ext cx="12192000" cy="7020273"/>
          </a:xfrm>
          <a:prstGeom prst="rect">
            <a:avLst/>
          </a:prstGeom>
          <a:noFill/>
        </p:spPr>
      </p:pic>
      <p:sp>
        <p:nvSpPr>
          <p:cNvPr id="7" name="Title 6"/>
          <p:cNvSpPr>
            <a:spLocks noGrp="1"/>
          </p:cNvSpPr>
          <p:nvPr>
            <p:ph type="title"/>
          </p:nvPr>
        </p:nvSpPr>
        <p:spPr/>
        <p:txBody>
          <a:bodyPr/>
          <a:lstStyle/>
          <a:p>
            <a:endParaRPr lang="nl-NL" dirty="0"/>
          </a:p>
        </p:txBody>
      </p:sp>
      <p:sp>
        <p:nvSpPr>
          <p:cNvPr id="8" name="Content Placeholder 7"/>
          <p:cNvSpPr>
            <a:spLocks noGrp="1"/>
          </p:cNvSpPr>
          <p:nvPr>
            <p:ph idx="1"/>
          </p:nvPr>
        </p:nvSpPr>
        <p:spPr>
          <a:xfrm>
            <a:off x="3479371" y="-37080"/>
            <a:ext cx="9121013" cy="4581128"/>
          </a:xfrm>
        </p:spPr>
        <p:txBody>
          <a:bodyPr>
            <a:normAutofit fontScale="85000" lnSpcReduction="20000"/>
          </a:bodyPr>
          <a:lstStyle/>
          <a:p>
            <a:pPr>
              <a:buNone/>
            </a:pPr>
            <a:r>
              <a:rPr lang="nl-NL" sz="3200" dirty="0">
                <a:solidFill>
                  <a:schemeClr val="bg1"/>
                </a:solidFill>
                <a:sym typeface="Wingdings" pitchFamily="2" charset="2"/>
              </a:rPr>
              <a:t>Waarom werd China communistisch?</a:t>
            </a:r>
          </a:p>
          <a:p>
            <a:pPr>
              <a:buNone/>
            </a:pPr>
            <a:endParaRPr lang="nl-NL" sz="3200" dirty="0">
              <a:solidFill>
                <a:schemeClr val="bg1"/>
              </a:solidFill>
              <a:sym typeface="Wingdings" pitchFamily="2" charset="2"/>
            </a:endParaRPr>
          </a:p>
          <a:p>
            <a:r>
              <a:rPr lang="nl-NL" sz="2667" dirty="0">
                <a:solidFill>
                  <a:schemeClr val="bg1"/>
                </a:solidFill>
                <a:sym typeface="Wingdings" pitchFamily="2" charset="2"/>
              </a:rPr>
              <a:t>China liep achter wat betreft economische ontwikkeling en er was sociale ongelijkheid</a:t>
            </a:r>
          </a:p>
          <a:p>
            <a:pPr>
              <a:buNone/>
            </a:pPr>
            <a:endParaRPr lang="nl-NL" sz="2667" dirty="0">
              <a:solidFill>
                <a:schemeClr val="bg1"/>
              </a:solidFill>
              <a:sym typeface="Wingdings" pitchFamily="2" charset="2"/>
            </a:endParaRPr>
          </a:p>
          <a:p>
            <a:r>
              <a:rPr lang="nl-NL" sz="2667" dirty="0">
                <a:solidFill>
                  <a:schemeClr val="bg1"/>
                </a:solidFill>
                <a:sym typeface="Wingdings" pitchFamily="2" charset="2"/>
              </a:rPr>
              <a:t>Hoop op </a:t>
            </a:r>
            <a:r>
              <a:rPr lang="nl-NL" sz="2667" u="sng" dirty="0">
                <a:solidFill>
                  <a:schemeClr val="bg1"/>
                </a:solidFill>
                <a:sym typeface="Wingdings" pitchFamily="2" charset="2"/>
              </a:rPr>
              <a:t>gelijkheid</a:t>
            </a:r>
            <a:r>
              <a:rPr lang="nl-NL" sz="2667" dirty="0">
                <a:solidFill>
                  <a:schemeClr val="bg1"/>
                </a:solidFill>
                <a:sym typeface="Wingdings" pitchFamily="2" charset="2"/>
              </a:rPr>
              <a:t>, </a:t>
            </a:r>
            <a:r>
              <a:rPr lang="nl-NL" sz="2667" u="sng" dirty="0">
                <a:solidFill>
                  <a:schemeClr val="bg1"/>
                </a:solidFill>
                <a:sym typeface="Wingdings" pitchFamily="2" charset="2"/>
              </a:rPr>
              <a:t>menselijke waardigheid </a:t>
            </a:r>
            <a:r>
              <a:rPr lang="nl-NL" sz="2667" dirty="0">
                <a:solidFill>
                  <a:schemeClr val="bg1"/>
                </a:solidFill>
                <a:sym typeface="Wingdings" pitchFamily="2" charset="2"/>
              </a:rPr>
              <a:t>en </a:t>
            </a:r>
            <a:r>
              <a:rPr lang="nl-NL" sz="2667" u="sng" dirty="0">
                <a:solidFill>
                  <a:schemeClr val="bg1"/>
                </a:solidFill>
                <a:sym typeface="Wingdings" pitchFamily="2" charset="2"/>
              </a:rPr>
              <a:t>welvaart</a:t>
            </a:r>
          </a:p>
          <a:p>
            <a:endParaRPr lang="nl-NL" sz="2667" dirty="0">
              <a:solidFill>
                <a:schemeClr val="bg1"/>
              </a:solidFill>
              <a:sym typeface="Wingdings" pitchFamily="2" charset="2"/>
            </a:endParaRPr>
          </a:p>
          <a:p>
            <a:r>
              <a:rPr lang="nl-NL" sz="2667" dirty="0">
                <a:solidFill>
                  <a:schemeClr val="bg1"/>
                </a:solidFill>
                <a:sym typeface="Wingdings" pitchFamily="2" charset="2"/>
              </a:rPr>
              <a:t>China was zwak, en werd bedreigd door </a:t>
            </a:r>
            <a:r>
              <a:rPr lang="nl-NL" sz="2667" u="sng" dirty="0">
                <a:solidFill>
                  <a:schemeClr val="bg1"/>
                </a:solidFill>
                <a:sym typeface="Wingdings" pitchFamily="2" charset="2"/>
              </a:rPr>
              <a:t>kolonisatie</a:t>
            </a:r>
            <a:r>
              <a:rPr lang="nl-NL" sz="2667" dirty="0">
                <a:solidFill>
                  <a:schemeClr val="bg1"/>
                </a:solidFill>
                <a:sym typeface="Wingdings" pitchFamily="2" charset="2"/>
              </a:rPr>
              <a:t> en </a:t>
            </a:r>
            <a:r>
              <a:rPr lang="nl-NL" sz="2667" u="sng" dirty="0">
                <a:solidFill>
                  <a:schemeClr val="bg1"/>
                </a:solidFill>
                <a:sym typeface="Wingdings" pitchFamily="2" charset="2"/>
              </a:rPr>
              <a:t>imperialisme</a:t>
            </a:r>
            <a:r>
              <a:rPr lang="nl-NL" sz="2667" dirty="0">
                <a:solidFill>
                  <a:schemeClr val="bg1"/>
                </a:solidFill>
                <a:sym typeface="Wingdings" pitchFamily="2" charset="2"/>
              </a:rPr>
              <a:t> (</a:t>
            </a:r>
            <a:r>
              <a:rPr lang="nl-NL" sz="2667" dirty="0">
                <a:solidFill>
                  <a:schemeClr val="bg1"/>
                </a:solidFill>
              </a:rPr>
              <a:t>proces waarbij landen hun macht in andere delen van de wereld uit willen breiden door gebieden te veroveren en te beheersen, maar niet in te nemen)</a:t>
            </a:r>
            <a:endParaRPr lang="nl-NL" sz="2667" dirty="0">
              <a:solidFill>
                <a:schemeClr val="bg1"/>
              </a:solidFill>
              <a:sym typeface="Wingdings" pitchFamily="2" charset="2"/>
            </a:endParaRPr>
          </a:p>
          <a:p>
            <a:pPr>
              <a:buNone/>
            </a:pPr>
            <a:endParaRPr lang="nl-NL" sz="2667" dirty="0">
              <a:solidFill>
                <a:schemeClr val="bg1"/>
              </a:solidFill>
              <a:sym typeface="Wingdings" pitchFamily="2" charset="2"/>
            </a:endParaRPr>
          </a:p>
          <a:p>
            <a:r>
              <a:rPr lang="nl-NL" sz="2667" dirty="0">
                <a:solidFill>
                  <a:schemeClr val="bg1"/>
                </a:solidFill>
                <a:sym typeface="Wingdings" pitchFamily="2" charset="2"/>
              </a:rPr>
              <a:t>Grote populariteit omdat de CCP zich vooral op boeren richtte</a:t>
            </a:r>
          </a:p>
          <a:p>
            <a:endParaRPr lang="nl-NL" sz="2667" dirty="0">
              <a:solidFill>
                <a:schemeClr val="bg1"/>
              </a:solidFill>
              <a:sym typeface="Wingdings" pitchFamily="2" charset="2"/>
            </a:endParaRPr>
          </a:p>
          <a:p>
            <a:pPr>
              <a:buNone/>
            </a:pPr>
            <a:endParaRPr lang="nl-NL" sz="2667" dirty="0">
              <a:solidFill>
                <a:schemeClr val="bg1"/>
              </a:solidFill>
            </a:endParaRPr>
          </a:p>
        </p:txBody>
      </p:sp>
      <p:pic>
        <p:nvPicPr>
          <p:cNvPr id="9" name="Afbeelding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5734" y="4725144"/>
            <a:ext cx="1235221" cy="861392"/>
          </a:xfrm>
          <a:prstGeom prst="rect">
            <a:avLst/>
          </a:prstGeom>
        </p:spPr>
      </p:pic>
      <p:pic>
        <p:nvPicPr>
          <p:cNvPr id="6146" name="Picture 2" descr="Kaart van China">
            <a:hlinkClick r:id="rId5" tooltip="Kaart van China"/>
          </p:cNvPr>
          <p:cNvPicPr>
            <a:picLocks noChangeAspect="1" noChangeArrowheads="1"/>
          </p:cNvPicPr>
          <p:nvPr/>
        </p:nvPicPr>
        <p:blipFill>
          <a:blip r:embed="rId6" cstate="print"/>
          <a:srcRect/>
          <a:stretch>
            <a:fillRect/>
          </a:stretch>
        </p:blipFill>
        <p:spPr bwMode="auto">
          <a:xfrm>
            <a:off x="5807968" y="4365960"/>
            <a:ext cx="4463819" cy="2441152"/>
          </a:xfrm>
          <a:prstGeom prst="rect">
            <a:avLst/>
          </a:prstGeom>
          <a:noFill/>
        </p:spPr>
      </p:pic>
      <p:pic>
        <p:nvPicPr>
          <p:cNvPr id="10" name="Picture 5" descr="C:\Users\Pascal\Pictures\Sam\Picture1.jpg"/>
          <p:cNvPicPr>
            <a:picLocks noChangeAspect="1" noChangeArrowheads="1"/>
          </p:cNvPicPr>
          <p:nvPr/>
        </p:nvPicPr>
        <p:blipFill>
          <a:blip r:embed="rId7" cstate="print"/>
          <a:srcRect/>
          <a:stretch>
            <a:fillRect/>
          </a:stretch>
        </p:blipFill>
        <p:spPr bwMode="auto">
          <a:xfrm>
            <a:off x="-6217" y="-162273"/>
            <a:ext cx="3456384" cy="7055992"/>
          </a:xfrm>
          <a:prstGeom prst="rect">
            <a:avLst/>
          </a:prstGeom>
          <a:noFill/>
        </p:spPr>
      </p:pic>
    </p:spTree>
    <p:extLst>
      <p:ext uri="{BB962C8B-B14F-4D97-AF65-F5344CB8AC3E}">
        <p14:creationId xmlns:p14="http://schemas.microsoft.com/office/powerpoint/2010/main" val="23893640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www.theboxstore.nl/wordpress/wp-content/uploads/zwart.jpg">
            <a:hlinkClick r:id="rId2"/>
          </p:cNvPr>
          <p:cNvPicPr>
            <a:picLocks noChangeAspect="1" noChangeArrowheads="1"/>
          </p:cNvPicPr>
          <p:nvPr/>
        </p:nvPicPr>
        <p:blipFill>
          <a:blip r:embed="rId3" cstate="print"/>
          <a:srcRect/>
          <a:stretch>
            <a:fillRect/>
          </a:stretch>
        </p:blipFill>
        <p:spPr bwMode="auto">
          <a:xfrm>
            <a:off x="0" y="-162273"/>
            <a:ext cx="12192000" cy="7020273"/>
          </a:xfrm>
          <a:prstGeom prst="rect">
            <a:avLst/>
          </a:prstGeom>
          <a:noFill/>
        </p:spPr>
      </p:pic>
      <p:sp>
        <p:nvSpPr>
          <p:cNvPr id="7" name="Title 6"/>
          <p:cNvSpPr>
            <a:spLocks noGrp="1"/>
          </p:cNvSpPr>
          <p:nvPr>
            <p:ph type="title"/>
          </p:nvPr>
        </p:nvSpPr>
        <p:spPr/>
        <p:txBody>
          <a:bodyPr/>
          <a:lstStyle/>
          <a:p>
            <a:endParaRPr lang="nl-NL" dirty="0"/>
          </a:p>
        </p:txBody>
      </p:sp>
      <p:sp>
        <p:nvSpPr>
          <p:cNvPr id="8" name="Content Placeholder 7"/>
          <p:cNvSpPr>
            <a:spLocks noGrp="1"/>
          </p:cNvSpPr>
          <p:nvPr>
            <p:ph idx="1"/>
          </p:nvPr>
        </p:nvSpPr>
        <p:spPr>
          <a:xfrm>
            <a:off x="3215680" y="2332037"/>
            <a:ext cx="10972800" cy="4525963"/>
          </a:xfrm>
        </p:spPr>
        <p:txBody>
          <a:bodyPr>
            <a:normAutofit/>
          </a:bodyPr>
          <a:lstStyle/>
          <a:p>
            <a:endParaRPr lang="nl-NL" sz="2667" dirty="0">
              <a:solidFill>
                <a:schemeClr val="bg1"/>
              </a:solidFill>
              <a:sym typeface="Wingdings" pitchFamily="2" charset="2"/>
            </a:endParaRPr>
          </a:p>
          <a:p>
            <a:endParaRPr lang="nl-NL" sz="2667" dirty="0">
              <a:solidFill>
                <a:schemeClr val="bg1"/>
              </a:solidFill>
            </a:endParaRPr>
          </a:p>
        </p:txBody>
      </p:sp>
      <p:pic>
        <p:nvPicPr>
          <p:cNvPr id="9" name="Afbeelding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2491" y="5733256"/>
            <a:ext cx="1235221" cy="861392"/>
          </a:xfrm>
          <a:prstGeom prst="rect">
            <a:avLst/>
          </a:prstGeom>
        </p:spPr>
      </p:pic>
      <p:sp>
        <p:nvSpPr>
          <p:cNvPr id="2050" name="AutoShape 2"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2052" name="AutoShape 4"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10" name="Content Placeholder 7"/>
          <p:cNvSpPr txBox="1">
            <a:spLocks/>
          </p:cNvSpPr>
          <p:nvPr/>
        </p:nvSpPr>
        <p:spPr>
          <a:xfrm>
            <a:off x="3311691" y="-135475"/>
            <a:ext cx="8784299" cy="4337323"/>
          </a:xfrm>
          <a:prstGeom prst="rect">
            <a:avLst/>
          </a:prstGeom>
        </p:spPr>
        <p:txBody>
          <a:bodyPr vert="horz" lIns="121920" tIns="60960" rIns="121920" bIns="60960" rtlCol="0">
            <a:normAutofit fontScale="85000" lnSpcReduction="10000"/>
          </a:bodyPr>
          <a:lstStyle/>
          <a:p>
            <a:pPr marL="457189" indent="-457189" defTabSz="1219170">
              <a:spcBef>
                <a:spcPct val="20000"/>
              </a:spcBef>
              <a:buFont typeface="Arial" pitchFamily="34" charset="0"/>
              <a:buChar char="•"/>
              <a:defRPr/>
            </a:pPr>
            <a:r>
              <a:rPr lang="nl-NL" sz="3200" u="sng" dirty="0">
                <a:solidFill>
                  <a:schemeClr val="bg1"/>
                </a:solidFill>
              </a:rPr>
              <a:t>Mao Zedong</a:t>
            </a:r>
            <a:r>
              <a:rPr lang="nl-NL" sz="3200" dirty="0">
                <a:solidFill>
                  <a:schemeClr val="bg1"/>
                </a:solidFill>
              </a:rPr>
              <a:t> </a:t>
            </a:r>
            <a:r>
              <a:rPr lang="nl-NL" sz="2400" dirty="0">
                <a:solidFill>
                  <a:schemeClr val="bg1"/>
                </a:solidFill>
              </a:rPr>
              <a:t>(26 december 1893 – 9 september 1976)</a:t>
            </a:r>
            <a:endParaRPr lang="nl-NL" sz="2400" u="sng" dirty="0">
              <a:solidFill>
                <a:schemeClr val="bg1"/>
              </a:solidFill>
            </a:endParaRPr>
          </a:p>
          <a:p>
            <a:pPr marL="457189" indent="-457189" defTabSz="1219170">
              <a:spcBef>
                <a:spcPct val="20000"/>
              </a:spcBef>
              <a:buFont typeface="Arial" pitchFamily="34" charset="0"/>
              <a:buChar char="•"/>
              <a:defRPr/>
            </a:pPr>
            <a:endParaRPr lang="nl-NL" sz="2667" u="sng" dirty="0">
              <a:solidFill>
                <a:schemeClr val="bg1"/>
              </a:solidFill>
              <a:sym typeface="Wingdings" pitchFamily="2" charset="2"/>
            </a:endParaRPr>
          </a:p>
          <a:p>
            <a:pPr marL="457189" indent="-457189" defTabSz="1219170">
              <a:spcBef>
                <a:spcPct val="20000"/>
              </a:spcBef>
              <a:buFont typeface="Arial" pitchFamily="34" charset="0"/>
              <a:buChar char="•"/>
              <a:defRPr/>
            </a:pPr>
            <a:r>
              <a:rPr lang="nl-NL" sz="2667" dirty="0">
                <a:solidFill>
                  <a:schemeClr val="bg1"/>
                </a:solidFill>
                <a:sym typeface="Wingdings" pitchFamily="2" charset="2"/>
              </a:rPr>
              <a:t>Leidde China op </a:t>
            </a:r>
            <a:r>
              <a:rPr lang="nl-NL" sz="2667" u="sng" dirty="0">
                <a:solidFill>
                  <a:schemeClr val="bg1"/>
                </a:solidFill>
                <a:sym typeface="Wingdings" pitchFamily="2" charset="2"/>
              </a:rPr>
              <a:t>dictatoriale wijze</a:t>
            </a:r>
            <a:r>
              <a:rPr lang="nl-NL" sz="2667" dirty="0">
                <a:solidFill>
                  <a:schemeClr val="bg1"/>
                </a:solidFill>
                <a:sym typeface="Wingdings" pitchFamily="2" charset="2"/>
              </a:rPr>
              <a:t>  geen tegenspraak</a:t>
            </a: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r>
              <a:rPr lang="nl-NL" sz="2667" dirty="0">
                <a:solidFill>
                  <a:schemeClr val="bg1"/>
                </a:solidFill>
                <a:sym typeface="Wingdings" pitchFamily="2" charset="2"/>
              </a:rPr>
              <a:t>Maakte gebruik van geweld &amp; terreur om zijn doelen te bereiken</a:t>
            </a: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a:spcBef>
                <a:spcPct val="20000"/>
              </a:spcBef>
              <a:buFont typeface="Arial" pitchFamily="34" charset="0"/>
              <a:buChar char="•"/>
            </a:pPr>
            <a:r>
              <a:rPr lang="nl-NL" sz="2667" u="sng" dirty="0">
                <a:solidFill>
                  <a:schemeClr val="bg1"/>
                </a:solidFill>
                <a:sym typeface="Wingdings" pitchFamily="2" charset="2"/>
              </a:rPr>
              <a:t>Maoïsme</a:t>
            </a:r>
            <a:r>
              <a:rPr lang="nl-NL" sz="2667" dirty="0">
                <a:solidFill>
                  <a:schemeClr val="bg1"/>
                </a:solidFill>
                <a:sym typeface="Wingdings" pitchFamily="2" charset="2"/>
              </a:rPr>
              <a:t> = </a:t>
            </a:r>
            <a:r>
              <a:rPr lang="nl-NL" sz="2667" dirty="0">
                <a:solidFill>
                  <a:schemeClr val="bg1"/>
                </a:solidFill>
              </a:rPr>
              <a:t>een vorm van het communisme, op de wijze van Mao Zedong. Het maoïsme richtte zich tot de bezitloze arbeiders, de boeren en de nationale burgerij</a:t>
            </a:r>
          </a:p>
          <a:p>
            <a:pPr marL="457189" indent="-457189">
              <a:spcBef>
                <a:spcPct val="20000"/>
              </a:spcBef>
              <a:buFont typeface="Arial" pitchFamily="34" charset="0"/>
              <a:buChar char="•"/>
            </a:pPr>
            <a:endParaRPr lang="nl-NL" sz="2667" dirty="0">
              <a:solidFill>
                <a:schemeClr val="bg1"/>
              </a:solidFill>
            </a:endParaRPr>
          </a:p>
          <a:p>
            <a:pPr marL="457189" indent="-457189">
              <a:spcBef>
                <a:spcPct val="20000"/>
              </a:spcBef>
              <a:buFont typeface="Arial" pitchFamily="34" charset="0"/>
              <a:buChar char="•"/>
            </a:pPr>
            <a:r>
              <a:rPr lang="nl-NL" sz="2667" u="sng" dirty="0">
                <a:solidFill>
                  <a:schemeClr val="bg1"/>
                </a:solidFill>
              </a:rPr>
              <a:t>Het Rode Boekje</a:t>
            </a:r>
            <a:r>
              <a:rPr lang="nl-NL" sz="2667" dirty="0">
                <a:solidFill>
                  <a:schemeClr val="bg1"/>
                </a:solidFill>
              </a:rPr>
              <a:t> =  Boekje met citaten uit het werk van Mao</a:t>
            </a: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endParaRPr>
          </a:p>
        </p:txBody>
      </p:sp>
      <p:pic>
        <p:nvPicPr>
          <p:cNvPr id="2" name="Picture 2" descr="rode boekje">
            <a:hlinkClick r:id="rId6"/>
          </p:cNvPr>
          <p:cNvPicPr>
            <a:picLocks noChangeAspect="1" noChangeArrowheads="1"/>
          </p:cNvPicPr>
          <p:nvPr/>
        </p:nvPicPr>
        <p:blipFill>
          <a:blip r:embed="rId7" cstate="print"/>
          <a:srcRect/>
          <a:stretch>
            <a:fillRect/>
          </a:stretch>
        </p:blipFill>
        <p:spPr bwMode="auto">
          <a:xfrm>
            <a:off x="4559829" y="4149081"/>
            <a:ext cx="2400267" cy="2475276"/>
          </a:xfrm>
          <a:prstGeom prst="rect">
            <a:avLst/>
          </a:prstGeom>
          <a:noFill/>
        </p:spPr>
      </p:pic>
      <p:pic>
        <p:nvPicPr>
          <p:cNvPr id="5122" name="Picture 2" descr="Mao Zedong">
            <a:hlinkClick r:id="rId8" tooltip="Foto di Mao Zedong"/>
          </p:cNvPr>
          <p:cNvPicPr>
            <a:picLocks noChangeAspect="1" noChangeArrowheads="1"/>
          </p:cNvPicPr>
          <p:nvPr/>
        </p:nvPicPr>
        <p:blipFill>
          <a:blip r:embed="rId9" cstate="print"/>
          <a:srcRect/>
          <a:stretch>
            <a:fillRect/>
          </a:stretch>
        </p:blipFill>
        <p:spPr bwMode="auto">
          <a:xfrm>
            <a:off x="7248128" y="4149080"/>
            <a:ext cx="2540000" cy="2400301"/>
          </a:xfrm>
          <a:prstGeom prst="rect">
            <a:avLst/>
          </a:prstGeom>
          <a:noFill/>
        </p:spPr>
      </p:pic>
      <p:pic>
        <p:nvPicPr>
          <p:cNvPr id="12" name="Picture 5" descr="C:\Users\Pascal\Pictures\Sam\Picture1.jpg"/>
          <p:cNvPicPr>
            <a:picLocks noChangeAspect="1" noChangeArrowheads="1"/>
          </p:cNvPicPr>
          <p:nvPr/>
        </p:nvPicPr>
        <p:blipFill>
          <a:blip r:embed="rId10" cstate="print"/>
          <a:srcRect/>
          <a:stretch>
            <a:fillRect/>
          </a:stretch>
        </p:blipFill>
        <p:spPr bwMode="auto">
          <a:xfrm>
            <a:off x="-6217" y="-162273"/>
            <a:ext cx="3456384" cy="7055992"/>
          </a:xfrm>
          <a:prstGeom prst="rect">
            <a:avLst/>
          </a:prstGeom>
          <a:noFill/>
        </p:spPr>
      </p:pic>
    </p:spTree>
    <p:extLst>
      <p:ext uri="{BB962C8B-B14F-4D97-AF65-F5344CB8AC3E}">
        <p14:creationId xmlns:p14="http://schemas.microsoft.com/office/powerpoint/2010/main" val="21822513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www.theboxstore.nl/wordpress/wp-content/uploads/zwart.jpg">
            <a:hlinkClick r:id="rId2"/>
          </p:cNvPr>
          <p:cNvPicPr>
            <a:picLocks noChangeAspect="1" noChangeArrowheads="1"/>
          </p:cNvPicPr>
          <p:nvPr/>
        </p:nvPicPr>
        <p:blipFill>
          <a:blip r:embed="rId3" cstate="print"/>
          <a:srcRect/>
          <a:stretch>
            <a:fillRect/>
          </a:stretch>
        </p:blipFill>
        <p:spPr bwMode="auto">
          <a:xfrm>
            <a:off x="0" y="-162273"/>
            <a:ext cx="12192000" cy="7020273"/>
          </a:xfrm>
          <a:prstGeom prst="rect">
            <a:avLst/>
          </a:prstGeom>
          <a:noFill/>
        </p:spPr>
      </p:pic>
      <p:sp>
        <p:nvSpPr>
          <p:cNvPr id="7" name="Title 6"/>
          <p:cNvSpPr>
            <a:spLocks noGrp="1"/>
          </p:cNvSpPr>
          <p:nvPr>
            <p:ph type="title"/>
          </p:nvPr>
        </p:nvSpPr>
        <p:spPr/>
        <p:txBody>
          <a:bodyPr/>
          <a:lstStyle/>
          <a:p>
            <a:endParaRPr lang="nl-NL" dirty="0"/>
          </a:p>
        </p:txBody>
      </p:sp>
      <p:sp>
        <p:nvSpPr>
          <p:cNvPr id="8" name="Content Placeholder 7"/>
          <p:cNvSpPr>
            <a:spLocks noGrp="1"/>
          </p:cNvSpPr>
          <p:nvPr>
            <p:ph idx="1"/>
          </p:nvPr>
        </p:nvSpPr>
        <p:spPr>
          <a:xfrm>
            <a:off x="3119670" y="315839"/>
            <a:ext cx="9168341" cy="6336704"/>
          </a:xfrm>
        </p:spPr>
        <p:txBody>
          <a:bodyPr>
            <a:normAutofit/>
          </a:bodyPr>
          <a:lstStyle/>
          <a:p>
            <a:r>
              <a:rPr lang="nl-NL" sz="2667" u="sng" dirty="0">
                <a:solidFill>
                  <a:schemeClr val="bg1"/>
                </a:solidFill>
                <a:sym typeface="Wingdings" pitchFamily="2" charset="2"/>
              </a:rPr>
              <a:t>‘’Drie anti-campagne’’</a:t>
            </a:r>
            <a:r>
              <a:rPr lang="nl-NL" sz="2667" dirty="0">
                <a:solidFill>
                  <a:schemeClr val="bg1"/>
                </a:solidFill>
                <a:sym typeface="Wingdings" pitchFamily="2" charset="2"/>
              </a:rPr>
              <a:t> (1951) = campagne die werd gericht op leden binnen de CCP, ambtenaren &amp; voormalige Kuomintang (andere politieke partij) leden </a:t>
            </a:r>
          </a:p>
          <a:p>
            <a:endParaRPr lang="nl-NL" sz="2667" dirty="0">
              <a:solidFill>
                <a:schemeClr val="bg1"/>
              </a:solidFill>
              <a:sym typeface="Wingdings" pitchFamily="2" charset="2"/>
            </a:endParaRPr>
          </a:p>
          <a:p>
            <a:r>
              <a:rPr lang="nl-NL" sz="2667" dirty="0">
                <a:solidFill>
                  <a:schemeClr val="bg1"/>
                </a:solidFill>
                <a:sym typeface="Wingdings" pitchFamily="2" charset="2"/>
              </a:rPr>
              <a:t>De 3 Anti’s:</a:t>
            </a:r>
          </a:p>
          <a:p>
            <a:pPr>
              <a:buNone/>
            </a:pPr>
            <a:r>
              <a:rPr lang="nl-NL" sz="2667" dirty="0">
                <a:solidFill>
                  <a:schemeClr val="bg1"/>
                </a:solidFill>
                <a:sym typeface="Wingdings" pitchFamily="2" charset="2"/>
              </a:rPr>
              <a:t>      1. Corruptie (omkoopbaarheid)</a:t>
            </a:r>
          </a:p>
          <a:p>
            <a:pPr>
              <a:buNone/>
            </a:pPr>
            <a:r>
              <a:rPr lang="nl-NL" sz="2667" dirty="0">
                <a:solidFill>
                  <a:schemeClr val="bg1"/>
                </a:solidFill>
                <a:sym typeface="Wingdings" pitchFamily="2" charset="2"/>
              </a:rPr>
              <a:t>      2.  Afval</a:t>
            </a:r>
          </a:p>
          <a:p>
            <a:pPr>
              <a:buNone/>
            </a:pPr>
            <a:r>
              <a:rPr lang="nl-NL" sz="2667" dirty="0">
                <a:solidFill>
                  <a:schemeClr val="bg1"/>
                </a:solidFill>
                <a:sym typeface="Wingdings" pitchFamily="2" charset="2"/>
              </a:rPr>
              <a:t>      3.  Bureaucratie (teveel regelende instanties) </a:t>
            </a:r>
          </a:p>
          <a:p>
            <a:pPr>
              <a:buNone/>
            </a:pPr>
            <a:endParaRPr lang="nl-NL" sz="2667" dirty="0">
              <a:solidFill>
                <a:schemeClr val="bg1"/>
              </a:solidFill>
              <a:sym typeface="Wingdings" pitchFamily="2" charset="2"/>
            </a:endParaRPr>
          </a:p>
          <a:p>
            <a:r>
              <a:rPr lang="nl-NL" sz="2667" dirty="0">
                <a:solidFill>
                  <a:schemeClr val="bg1"/>
                </a:solidFill>
                <a:sym typeface="Wingdings" pitchFamily="2" charset="2"/>
              </a:rPr>
              <a:t>Daders moesten verklaringen afleggen bij </a:t>
            </a:r>
            <a:r>
              <a:rPr lang="nl-NL" sz="2667" u="sng" dirty="0">
                <a:solidFill>
                  <a:schemeClr val="bg1"/>
                </a:solidFill>
                <a:sym typeface="Wingdings" pitchFamily="2" charset="2"/>
              </a:rPr>
              <a:t>strijdbijeenkomsten</a:t>
            </a:r>
            <a:r>
              <a:rPr lang="nl-NL" sz="2667" dirty="0">
                <a:solidFill>
                  <a:schemeClr val="bg1"/>
                </a:solidFill>
                <a:sym typeface="Wingdings" pitchFamily="2" charset="2"/>
              </a:rPr>
              <a:t> (methode van de CCP om de </a:t>
            </a:r>
            <a:r>
              <a:rPr lang="nl-NL" sz="2667" dirty="0">
                <a:solidFill>
                  <a:schemeClr val="bg1"/>
                </a:solidFill>
              </a:rPr>
              <a:t>publieke opinie te vormen en politieke rivalen te vernederen, te vervolgen en/of uit te schakelen)</a:t>
            </a:r>
            <a:endParaRPr lang="nl-NL" sz="2667" u="sng" dirty="0">
              <a:solidFill>
                <a:schemeClr val="bg1"/>
              </a:solidFill>
              <a:sym typeface="Wingdings" pitchFamily="2" charset="2"/>
            </a:endParaRPr>
          </a:p>
        </p:txBody>
      </p:sp>
      <p:pic>
        <p:nvPicPr>
          <p:cNvPr id="9" name="Afbeelding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2491" y="5733256"/>
            <a:ext cx="1235221" cy="861392"/>
          </a:xfrm>
          <a:prstGeom prst="rect">
            <a:avLst/>
          </a:prstGeom>
        </p:spPr>
      </p:pic>
      <p:sp>
        <p:nvSpPr>
          <p:cNvPr id="2050" name="AutoShape 2"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2052" name="AutoShape 4"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10" name="Content Placeholder 7"/>
          <p:cNvSpPr txBox="1">
            <a:spLocks/>
          </p:cNvSpPr>
          <p:nvPr/>
        </p:nvSpPr>
        <p:spPr>
          <a:xfrm>
            <a:off x="3119669" y="188640"/>
            <a:ext cx="9072331" cy="4608512"/>
          </a:xfrm>
          <a:prstGeom prst="rect">
            <a:avLst/>
          </a:prstGeom>
        </p:spPr>
        <p:txBody>
          <a:bodyPr vert="horz" lIns="121920" tIns="60960" rIns="121920" bIns="60960" rtlCol="0">
            <a:normAutofit/>
          </a:bodyPr>
          <a:lstStyle/>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endParaRPr>
          </a:p>
        </p:txBody>
      </p:sp>
      <p:pic>
        <p:nvPicPr>
          <p:cNvPr id="11" name="Picture 5" descr="C:\Users\Pascal\Pictures\Sam\Picture1.jpg"/>
          <p:cNvPicPr>
            <a:picLocks noChangeAspect="1" noChangeArrowheads="1"/>
          </p:cNvPicPr>
          <p:nvPr/>
        </p:nvPicPr>
        <p:blipFill>
          <a:blip r:embed="rId6" cstate="print"/>
          <a:srcRect/>
          <a:stretch>
            <a:fillRect/>
          </a:stretch>
        </p:blipFill>
        <p:spPr bwMode="auto">
          <a:xfrm>
            <a:off x="-6217" y="-162273"/>
            <a:ext cx="3456384" cy="7055992"/>
          </a:xfrm>
          <a:prstGeom prst="rect">
            <a:avLst/>
          </a:prstGeom>
          <a:noFill/>
        </p:spPr>
      </p:pic>
    </p:spTree>
    <p:extLst>
      <p:ext uri="{BB962C8B-B14F-4D97-AF65-F5344CB8AC3E}">
        <p14:creationId xmlns:p14="http://schemas.microsoft.com/office/powerpoint/2010/main" val="880028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4330076" y="548680"/>
            <a:ext cx="6082005" cy="369332"/>
          </a:xfrm>
          <a:prstGeom prst="rect">
            <a:avLst/>
          </a:prstGeom>
        </p:spPr>
        <p:txBody>
          <a:bodyPr wrap="square">
            <a:spAutoFit/>
          </a:bodyPr>
          <a:lstStyle/>
          <a:p>
            <a:r>
              <a:rPr lang="nl-NL" b="1" u="sng" dirty="0">
                <a:solidFill>
                  <a:schemeClr val="bg1"/>
                </a:solidFill>
              </a:rPr>
              <a:t>13 maart </a:t>
            </a:r>
            <a:r>
              <a:rPr lang="nl-NL" b="1" u="sng" dirty="0" smtClean="0">
                <a:solidFill>
                  <a:schemeClr val="bg1"/>
                </a:solidFill>
              </a:rPr>
              <a:t>1938 Anschluss</a:t>
            </a:r>
            <a:endParaRPr lang="nl-NL" b="1" u="sng" dirty="0">
              <a:solidFill>
                <a:schemeClr val="bg1"/>
              </a:solidFill>
            </a:endParaRPr>
          </a:p>
        </p:txBody>
      </p:sp>
      <p:sp>
        <p:nvSpPr>
          <p:cNvPr id="5" name="Rechthoek 4"/>
          <p:cNvSpPr/>
          <p:nvPr/>
        </p:nvSpPr>
        <p:spPr>
          <a:xfrm>
            <a:off x="4419285" y="1196754"/>
            <a:ext cx="6069204" cy="5324535"/>
          </a:xfrm>
          <a:prstGeom prst="rect">
            <a:avLst/>
          </a:prstGeom>
        </p:spPr>
        <p:txBody>
          <a:bodyPr wrap="square">
            <a:spAutoFit/>
          </a:bodyPr>
          <a:lstStyle/>
          <a:p>
            <a:r>
              <a:rPr lang="nl-NL" sz="2000" dirty="0">
                <a:solidFill>
                  <a:schemeClr val="bg1"/>
                </a:solidFill>
                <a:latin typeface="Calibri" pitchFamily="34" charset="0"/>
              </a:rPr>
              <a:t>Oostenrijk wordt ingenomen door Duitsland</a:t>
            </a:r>
          </a:p>
          <a:p>
            <a:endParaRPr lang="nl-NL" sz="2000" dirty="0">
              <a:solidFill>
                <a:schemeClr val="bg1"/>
              </a:solidFill>
              <a:latin typeface="Calibri" pitchFamily="34" charset="0"/>
            </a:endParaRPr>
          </a:p>
          <a:p>
            <a:endParaRPr lang="nl-NL" sz="2000" dirty="0">
              <a:solidFill>
                <a:schemeClr val="bg1"/>
              </a:solidFill>
              <a:latin typeface="Calibri" pitchFamily="34" charset="0"/>
            </a:endParaRPr>
          </a:p>
          <a:p>
            <a:endParaRPr lang="nl-NL" sz="2000" dirty="0">
              <a:solidFill>
                <a:schemeClr val="bg1"/>
              </a:solidFill>
              <a:latin typeface="Calibri" pitchFamily="34" charset="0"/>
            </a:endParaRPr>
          </a:p>
          <a:p>
            <a:endParaRPr lang="nl-NL" sz="2000" dirty="0">
              <a:solidFill>
                <a:schemeClr val="bg1"/>
              </a:solidFill>
              <a:latin typeface="Calibri" pitchFamily="34" charset="0"/>
            </a:endParaRPr>
          </a:p>
          <a:p>
            <a:endParaRPr lang="nl-NL" sz="2000" dirty="0">
              <a:solidFill>
                <a:schemeClr val="bg1"/>
              </a:solidFill>
              <a:latin typeface="Calibri" pitchFamily="34" charset="0"/>
            </a:endParaRPr>
          </a:p>
          <a:p>
            <a:endParaRPr lang="nl-NL" sz="2000" dirty="0">
              <a:solidFill>
                <a:schemeClr val="bg1"/>
              </a:solidFill>
              <a:latin typeface="Calibri" pitchFamily="34" charset="0"/>
            </a:endParaRPr>
          </a:p>
          <a:p>
            <a:endParaRPr lang="nl-NL" sz="2000" dirty="0">
              <a:solidFill>
                <a:schemeClr val="bg1"/>
              </a:solidFill>
              <a:latin typeface="Calibri" pitchFamily="34" charset="0"/>
            </a:endParaRPr>
          </a:p>
          <a:p>
            <a:endParaRPr lang="nl-NL" sz="2000" dirty="0">
              <a:solidFill>
                <a:schemeClr val="bg1"/>
              </a:solidFill>
              <a:latin typeface="Calibri" pitchFamily="34" charset="0"/>
            </a:endParaRPr>
          </a:p>
          <a:p>
            <a:endParaRPr lang="nl-NL" sz="2000" dirty="0">
              <a:solidFill>
                <a:schemeClr val="bg1"/>
              </a:solidFill>
              <a:latin typeface="Calibri" pitchFamily="34" charset="0"/>
            </a:endParaRPr>
          </a:p>
          <a:p>
            <a:endParaRPr lang="nl-NL" sz="2000" dirty="0">
              <a:solidFill>
                <a:schemeClr val="bg1"/>
              </a:solidFill>
              <a:latin typeface="Calibri" pitchFamily="34" charset="0"/>
            </a:endParaRPr>
          </a:p>
          <a:p>
            <a:endParaRPr lang="nl-NL" sz="2000" dirty="0">
              <a:solidFill>
                <a:schemeClr val="bg1"/>
              </a:solidFill>
              <a:latin typeface="Calibri" pitchFamily="34" charset="0"/>
            </a:endParaRPr>
          </a:p>
          <a:p>
            <a:r>
              <a:rPr lang="nl-NL" sz="2000" dirty="0">
                <a:solidFill>
                  <a:schemeClr val="bg1"/>
                </a:solidFill>
                <a:latin typeface="Calibri" pitchFamily="34" charset="0"/>
              </a:rPr>
              <a:t>Veel Duitsers en Oostenrijkers wilde één land worden.</a:t>
            </a:r>
          </a:p>
          <a:p>
            <a:endParaRPr lang="en-US" sz="2000" dirty="0" smtClean="0">
              <a:solidFill>
                <a:schemeClr val="bg1"/>
              </a:solidFill>
              <a:latin typeface="Calibri" pitchFamily="34" charset="0"/>
            </a:endParaRPr>
          </a:p>
          <a:p>
            <a:endParaRPr lang="nl-NL" sz="2000" dirty="0">
              <a:solidFill>
                <a:schemeClr val="bg1"/>
              </a:solidFill>
              <a:latin typeface="Calibri" pitchFamily="34" charset="0"/>
            </a:endParaRPr>
          </a:p>
          <a:p>
            <a:r>
              <a:rPr lang="nl-NL" sz="2000" u="sng" dirty="0" smtClean="0">
                <a:solidFill>
                  <a:schemeClr val="bg1"/>
                </a:solidFill>
                <a:latin typeface="Calibri" pitchFamily="34" charset="0"/>
              </a:rPr>
              <a:t>Anschluss</a:t>
            </a:r>
            <a:r>
              <a:rPr lang="nl-NL" sz="2000" dirty="0">
                <a:solidFill>
                  <a:schemeClr val="bg1"/>
                </a:solidFill>
                <a:latin typeface="Calibri" pitchFamily="34" charset="0"/>
              </a:rPr>
              <a:t>: Oostenrijk wordt gedwongen zich aan te sluiten bij Duitsland</a:t>
            </a:r>
          </a:p>
        </p:txBody>
      </p:sp>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3</a:t>
            </a:fld>
            <a:endParaRPr lang="nl-NL" sz="2400" dirty="0">
              <a:solidFill>
                <a:schemeClr val="bg1"/>
              </a:solidFill>
            </a:endParaRPr>
          </a:p>
        </p:txBody>
      </p:sp>
      <p:pic>
        <p:nvPicPr>
          <p:cNvPr id="2" name="Afbeelding 1"/>
          <p:cNvPicPr>
            <a:picLocks noChangeAspect="1"/>
          </p:cNvPicPr>
          <p:nvPr/>
        </p:nvPicPr>
        <p:blipFill rotWithShape="1">
          <a:blip r:embed="rId2"/>
          <a:srcRect l="6714" t="20663" r="39685" b="11987"/>
          <a:stretch/>
        </p:blipFill>
        <p:spPr>
          <a:xfrm>
            <a:off x="3185389" y="21905"/>
            <a:ext cx="6974007" cy="4926841"/>
          </a:xfrm>
          <a:prstGeom prst="rect">
            <a:avLst/>
          </a:prstGeom>
        </p:spPr>
      </p:pic>
      <p:pic>
        <p:nvPicPr>
          <p:cNvPr id="3" name="Afbeelding 2"/>
          <p:cNvPicPr>
            <a:picLocks noChangeAspect="1"/>
          </p:cNvPicPr>
          <p:nvPr/>
        </p:nvPicPr>
        <p:blipFill rotWithShape="1">
          <a:blip r:embed="rId3"/>
          <a:srcRect l="6563" t="17490" r="39790" b="19450"/>
          <a:stretch/>
        </p:blipFill>
        <p:spPr>
          <a:xfrm>
            <a:off x="3179299" y="1768388"/>
            <a:ext cx="6980096" cy="4612943"/>
          </a:xfrm>
          <a:prstGeom prst="rect">
            <a:avLst/>
          </a:prstGeom>
        </p:spPr>
      </p:pic>
      <p:sp>
        <p:nvSpPr>
          <p:cNvPr id="4" name="Tekstvak 3"/>
          <p:cNvSpPr txBox="1"/>
          <p:nvPr/>
        </p:nvSpPr>
        <p:spPr>
          <a:xfrm>
            <a:off x="3580228" y="2664496"/>
            <a:ext cx="617823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nl-NL" dirty="0" smtClean="0"/>
              <a:t>De Koude Oorlog: Een periode van vijandschap tussen de Sovjet-Unie en de VS en hun bondgenoten, waarin veel conflicten en oorlogen voorkwamen. Er was echter geen sprake van een rechtstreekse oorlog tussen de SU en de VS.</a:t>
            </a:r>
            <a:endParaRPr lang="nl-NL" dirty="0"/>
          </a:p>
        </p:txBody>
      </p:sp>
      <p:pic>
        <p:nvPicPr>
          <p:cNvPr id="10" name="Afbeelding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5663" y="3358345"/>
            <a:ext cx="926416" cy="861392"/>
          </a:xfrm>
          <a:prstGeom prst="rect">
            <a:avLst/>
          </a:prstGeom>
        </p:spPr>
      </p:pic>
      <p:pic>
        <p:nvPicPr>
          <p:cNvPr id="4100" name="Picture 4" descr="http://usstudiesonline.com/wp-content/uploads/2014/10/GCSE-History-Revision-USSR-Flag-and-US-Flag.png"/>
          <p:cNvPicPr>
            <a:picLocks noChangeAspect="1" noChangeArrowheads="1"/>
          </p:cNvPicPr>
          <p:nvPr/>
        </p:nvPicPr>
        <p:blipFill rotWithShape="1">
          <a:blip r:embed="rId5">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6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www.theboxstore.nl/wordpress/wp-content/uploads/zwart.jpg">
            <a:hlinkClick r:id="rId2"/>
          </p:cNvPr>
          <p:cNvPicPr>
            <a:picLocks noChangeAspect="1" noChangeArrowheads="1"/>
          </p:cNvPicPr>
          <p:nvPr/>
        </p:nvPicPr>
        <p:blipFill>
          <a:blip r:embed="rId3" cstate="print"/>
          <a:srcRect/>
          <a:stretch>
            <a:fillRect/>
          </a:stretch>
        </p:blipFill>
        <p:spPr bwMode="auto">
          <a:xfrm>
            <a:off x="0" y="-162273"/>
            <a:ext cx="12192000" cy="7020273"/>
          </a:xfrm>
          <a:prstGeom prst="rect">
            <a:avLst/>
          </a:prstGeom>
          <a:noFill/>
        </p:spPr>
      </p:pic>
      <p:sp>
        <p:nvSpPr>
          <p:cNvPr id="7" name="Title 6"/>
          <p:cNvSpPr>
            <a:spLocks noGrp="1"/>
          </p:cNvSpPr>
          <p:nvPr>
            <p:ph type="title"/>
          </p:nvPr>
        </p:nvSpPr>
        <p:spPr/>
        <p:txBody>
          <a:bodyPr/>
          <a:lstStyle/>
          <a:p>
            <a:r>
              <a:rPr lang="nl-NL" dirty="0" smtClean="0"/>
              <a:t> </a:t>
            </a:r>
            <a:endParaRPr lang="nl-NL" dirty="0"/>
          </a:p>
        </p:txBody>
      </p:sp>
      <p:sp>
        <p:nvSpPr>
          <p:cNvPr id="8" name="Content Placeholder 7"/>
          <p:cNvSpPr>
            <a:spLocks noGrp="1"/>
          </p:cNvSpPr>
          <p:nvPr>
            <p:ph idx="1"/>
          </p:nvPr>
        </p:nvSpPr>
        <p:spPr>
          <a:xfrm>
            <a:off x="3215680" y="452669"/>
            <a:ext cx="9168341" cy="4525963"/>
          </a:xfrm>
        </p:spPr>
        <p:txBody>
          <a:bodyPr>
            <a:normAutofit fontScale="92500" lnSpcReduction="20000"/>
          </a:bodyPr>
          <a:lstStyle/>
          <a:p>
            <a:r>
              <a:rPr lang="nl-NL" sz="2667" u="sng" dirty="0">
                <a:solidFill>
                  <a:schemeClr val="bg1"/>
                </a:solidFill>
                <a:sym typeface="Wingdings" pitchFamily="2" charset="2"/>
              </a:rPr>
              <a:t>‘’Vijf anti-campagne’’</a:t>
            </a:r>
            <a:r>
              <a:rPr lang="nl-NL" sz="2667" dirty="0">
                <a:solidFill>
                  <a:schemeClr val="bg1"/>
                </a:solidFill>
                <a:sym typeface="Wingdings" pitchFamily="2" charset="2"/>
              </a:rPr>
              <a:t> (Januari 1952) = </a:t>
            </a:r>
            <a:r>
              <a:rPr lang="nl-NL" sz="2667" dirty="0">
                <a:solidFill>
                  <a:schemeClr val="bg1"/>
                </a:solidFill>
              </a:rPr>
              <a:t>het stelen van de bezittingen van de kapitalisten, of zelfs het vermoorden van kapitalisten omwille van hun geld</a:t>
            </a:r>
            <a:endParaRPr lang="nl-NL" sz="2667" dirty="0">
              <a:solidFill>
                <a:schemeClr val="bg1"/>
              </a:solidFill>
              <a:sym typeface="Wingdings" pitchFamily="2" charset="2"/>
            </a:endParaRPr>
          </a:p>
          <a:p>
            <a:endParaRPr lang="nl-NL" sz="2667" dirty="0">
              <a:solidFill>
                <a:schemeClr val="bg1"/>
              </a:solidFill>
              <a:sym typeface="Wingdings" pitchFamily="2" charset="2"/>
            </a:endParaRPr>
          </a:p>
          <a:p>
            <a:r>
              <a:rPr lang="nl-NL" sz="2667" dirty="0">
                <a:solidFill>
                  <a:schemeClr val="bg1"/>
                </a:solidFill>
                <a:sym typeface="Wingdings" pitchFamily="2" charset="2"/>
              </a:rPr>
              <a:t>De 5 Anti’s:</a:t>
            </a:r>
          </a:p>
          <a:p>
            <a:pPr>
              <a:buNone/>
            </a:pPr>
            <a:r>
              <a:rPr lang="nl-NL" sz="2667" dirty="0">
                <a:solidFill>
                  <a:schemeClr val="bg1"/>
                </a:solidFill>
                <a:sym typeface="Wingdings" pitchFamily="2" charset="2"/>
              </a:rPr>
              <a:t>      1.  Omkoping</a:t>
            </a:r>
          </a:p>
          <a:p>
            <a:pPr>
              <a:buNone/>
            </a:pPr>
            <a:r>
              <a:rPr lang="nl-NL" sz="2667" dirty="0">
                <a:solidFill>
                  <a:schemeClr val="bg1"/>
                </a:solidFill>
                <a:sym typeface="Wingdings" pitchFamily="2" charset="2"/>
              </a:rPr>
              <a:t>      2.  Diefstal van staatseigendommen</a:t>
            </a:r>
          </a:p>
          <a:p>
            <a:pPr>
              <a:buNone/>
            </a:pPr>
            <a:r>
              <a:rPr lang="nl-NL" sz="2667" dirty="0">
                <a:solidFill>
                  <a:schemeClr val="bg1"/>
                </a:solidFill>
                <a:sym typeface="Wingdings" pitchFamily="2" charset="2"/>
              </a:rPr>
              <a:t>      3.  Belastingontduiking</a:t>
            </a:r>
          </a:p>
          <a:p>
            <a:pPr>
              <a:buNone/>
            </a:pPr>
            <a:r>
              <a:rPr lang="nl-NL" sz="2667" dirty="0">
                <a:solidFill>
                  <a:schemeClr val="bg1"/>
                </a:solidFill>
                <a:sym typeface="Wingdings" pitchFamily="2" charset="2"/>
              </a:rPr>
              <a:t>      4.  Diefstal van economische informatie van de staat</a:t>
            </a:r>
          </a:p>
          <a:p>
            <a:pPr>
              <a:buNone/>
            </a:pPr>
            <a:r>
              <a:rPr lang="nl-NL" sz="2667" dirty="0">
                <a:solidFill>
                  <a:schemeClr val="bg1"/>
                </a:solidFill>
                <a:sym typeface="Wingdings" pitchFamily="2" charset="2"/>
              </a:rPr>
              <a:t>      5.  Bedriegen van contracten van overheid</a:t>
            </a:r>
          </a:p>
          <a:p>
            <a:pPr>
              <a:buNone/>
            </a:pPr>
            <a:endParaRPr lang="nl-NL" sz="2667" dirty="0">
              <a:solidFill>
                <a:schemeClr val="bg1"/>
              </a:solidFill>
              <a:sym typeface="Wingdings" pitchFamily="2" charset="2"/>
            </a:endParaRPr>
          </a:p>
          <a:p>
            <a:r>
              <a:rPr lang="nl-NL" sz="2667" dirty="0">
                <a:solidFill>
                  <a:schemeClr val="bg1"/>
                </a:solidFill>
                <a:sym typeface="Wingdings" pitchFamily="2" charset="2"/>
              </a:rPr>
              <a:t>Massale zelfmoorden </a:t>
            </a:r>
            <a:endParaRPr lang="nl-NL" sz="2667" dirty="0">
              <a:solidFill>
                <a:schemeClr val="bg1"/>
              </a:solidFill>
              <a:sym typeface="Wingdings" pitchFamily="2" charset="2"/>
            </a:endParaRPr>
          </a:p>
        </p:txBody>
      </p:sp>
      <p:pic>
        <p:nvPicPr>
          <p:cNvPr id="9" name="Afbeelding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2491" y="5733256"/>
            <a:ext cx="1235221" cy="861392"/>
          </a:xfrm>
          <a:prstGeom prst="rect">
            <a:avLst/>
          </a:prstGeom>
        </p:spPr>
      </p:pic>
      <p:sp>
        <p:nvSpPr>
          <p:cNvPr id="2050" name="AutoShape 2"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2052" name="AutoShape 4"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10" name="Content Placeholder 7"/>
          <p:cNvSpPr txBox="1">
            <a:spLocks/>
          </p:cNvSpPr>
          <p:nvPr/>
        </p:nvSpPr>
        <p:spPr>
          <a:xfrm>
            <a:off x="3119669" y="188640"/>
            <a:ext cx="9072331" cy="4608512"/>
          </a:xfrm>
          <a:prstGeom prst="rect">
            <a:avLst/>
          </a:prstGeom>
        </p:spPr>
        <p:txBody>
          <a:bodyPr vert="horz" lIns="121920" tIns="60960" rIns="121920" bIns="60960" rtlCol="0">
            <a:normAutofit/>
          </a:bodyPr>
          <a:lstStyle/>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endParaRPr>
          </a:p>
        </p:txBody>
      </p:sp>
      <p:pic>
        <p:nvPicPr>
          <p:cNvPr id="11" name="Picture 5" descr="C:\Users\Pascal\Pictures\Sam\Picture1.jpg"/>
          <p:cNvPicPr>
            <a:picLocks noChangeAspect="1" noChangeArrowheads="1"/>
          </p:cNvPicPr>
          <p:nvPr/>
        </p:nvPicPr>
        <p:blipFill>
          <a:blip r:embed="rId6" cstate="print"/>
          <a:srcRect/>
          <a:stretch>
            <a:fillRect/>
          </a:stretch>
        </p:blipFill>
        <p:spPr bwMode="auto">
          <a:xfrm>
            <a:off x="-6217" y="-162273"/>
            <a:ext cx="3456384" cy="7055992"/>
          </a:xfrm>
          <a:prstGeom prst="rect">
            <a:avLst/>
          </a:prstGeom>
          <a:noFill/>
        </p:spPr>
      </p:pic>
    </p:spTree>
    <p:extLst>
      <p:ext uri="{BB962C8B-B14F-4D97-AF65-F5344CB8AC3E}">
        <p14:creationId xmlns:p14="http://schemas.microsoft.com/office/powerpoint/2010/main" val="3700066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www.theboxstore.nl/wordpress/wp-content/uploads/zwart.jpg">
            <a:hlinkClick r:id="rId2"/>
          </p:cNvPr>
          <p:cNvPicPr>
            <a:picLocks noChangeAspect="1" noChangeArrowheads="1"/>
          </p:cNvPicPr>
          <p:nvPr/>
        </p:nvPicPr>
        <p:blipFill>
          <a:blip r:embed="rId3" cstate="print"/>
          <a:srcRect/>
          <a:stretch>
            <a:fillRect/>
          </a:stretch>
        </p:blipFill>
        <p:spPr bwMode="auto">
          <a:xfrm>
            <a:off x="0" y="-162273"/>
            <a:ext cx="12192000" cy="7020273"/>
          </a:xfrm>
          <a:prstGeom prst="rect">
            <a:avLst/>
          </a:prstGeom>
          <a:noFill/>
        </p:spPr>
      </p:pic>
      <p:sp>
        <p:nvSpPr>
          <p:cNvPr id="28" name="Title 27"/>
          <p:cNvSpPr>
            <a:spLocks noGrp="1"/>
          </p:cNvSpPr>
          <p:nvPr>
            <p:ph type="title"/>
          </p:nvPr>
        </p:nvSpPr>
        <p:spPr/>
        <p:txBody>
          <a:bodyPr/>
          <a:lstStyle/>
          <a:p>
            <a:endParaRPr lang="nl-NL"/>
          </a:p>
        </p:txBody>
      </p:sp>
      <p:sp>
        <p:nvSpPr>
          <p:cNvPr id="8" name="Content Placeholder 7"/>
          <p:cNvSpPr>
            <a:spLocks noGrp="1"/>
          </p:cNvSpPr>
          <p:nvPr>
            <p:ph idx="1"/>
          </p:nvPr>
        </p:nvSpPr>
        <p:spPr/>
        <p:txBody>
          <a:bodyPr/>
          <a:lstStyle/>
          <a:p>
            <a:endParaRPr lang="nl-NL" smtClean="0">
              <a:sym typeface="Wingdings" pitchFamily="2" charset="2"/>
            </a:endParaRPr>
          </a:p>
          <a:p>
            <a:endParaRPr lang="nl-NL" dirty="0"/>
          </a:p>
        </p:txBody>
      </p:sp>
      <p:pic>
        <p:nvPicPr>
          <p:cNvPr id="48133" name="Picture 5" descr="C:\Users\Pascal\Pictures\Sam\Picture1.jpg"/>
          <p:cNvPicPr>
            <a:picLocks noChangeAspect="1" noChangeArrowheads="1"/>
          </p:cNvPicPr>
          <p:nvPr/>
        </p:nvPicPr>
        <p:blipFill>
          <a:blip r:embed="rId4" cstate="print"/>
          <a:srcRect/>
          <a:stretch>
            <a:fillRect/>
          </a:stretch>
        </p:blipFill>
        <p:spPr bwMode="auto">
          <a:xfrm>
            <a:off x="-1584854" y="-197992"/>
            <a:ext cx="4531691" cy="7055992"/>
          </a:xfrm>
          <a:prstGeom prst="rect">
            <a:avLst/>
          </a:prstGeom>
          <a:noFill/>
        </p:spPr>
      </p:pic>
      <p:pic>
        <p:nvPicPr>
          <p:cNvPr id="9" name="Afbeelding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6779" y="5996608"/>
            <a:ext cx="1235221" cy="861392"/>
          </a:xfrm>
          <a:prstGeom prst="rect">
            <a:avLst/>
          </a:prstGeom>
        </p:spPr>
      </p:pic>
      <p:sp>
        <p:nvSpPr>
          <p:cNvPr id="2050" name="AutoShape 2"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6"/>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2052" name="AutoShape 4"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6"/>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10" name="Content Placeholder 7"/>
          <p:cNvSpPr txBox="1">
            <a:spLocks/>
          </p:cNvSpPr>
          <p:nvPr/>
        </p:nvSpPr>
        <p:spPr>
          <a:xfrm>
            <a:off x="2946837" y="34923"/>
            <a:ext cx="9264352" cy="7061572"/>
          </a:xfrm>
          <a:prstGeom prst="rect">
            <a:avLst/>
          </a:prstGeom>
        </p:spPr>
        <p:txBody>
          <a:bodyPr vert="horz" lIns="121920" tIns="60960" rIns="121920" bIns="60960" rtlCol="0">
            <a:normAutofit fontScale="85000" lnSpcReduction="20000"/>
          </a:bodyPr>
          <a:lstStyle/>
          <a:p>
            <a:pPr marL="457189" indent="-457189" defTabSz="1219170">
              <a:spcBef>
                <a:spcPct val="20000"/>
              </a:spcBef>
              <a:buFont typeface="Arial" pitchFamily="34" charset="0"/>
              <a:buChar char="•"/>
              <a:defRPr/>
            </a:pPr>
            <a:r>
              <a:rPr lang="nl-NL" sz="2667" u="sng" dirty="0">
                <a:solidFill>
                  <a:schemeClr val="bg1"/>
                </a:solidFill>
                <a:sym typeface="Wingdings" pitchFamily="2" charset="2"/>
              </a:rPr>
              <a:t>‘’De Grote sprong Voorwaarts’’ (1958) </a:t>
            </a:r>
            <a:r>
              <a:rPr lang="nl-NL" sz="2667" dirty="0">
                <a:solidFill>
                  <a:schemeClr val="bg1"/>
                </a:solidFill>
                <a:sym typeface="Wingdings" pitchFamily="2" charset="2"/>
              </a:rPr>
              <a:t>=  Mao wilde via enkele ‘’grote sprongen’’ China omvormen in een supermacht</a:t>
            </a: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r>
              <a:rPr lang="nl-NL" sz="2667" dirty="0">
                <a:solidFill>
                  <a:schemeClr val="bg1"/>
                </a:solidFill>
                <a:sym typeface="Wingdings" pitchFamily="2" charset="2"/>
              </a:rPr>
              <a:t>Onafhankelijke boerenbedrijven werden afgeschaft en werden samengevoegd tot </a:t>
            </a:r>
            <a:r>
              <a:rPr lang="nl-NL" sz="2667" u="sng" dirty="0">
                <a:solidFill>
                  <a:schemeClr val="bg1"/>
                </a:solidFill>
                <a:sym typeface="Wingdings" pitchFamily="2" charset="2"/>
              </a:rPr>
              <a:t>volkscommunes</a:t>
            </a:r>
          </a:p>
          <a:p>
            <a:pPr marL="457189" indent="-457189" defTabSz="1219170">
              <a:spcBef>
                <a:spcPct val="20000"/>
              </a:spcBef>
              <a:buFont typeface="Arial" pitchFamily="34" charset="0"/>
              <a:buChar char="•"/>
              <a:defRPr/>
            </a:pPr>
            <a:endParaRPr lang="nl-NL" sz="2667" u="sng" dirty="0">
              <a:solidFill>
                <a:schemeClr val="bg1"/>
              </a:solidFill>
              <a:sym typeface="Wingdings" pitchFamily="2" charset="2"/>
            </a:endParaRPr>
          </a:p>
          <a:p>
            <a:pPr marL="457189" indent="-457189" defTabSz="1219170">
              <a:spcBef>
                <a:spcPct val="20000"/>
              </a:spcBef>
              <a:buFont typeface="Arial" pitchFamily="34" charset="0"/>
              <a:buChar char="•"/>
              <a:defRPr/>
            </a:pPr>
            <a:r>
              <a:rPr lang="nl-NL" sz="2667" dirty="0">
                <a:solidFill>
                  <a:schemeClr val="bg1"/>
                </a:solidFill>
                <a:sym typeface="Wingdings" pitchFamily="2" charset="2"/>
              </a:rPr>
              <a:t>Op de achtererven van boerderijen werden </a:t>
            </a:r>
            <a:r>
              <a:rPr lang="nl-NL" sz="2667" u="sng" dirty="0">
                <a:solidFill>
                  <a:schemeClr val="bg1"/>
                </a:solidFill>
                <a:sym typeface="Wingdings" pitchFamily="2" charset="2"/>
              </a:rPr>
              <a:t>staaloventjes</a:t>
            </a:r>
            <a:r>
              <a:rPr lang="nl-NL" sz="2667" dirty="0">
                <a:solidFill>
                  <a:schemeClr val="bg1"/>
                </a:solidFill>
                <a:sym typeface="Wingdings" pitchFamily="2" charset="2"/>
              </a:rPr>
              <a:t> neergezet, waar boeren uit ijzererts ijzer moesten halen  Mao wilde China als de grootste staalproducent van de wereld</a:t>
            </a: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r>
              <a:rPr lang="nl-NL" sz="2667" dirty="0">
                <a:solidFill>
                  <a:schemeClr val="bg1"/>
                </a:solidFill>
                <a:sym typeface="Wingdings" pitchFamily="2" charset="2"/>
              </a:rPr>
              <a:t>Gebrek aan ijzererts  metalen producten werden omgesmolten om ‘’staal’’ te winnen</a:t>
            </a: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r>
              <a:rPr lang="nl-NL" sz="2667" dirty="0">
                <a:solidFill>
                  <a:schemeClr val="bg1"/>
                </a:solidFill>
                <a:sym typeface="Wingdings" pitchFamily="2" charset="2"/>
              </a:rPr>
              <a:t>China moest investeringen in de Sprong betalen d.m.v. voedsel  voedseltekorten  vele doden</a:t>
            </a:r>
          </a:p>
          <a:p>
            <a:pPr marL="457189" indent="-457189" defTabSz="1219170">
              <a:spcBef>
                <a:spcPct val="20000"/>
              </a:spcBef>
              <a:buFont typeface="Arial" pitchFamily="34" charset="0"/>
              <a:buChar char="•"/>
              <a:defRPr/>
            </a:pPr>
            <a:endParaRPr lang="nl-NL" sz="2667" u="sng"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endParaRPr>
          </a:p>
        </p:txBody>
      </p:sp>
      <p:pic>
        <p:nvPicPr>
          <p:cNvPr id="1026" name="Picture 2" descr="http://upload.wikimedia.org/wikipedia/commons/thumb/a/a7/Backyard_furnace4.jpg/220px-Backyard_furnace4.jpg">
            <a:hlinkClick r:id="rId7"/>
          </p:cNvPr>
          <p:cNvPicPr>
            <a:picLocks noChangeAspect="1" noChangeArrowheads="1"/>
          </p:cNvPicPr>
          <p:nvPr/>
        </p:nvPicPr>
        <p:blipFill>
          <a:blip r:embed="rId8" cstate="print"/>
          <a:srcRect/>
          <a:stretch>
            <a:fillRect/>
          </a:stretch>
        </p:blipFill>
        <p:spPr bwMode="auto">
          <a:xfrm>
            <a:off x="8784299" y="2708920"/>
            <a:ext cx="2304256" cy="2419469"/>
          </a:xfrm>
          <a:prstGeom prst="rect">
            <a:avLst/>
          </a:prstGeom>
          <a:noFill/>
        </p:spPr>
      </p:pic>
    </p:spTree>
    <p:extLst>
      <p:ext uri="{BB962C8B-B14F-4D97-AF65-F5344CB8AC3E}">
        <p14:creationId xmlns:p14="http://schemas.microsoft.com/office/powerpoint/2010/main" val="20163239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www.theboxstore.nl/wordpress/wp-content/uploads/zwart.jpg">
            <a:hlinkClick r:id="rId2"/>
          </p:cNvPr>
          <p:cNvPicPr>
            <a:picLocks noChangeAspect="1" noChangeArrowheads="1"/>
          </p:cNvPicPr>
          <p:nvPr/>
        </p:nvPicPr>
        <p:blipFill>
          <a:blip r:embed="rId3" cstate="print"/>
          <a:srcRect/>
          <a:stretch>
            <a:fillRect/>
          </a:stretch>
        </p:blipFill>
        <p:spPr bwMode="auto">
          <a:xfrm>
            <a:off x="0" y="-162273"/>
            <a:ext cx="12192000" cy="7020273"/>
          </a:xfrm>
          <a:prstGeom prst="rect">
            <a:avLst/>
          </a:prstGeom>
          <a:noFill/>
        </p:spPr>
      </p:pic>
      <p:sp>
        <p:nvSpPr>
          <p:cNvPr id="28" name="Title 27"/>
          <p:cNvSpPr>
            <a:spLocks noGrp="1"/>
          </p:cNvSpPr>
          <p:nvPr>
            <p:ph type="title"/>
          </p:nvPr>
        </p:nvSpPr>
        <p:spPr/>
        <p:txBody>
          <a:bodyPr/>
          <a:lstStyle/>
          <a:p>
            <a:endParaRPr lang="nl-NL"/>
          </a:p>
        </p:txBody>
      </p:sp>
      <p:sp>
        <p:nvSpPr>
          <p:cNvPr id="8" name="Content Placeholder 7"/>
          <p:cNvSpPr>
            <a:spLocks noGrp="1"/>
          </p:cNvSpPr>
          <p:nvPr>
            <p:ph idx="1"/>
          </p:nvPr>
        </p:nvSpPr>
        <p:spPr/>
        <p:txBody>
          <a:bodyPr/>
          <a:lstStyle/>
          <a:p>
            <a:endParaRPr lang="nl-NL" smtClean="0">
              <a:sym typeface="Wingdings" pitchFamily="2" charset="2"/>
            </a:endParaRPr>
          </a:p>
          <a:p>
            <a:endParaRPr lang="nl-NL" dirty="0"/>
          </a:p>
        </p:txBody>
      </p:sp>
      <p:pic>
        <p:nvPicPr>
          <p:cNvPr id="48133" name="Picture 5" descr="C:\Users\Pascal\Pictures\Sam\Picture1.jpg"/>
          <p:cNvPicPr>
            <a:picLocks noChangeAspect="1" noChangeArrowheads="1"/>
          </p:cNvPicPr>
          <p:nvPr/>
        </p:nvPicPr>
        <p:blipFill>
          <a:blip r:embed="rId4" cstate="print"/>
          <a:srcRect/>
          <a:stretch>
            <a:fillRect/>
          </a:stretch>
        </p:blipFill>
        <p:spPr bwMode="auto">
          <a:xfrm>
            <a:off x="-1584854" y="-197992"/>
            <a:ext cx="4531691" cy="7055992"/>
          </a:xfrm>
          <a:prstGeom prst="rect">
            <a:avLst/>
          </a:prstGeom>
          <a:noFill/>
        </p:spPr>
      </p:pic>
      <p:pic>
        <p:nvPicPr>
          <p:cNvPr id="9" name="Afbeelding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0470" y="3501008"/>
            <a:ext cx="1235221" cy="861392"/>
          </a:xfrm>
          <a:prstGeom prst="rect">
            <a:avLst/>
          </a:prstGeom>
        </p:spPr>
      </p:pic>
      <p:sp>
        <p:nvSpPr>
          <p:cNvPr id="2050" name="AutoShape 2"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6"/>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2052" name="AutoShape 4"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6"/>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10" name="Content Placeholder 7"/>
          <p:cNvSpPr txBox="1">
            <a:spLocks/>
          </p:cNvSpPr>
          <p:nvPr/>
        </p:nvSpPr>
        <p:spPr>
          <a:xfrm>
            <a:off x="2974979" y="-149781"/>
            <a:ext cx="9457725" cy="7007781"/>
          </a:xfrm>
          <a:prstGeom prst="rect">
            <a:avLst/>
          </a:prstGeom>
        </p:spPr>
        <p:txBody>
          <a:bodyPr vert="horz" lIns="121920" tIns="60960" rIns="121920" bIns="60960" rtlCol="0">
            <a:normAutofit/>
          </a:bodyPr>
          <a:lstStyle/>
          <a:p>
            <a:pPr>
              <a:buFont typeface="Arial" pitchFamily="34" charset="0"/>
              <a:buChar char="•"/>
            </a:pPr>
            <a:r>
              <a:rPr lang="nl-NL" sz="2667" b="1" dirty="0">
                <a:solidFill>
                  <a:schemeClr val="bg1"/>
                </a:solidFill>
              </a:rPr>
              <a:t>  </a:t>
            </a:r>
            <a:r>
              <a:rPr lang="nl-NL" sz="2667" u="sng" dirty="0">
                <a:solidFill>
                  <a:schemeClr val="bg1"/>
                </a:solidFill>
              </a:rPr>
              <a:t>De Grote Mussencampagne</a:t>
            </a:r>
            <a:r>
              <a:rPr lang="nl-NL" sz="2667" dirty="0">
                <a:solidFill>
                  <a:schemeClr val="bg1"/>
                </a:solidFill>
              </a:rPr>
              <a:t> = campagne als onderdeel van de Grote Sprong Voorwaarts</a:t>
            </a:r>
          </a:p>
          <a:p>
            <a:endParaRPr lang="nl-NL" sz="2667" dirty="0">
              <a:solidFill>
                <a:schemeClr val="bg1"/>
              </a:solidFill>
            </a:endParaRPr>
          </a:p>
          <a:p>
            <a:pPr>
              <a:buFont typeface="Arial" pitchFamily="34" charset="0"/>
              <a:buChar char="•"/>
            </a:pPr>
            <a:r>
              <a:rPr lang="nl-NL" sz="2667" dirty="0">
                <a:solidFill>
                  <a:schemeClr val="bg1"/>
                </a:solidFill>
              </a:rPr>
              <a:t> Vier 'plagen' moesten worden uitgeroeid: </a:t>
            </a:r>
          </a:p>
          <a:p>
            <a:r>
              <a:rPr lang="nl-NL" sz="2667" dirty="0">
                <a:solidFill>
                  <a:schemeClr val="bg1"/>
                </a:solidFill>
              </a:rPr>
              <a:t>           1. Ratten</a:t>
            </a:r>
          </a:p>
          <a:p>
            <a:r>
              <a:rPr lang="nl-NL" sz="2667" dirty="0">
                <a:solidFill>
                  <a:schemeClr val="bg1"/>
                </a:solidFill>
              </a:rPr>
              <a:t>           2. Vliegen</a:t>
            </a:r>
          </a:p>
          <a:p>
            <a:r>
              <a:rPr lang="nl-NL" sz="2667" dirty="0">
                <a:solidFill>
                  <a:schemeClr val="bg1"/>
                </a:solidFill>
              </a:rPr>
              <a:t>           3. Muggen</a:t>
            </a:r>
          </a:p>
          <a:p>
            <a:r>
              <a:rPr lang="nl-NL" sz="2667" dirty="0">
                <a:solidFill>
                  <a:schemeClr val="bg1"/>
                </a:solidFill>
              </a:rPr>
              <a:t>           4.  Mussen</a:t>
            </a:r>
          </a:p>
          <a:p>
            <a:endParaRPr lang="nl-NL" sz="2667" dirty="0">
              <a:solidFill>
                <a:schemeClr val="bg1"/>
              </a:solidFill>
            </a:endParaRPr>
          </a:p>
          <a:p>
            <a:pPr>
              <a:buFont typeface="Arial" pitchFamily="34" charset="0"/>
              <a:buChar char="•"/>
            </a:pPr>
            <a:endParaRPr lang="nl-NL" sz="2667" dirty="0">
              <a:solidFill>
                <a:schemeClr val="bg1"/>
              </a:solidFill>
            </a:endParaRPr>
          </a:p>
          <a:p>
            <a:pPr>
              <a:buFont typeface="Arial" pitchFamily="34" charset="0"/>
              <a:buChar char="•"/>
            </a:pPr>
            <a:endParaRPr lang="nl-NL" sz="2667" dirty="0">
              <a:solidFill>
                <a:schemeClr val="bg1"/>
              </a:solidFill>
            </a:endParaRPr>
          </a:p>
          <a:p>
            <a:pPr>
              <a:buFont typeface="Arial" pitchFamily="34" charset="0"/>
              <a:buChar char="•"/>
            </a:pPr>
            <a:endParaRPr lang="nl-NL" sz="2667" dirty="0">
              <a:solidFill>
                <a:schemeClr val="bg1"/>
              </a:solidFill>
            </a:endParaRPr>
          </a:p>
          <a:p>
            <a:pPr>
              <a:buFont typeface="Arial" pitchFamily="34" charset="0"/>
              <a:buChar char="•"/>
            </a:pPr>
            <a:r>
              <a:rPr lang="nl-NL" sz="2667" dirty="0">
                <a:solidFill>
                  <a:schemeClr val="bg1"/>
                </a:solidFill>
              </a:rPr>
              <a:t>  Zonder de mussen werden sprinkhanen niet meer gegeten </a:t>
            </a:r>
            <a:r>
              <a:rPr lang="nl-NL" sz="2667" dirty="0">
                <a:solidFill>
                  <a:schemeClr val="bg1"/>
                </a:solidFill>
                <a:sym typeface="Wingdings" pitchFamily="2" charset="2"/>
              </a:rPr>
              <a:t> </a:t>
            </a:r>
            <a:r>
              <a:rPr lang="nl-NL" sz="2667" dirty="0">
                <a:solidFill>
                  <a:schemeClr val="bg1"/>
                </a:solidFill>
              </a:rPr>
              <a:t>sprinkhanenplagen </a:t>
            </a:r>
            <a:r>
              <a:rPr lang="nl-NL" sz="2667" dirty="0">
                <a:solidFill>
                  <a:schemeClr val="bg1"/>
                </a:solidFill>
                <a:sym typeface="Wingdings" pitchFamily="2" charset="2"/>
              </a:rPr>
              <a:t> </a:t>
            </a:r>
            <a:r>
              <a:rPr lang="nl-NL" sz="2667" dirty="0">
                <a:solidFill>
                  <a:schemeClr val="bg1"/>
                </a:solidFill>
              </a:rPr>
              <a:t> zeer ernstige hongersnood</a:t>
            </a:r>
          </a:p>
          <a:p>
            <a:pPr>
              <a:buFont typeface="Arial" pitchFamily="34" charset="0"/>
              <a:buChar char="•"/>
            </a:pPr>
            <a:endParaRPr lang="nl-NL" sz="2667" u="sng"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endParaRPr>
          </a:p>
        </p:txBody>
      </p:sp>
      <p:pic>
        <p:nvPicPr>
          <p:cNvPr id="22530" name="Picture 2" descr="Chinese affiches waarop te zien is hoe er op mussen wordt gejaagd - Afb: chineseposters.net"/>
          <p:cNvPicPr>
            <a:picLocks noChangeAspect="1" noChangeArrowheads="1"/>
          </p:cNvPicPr>
          <p:nvPr/>
        </p:nvPicPr>
        <p:blipFill>
          <a:blip r:embed="rId7" cstate="print"/>
          <a:srcRect/>
          <a:stretch>
            <a:fillRect/>
          </a:stretch>
        </p:blipFill>
        <p:spPr bwMode="auto">
          <a:xfrm>
            <a:off x="5903979" y="1876499"/>
            <a:ext cx="4416491" cy="2361245"/>
          </a:xfrm>
          <a:prstGeom prst="rect">
            <a:avLst/>
          </a:prstGeom>
          <a:noFill/>
        </p:spPr>
      </p:pic>
    </p:spTree>
    <p:extLst>
      <p:ext uri="{BB962C8B-B14F-4D97-AF65-F5344CB8AC3E}">
        <p14:creationId xmlns:p14="http://schemas.microsoft.com/office/powerpoint/2010/main" val="16241878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www.theboxstore.nl/wordpress/wp-content/uploads/zwart.jpg">
            <a:hlinkClick r:id="rId2"/>
          </p:cNvPr>
          <p:cNvPicPr>
            <a:picLocks noChangeAspect="1" noChangeArrowheads="1"/>
          </p:cNvPicPr>
          <p:nvPr/>
        </p:nvPicPr>
        <p:blipFill>
          <a:blip r:embed="rId3" cstate="print"/>
          <a:srcRect/>
          <a:stretch>
            <a:fillRect/>
          </a:stretch>
        </p:blipFill>
        <p:spPr bwMode="auto">
          <a:xfrm>
            <a:off x="0" y="-162273"/>
            <a:ext cx="12192000" cy="7020273"/>
          </a:xfrm>
          <a:prstGeom prst="rect">
            <a:avLst/>
          </a:prstGeom>
          <a:noFill/>
        </p:spPr>
      </p:pic>
      <p:sp>
        <p:nvSpPr>
          <p:cNvPr id="28" name="Title 27"/>
          <p:cNvSpPr>
            <a:spLocks noGrp="1"/>
          </p:cNvSpPr>
          <p:nvPr>
            <p:ph type="title"/>
          </p:nvPr>
        </p:nvSpPr>
        <p:spPr/>
        <p:txBody>
          <a:bodyPr/>
          <a:lstStyle/>
          <a:p>
            <a:endParaRPr lang="nl-NL" dirty="0"/>
          </a:p>
        </p:txBody>
      </p:sp>
      <p:sp>
        <p:nvSpPr>
          <p:cNvPr id="8" name="Content Placeholder 7"/>
          <p:cNvSpPr>
            <a:spLocks noGrp="1"/>
          </p:cNvSpPr>
          <p:nvPr>
            <p:ph idx="1"/>
          </p:nvPr>
        </p:nvSpPr>
        <p:spPr/>
        <p:txBody>
          <a:bodyPr/>
          <a:lstStyle/>
          <a:p>
            <a:endParaRPr lang="nl-NL" smtClean="0">
              <a:sym typeface="Wingdings" pitchFamily="2" charset="2"/>
            </a:endParaRPr>
          </a:p>
          <a:p>
            <a:endParaRPr lang="nl-NL" dirty="0"/>
          </a:p>
        </p:txBody>
      </p:sp>
      <p:pic>
        <p:nvPicPr>
          <p:cNvPr id="9" name="Afbeelding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6779" y="5996608"/>
            <a:ext cx="1235221" cy="861392"/>
          </a:xfrm>
          <a:prstGeom prst="rect">
            <a:avLst/>
          </a:prstGeom>
        </p:spPr>
      </p:pic>
      <p:sp>
        <p:nvSpPr>
          <p:cNvPr id="2050" name="AutoShape 2"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2052" name="AutoShape 4"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10" name="Content Placeholder 7"/>
          <p:cNvSpPr txBox="1">
            <a:spLocks/>
          </p:cNvSpPr>
          <p:nvPr/>
        </p:nvSpPr>
        <p:spPr>
          <a:xfrm>
            <a:off x="3570580" y="877888"/>
            <a:ext cx="8640960" cy="7245424"/>
          </a:xfrm>
          <a:prstGeom prst="rect">
            <a:avLst/>
          </a:prstGeom>
        </p:spPr>
        <p:txBody>
          <a:bodyPr vert="horz" lIns="121920" tIns="60960" rIns="121920" bIns="60960" rtlCol="0">
            <a:normAutofit/>
          </a:bodyPr>
          <a:lstStyle/>
          <a:p>
            <a:pPr>
              <a:buFont typeface="Arial" pitchFamily="34" charset="0"/>
              <a:buChar char="•"/>
            </a:pPr>
            <a:r>
              <a:rPr lang="nl-NL" sz="2667" dirty="0">
                <a:solidFill>
                  <a:schemeClr val="bg1"/>
                </a:solidFill>
              </a:rPr>
              <a:t>  Mao heeft naar schatting 40 tot 72 miljoen doden veroorzaakt</a:t>
            </a:r>
          </a:p>
          <a:p>
            <a:pPr>
              <a:buFont typeface="Arial" pitchFamily="34" charset="0"/>
              <a:buChar char="•"/>
            </a:pPr>
            <a:endParaRPr lang="nl-NL" sz="2667" dirty="0">
              <a:solidFill>
                <a:schemeClr val="bg1"/>
              </a:solidFill>
              <a:sym typeface="Wingdings" pitchFamily="2" charset="2"/>
            </a:endParaRPr>
          </a:p>
          <a:p>
            <a:pPr>
              <a:buFont typeface="Arial" pitchFamily="34" charset="0"/>
              <a:buChar char="•"/>
            </a:pPr>
            <a:r>
              <a:rPr lang="nl-NL" sz="2667" dirty="0">
                <a:solidFill>
                  <a:schemeClr val="bg1"/>
                </a:solidFill>
                <a:sym typeface="Wingdings" pitchFamily="2" charset="2"/>
              </a:rPr>
              <a:t> 9 september 1976  Mao Zedong overlijdt aan de ziekte van Parkinson</a:t>
            </a: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r>
              <a:rPr lang="nl-NL" sz="2667" dirty="0">
                <a:solidFill>
                  <a:schemeClr val="bg1"/>
                </a:solidFill>
                <a:sym typeface="Wingdings" pitchFamily="2" charset="2"/>
              </a:rPr>
              <a:t>China nu een welvarend land</a:t>
            </a:r>
          </a:p>
          <a:p>
            <a:pPr marL="457189" indent="-457189" defTabSz="1219170">
              <a:spcBef>
                <a:spcPct val="20000"/>
              </a:spcBef>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sym typeface="Wingdings" pitchFamily="2" charset="2"/>
            </a:endParaRPr>
          </a:p>
          <a:p>
            <a:pPr marL="457189" indent="-457189" defTabSz="1219170">
              <a:spcBef>
                <a:spcPct val="20000"/>
              </a:spcBef>
              <a:buFont typeface="Arial" pitchFamily="34" charset="0"/>
              <a:buChar char="•"/>
              <a:defRPr/>
            </a:pPr>
            <a:endParaRPr lang="nl-NL" sz="2667" dirty="0">
              <a:solidFill>
                <a:schemeClr val="bg1"/>
              </a:solidFill>
            </a:endParaRPr>
          </a:p>
        </p:txBody>
      </p:sp>
      <p:pic>
        <p:nvPicPr>
          <p:cNvPr id="11" name="Picture 5" descr="C:\Users\Pascal\Pictures\Sam\Picture1.jpg"/>
          <p:cNvPicPr>
            <a:picLocks noChangeAspect="1" noChangeArrowheads="1"/>
          </p:cNvPicPr>
          <p:nvPr/>
        </p:nvPicPr>
        <p:blipFill>
          <a:blip r:embed="rId6" cstate="print"/>
          <a:srcRect/>
          <a:stretch>
            <a:fillRect/>
          </a:stretch>
        </p:blipFill>
        <p:spPr bwMode="auto">
          <a:xfrm>
            <a:off x="-6217" y="-162273"/>
            <a:ext cx="3456384" cy="7055992"/>
          </a:xfrm>
          <a:prstGeom prst="rect">
            <a:avLst/>
          </a:prstGeom>
          <a:noFill/>
        </p:spPr>
      </p:pic>
    </p:spTree>
    <p:extLst>
      <p:ext uri="{BB962C8B-B14F-4D97-AF65-F5344CB8AC3E}">
        <p14:creationId xmlns:p14="http://schemas.microsoft.com/office/powerpoint/2010/main" val="33782298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www.theboxstore.nl/wordpress/wp-content/uploads/zwart.jpg">
            <a:hlinkClick r:id="rId2"/>
          </p:cNvPr>
          <p:cNvPicPr>
            <a:picLocks noChangeAspect="1" noChangeArrowheads="1"/>
          </p:cNvPicPr>
          <p:nvPr/>
        </p:nvPicPr>
        <p:blipFill>
          <a:blip r:embed="rId3" cstate="print"/>
          <a:srcRect/>
          <a:stretch>
            <a:fillRect/>
          </a:stretch>
        </p:blipFill>
        <p:spPr bwMode="auto">
          <a:xfrm>
            <a:off x="0" y="-162273"/>
            <a:ext cx="12192000" cy="7020273"/>
          </a:xfrm>
          <a:prstGeom prst="rect">
            <a:avLst/>
          </a:prstGeom>
          <a:noFill/>
        </p:spPr>
      </p:pic>
      <p:sp>
        <p:nvSpPr>
          <p:cNvPr id="28" name="Title 27"/>
          <p:cNvSpPr>
            <a:spLocks noGrp="1"/>
          </p:cNvSpPr>
          <p:nvPr>
            <p:ph type="title"/>
          </p:nvPr>
        </p:nvSpPr>
        <p:spPr/>
        <p:txBody>
          <a:bodyPr/>
          <a:lstStyle/>
          <a:p>
            <a:endParaRPr lang="nl-NL" dirty="0"/>
          </a:p>
        </p:txBody>
      </p:sp>
      <p:sp>
        <p:nvSpPr>
          <p:cNvPr id="8" name="Content Placeholder 7"/>
          <p:cNvSpPr>
            <a:spLocks noGrp="1"/>
          </p:cNvSpPr>
          <p:nvPr>
            <p:ph idx="1"/>
          </p:nvPr>
        </p:nvSpPr>
        <p:spPr/>
        <p:txBody>
          <a:bodyPr/>
          <a:lstStyle/>
          <a:p>
            <a:endParaRPr lang="nl-NL" smtClean="0">
              <a:sym typeface="Wingdings" pitchFamily="2" charset="2"/>
            </a:endParaRPr>
          </a:p>
          <a:p>
            <a:endParaRPr lang="nl-NL" dirty="0"/>
          </a:p>
        </p:txBody>
      </p:sp>
      <p:pic>
        <p:nvPicPr>
          <p:cNvPr id="9" name="Afbeelding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6779" y="5996608"/>
            <a:ext cx="1235221" cy="861392"/>
          </a:xfrm>
          <a:prstGeom prst="rect">
            <a:avLst/>
          </a:prstGeom>
        </p:spPr>
      </p:pic>
      <p:sp>
        <p:nvSpPr>
          <p:cNvPr id="2050" name="AutoShape 2"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2052" name="AutoShape 4"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10" name="Content Placeholder 7"/>
          <p:cNvSpPr txBox="1">
            <a:spLocks/>
          </p:cNvSpPr>
          <p:nvPr/>
        </p:nvSpPr>
        <p:spPr>
          <a:xfrm>
            <a:off x="3570580" y="877888"/>
            <a:ext cx="8640960" cy="7245424"/>
          </a:xfrm>
          <a:prstGeom prst="rect">
            <a:avLst/>
          </a:prstGeom>
        </p:spPr>
        <p:txBody>
          <a:bodyPr vert="horz" lIns="121920" tIns="60960" rIns="121920" bIns="60960" rtlCol="0">
            <a:normAutofit/>
          </a:bodyPr>
          <a:lstStyle/>
          <a:p>
            <a:pPr>
              <a:buFont typeface="Arial" pitchFamily="34" charset="0"/>
              <a:buChar char="•"/>
            </a:pPr>
            <a:r>
              <a:rPr lang="nl-NL" sz="2667" dirty="0">
                <a:solidFill>
                  <a:schemeClr val="bg1"/>
                </a:solidFill>
              </a:rPr>
              <a:t>Toevoeging KLO</a:t>
            </a:r>
          </a:p>
          <a:p>
            <a:endParaRPr lang="en-US" sz="2667" dirty="0">
              <a:solidFill>
                <a:schemeClr val="bg1"/>
              </a:solidFill>
            </a:endParaRPr>
          </a:p>
          <a:p>
            <a:r>
              <a:rPr lang="en-US" sz="2667" dirty="0" err="1">
                <a:solidFill>
                  <a:schemeClr val="bg1"/>
                </a:solidFill>
              </a:rPr>
              <a:t>Communistisch</a:t>
            </a:r>
            <a:r>
              <a:rPr lang="en-US" sz="2667" dirty="0">
                <a:solidFill>
                  <a:schemeClr val="bg1"/>
                </a:solidFill>
              </a:rPr>
              <a:t> China </a:t>
            </a:r>
            <a:r>
              <a:rPr lang="en-US" sz="2667" dirty="0" err="1">
                <a:solidFill>
                  <a:schemeClr val="bg1"/>
                </a:solidFill>
              </a:rPr>
              <a:t>werd</a:t>
            </a:r>
            <a:r>
              <a:rPr lang="en-US" sz="2667" dirty="0">
                <a:solidFill>
                  <a:schemeClr val="bg1"/>
                </a:solidFill>
              </a:rPr>
              <a:t> </a:t>
            </a:r>
            <a:r>
              <a:rPr lang="en-US" sz="2667" dirty="0" err="1">
                <a:solidFill>
                  <a:schemeClr val="bg1"/>
                </a:solidFill>
              </a:rPr>
              <a:t>internationaal</a:t>
            </a:r>
            <a:r>
              <a:rPr lang="en-US" sz="2667" dirty="0">
                <a:solidFill>
                  <a:schemeClr val="bg1"/>
                </a:solidFill>
              </a:rPr>
              <a:t> </a:t>
            </a:r>
            <a:r>
              <a:rPr lang="en-US" sz="2667" dirty="0" err="1">
                <a:solidFill>
                  <a:schemeClr val="bg1"/>
                </a:solidFill>
              </a:rPr>
              <a:t>niet</a:t>
            </a:r>
            <a:r>
              <a:rPr lang="en-US" sz="2667" dirty="0">
                <a:solidFill>
                  <a:schemeClr val="bg1"/>
                </a:solidFill>
              </a:rPr>
              <a:t> </a:t>
            </a:r>
            <a:r>
              <a:rPr lang="en-US" sz="2667" dirty="0" err="1">
                <a:solidFill>
                  <a:schemeClr val="bg1"/>
                </a:solidFill>
              </a:rPr>
              <a:t>erkent</a:t>
            </a:r>
            <a:r>
              <a:rPr lang="en-US" sz="2667" dirty="0">
                <a:solidFill>
                  <a:schemeClr val="bg1"/>
                </a:solidFill>
              </a:rPr>
              <a:t> (</a:t>
            </a:r>
            <a:r>
              <a:rPr lang="en-US" sz="2667" dirty="0" err="1">
                <a:solidFill>
                  <a:schemeClr val="bg1"/>
                </a:solidFill>
              </a:rPr>
              <a:t>ook</a:t>
            </a:r>
            <a:r>
              <a:rPr lang="en-US" sz="2667" dirty="0">
                <a:solidFill>
                  <a:schemeClr val="bg1"/>
                </a:solidFill>
              </a:rPr>
              <a:t> </a:t>
            </a:r>
            <a:r>
              <a:rPr lang="en-US" sz="2667" dirty="0" err="1">
                <a:solidFill>
                  <a:schemeClr val="bg1"/>
                </a:solidFill>
              </a:rPr>
              <a:t>niet</a:t>
            </a:r>
            <a:r>
              <a:rPr lang="en-US" sz="2667" dirty="0">
                <a:solidFill>
                  <a:schemeClr val="bg1"/>
                </a:solidFill>
              </a:rPr>
              <a:t> </a:t>
            </a:r>
            <a:r>
              <a:rPr lang="en-US" sz="2667" dirty="0" err="1">
                <a:solidFill>
                  <a:schemeClr val="bg1"/>
                </a:solidFill>
              </a:rPr>
              <a:t>toegelaten</a:t>
            </a:r>
            <a:r>
              <a:rPr lang="en-US" sz="2667" dirty="0">
                <a:solidFill>
                  <a:schemeClr val="bg1"/>
                </a:solidFill>
              </a:rPr>
              <a:t> tot de VN_</a:t>
            </a:r>
          </a:p>
          <a:p>
            <a:pPr>
              <a:buFont typeface="Arial" pitchFamily="34" charset="0"/>
              <a:buChar char="•"/>
            </a:pPr>
            <a:endParaRPr lang="en-US" sz="2667" dirty="0">
              <a:solidFill>
                <a:schemeClr val="bg1"/>
              </a:solidFill>
            </a:endParaRPr>
          </a:p>
          <a:p>
            <a:pPr>
              <a:buFont typeface="Arial" pitchFamily="34" charset="0"/>
              <a:buChar char="•"/>
            </a:pPr>
            <a:r>
              <a:rPr lang="en-US" sz="2667" dirty="0">
                <a:solidFill>
                  <a:schemeClr val="bg1"/>
                </a:solidFill>
              </a:rPr>
              <a:t> </a:t>
            </a:r>
            <a:r>
              <a:rPr lang="en-US" sz="2667" dirty="0" err="1">
                <a:solidFill>
                  <a:schemeClr val="bg1"/>
                </a:solidFill>
              </a:rPr>
              <a:t>Communistisch</a:t>
            </a:r>
            <a:r>
              <a:rPr lang="en-US" sz="2667" dirty="0">
                <a:solidFill>
                  <a:schemeClr val="bg1"/>
                </a:solidFill>
              </a:rPr>
              <a:t> China en de VS </a:t>
            </a:r>
            <a:r>
              <a:rPr lang="en-US" sz="2667" dirty="0" err="1">
                <a:solidFill>
                  <a:schemeClr val="bg1"/>
                </a:solidFill>
              </a:rPr>
              <a:t>stonden</a:t>
            </a:r>
            <a:r>
              <a:rPr lang="en-US" sz="2667" dirty="0">
                <a:solidFill>
                  <a:schemeClr val="bg1"/>
                </a:solidFill>
              </a:rPr>
              <a:t> </a:t>
            </a:r>
            <a:r>
              <a:rPr lang="en-US" sz="2667" dirty="0" err="1">
                <a:solidFill>
                  <a:schemeClr val="bg1"/>
                </a:solidFill>
              </a:rPr>
              <a:t>tegenover</a:t>
            </a:r>
            <a:r>
              <a:rPr lang="en-US" sz="2667" dirty="0">
                <a:solidFill>
                  <a:schemeClr val="bg1"/>
                </a:solidFill>
              </a:rPr>
              <a:t> </a:t>
            </a:r>
            <a:r>
              <a:rPr lang="en-US" sz="2667" dirty="0" err="1">
                <a:solidFill>
                  <a:schemeClr val="bg1"/>
                </a:solidFill>
              </a:rPr>
              <a:t>elkaar</a:t>
            </a:r>
            <a:r>
              <a:rPr lang="en-US" sz="2667" dirty="0">
                <a:solidFill>
                  <a:schemeClr val="bg1"/>
                </a:solidFill>
              </a:rPr>
              <a:t>.</a:t>
            </a:r>
          </a:p>
          <a:p>
            <a:r>
              <a:rPr lang="en-US" sz="2667" dirty="0">
                <a:solidFill>
                  <a:schemeClr val="bg1"/>
                </a:solidFill>
              </a:rPr>
              <a:t>In de Korea </a:t>
            </a:r>
            <a:r>
              <a:rPr lang="en-US" sz="2667" dirty="0" err="1">
                <a:solidFill>
                  <a:schemeClr val="bg1"/>
                </a:solidFill>
              </a:rPr>
              <a:t>Oorlog</a:t>
            </a:r>
            <a:r>
              <a:rPr lang="en-US" sz="2667" dirty="0">
                <a:solidFill>
                  <a:schemeClr val="bg1"/>
                </a:solidFill>
              </a:rPr>
              <a:t> </a:t>
            </a:r>
            <a:r>
              <a:rPr lang="en-US" sz="2667" dirty="0" err="1">
                <a:solidFill>
                  <a:schemeClr val="bg1"/>
                </a:solidFill>
              </a:rPr>
              <a:t>vochten</a:t>
            </a:r>
            <a:r>
              <a:rPr lang="en-US" sz="2667" dirty="0">
                <a:solidFill>
                  <a:schemeClr val="bg1"/>
                </a:solidFill>
              </a:rPr>
              <a:t> </a:t>
            </a:r>
            <a:r>
              <a:rPr lang="en-US" sz="2667" dirty="0" err="1">
                <a:solidFill>
                  <a:schemeClr val="bg1"/>
                </a:solidFill>
              </a:rPr>
              <a:t>ze</a:t>
            </a:r>
            <a:r>
              <a:rPr lang="en-US" sz="2667" dirty="0">
                <a:solidFill>
                  <a:schemeClr val="bg1"/>
                </a:solidFill>
              </a:rPr>
              <a:t> </a:t>
            </a:r>
            <a:r>
              <a:rPr lang="en-US" sz="2667" dirty="0" err="1">
                <a:solidFill>
                  <a:schemeClr val="bg1"/>
                </a:solidFill>
              </a:rPr>
              <a:t>letterlijk</a:t>
            </a:r>
            <a:r>
              <a:rPr lang="en-US" sz="2667" dirty="0">
                <a:solidFill>
                  <a:schemeClr val="bg1"/>
                </a:solidFill>
              </a:rPr>
              <a:t> met </a:t>
            </a:r>
            <a:r>
              <a:rPr lang="en-US" sz="2667" dirty="0" err="1">
                <a:solidFill>
                  <a:schemeClr val="bg1"/>
                </a:solidFill>
              </a:rPr>
              <a:t>elkaar</a:t>
            </a:r>
            <a:r>
              <a:rPr lang="en-US" sz="2667" dirty="0">
                <a:solidFill>
                  <a:schemeClr val="bg1"/>
                </a:solidFill>
              </a:rPr>
              <a:t>.</a:t>
            </a:r>
          </a:p>
          <a:p>
            <a:endParaRPr lang="en-US" sz="2667" dirty="0">
              <a:solidFill>
                <a:schemeClr val="bg1"/>
              </a:solidFill>
            </a:endParaRPr>
          </a:p>
          <a:p>
            <a:r>
              <a:rPr lang="en-US" sz="2667" dirty="0" err="1">
                <a:solidFill>
                  <a:schemeClr val="bg1"/>
                </a:solidFill>
              </a:rPr>
              <a:t>Ook</a:t>
            </a:r>
            <a:r>
              <a:rPr lang="en-US" sz="2667" dirty="0">
                <a:solidFill>
                  <a:schemeClr val="bg1"/>
                </a:solidFill>
              </a:rPr>
              <a:t> </a:t>
            </a:r>
            <a:r>
              <a:rPr lang="en-US" sz="2667" dirty="0" err="1">
                <a:solidFill>
                  <a:schemeClr val="bg1"/>
                </a:solidFill>
              </a:rPr>
              <a:t>steunde</a:t>
            </a:r>
            <a:r>
              <a:rPr lang="en-US" sz="2667" dirty="0">
                <a:solidFill>
                  <a:schemeClr val="bg1"/>
                </a:solidFill>
              </a:rPr>
              <a:t> China de </a:t>
            </a:r>
            <a:r>
              <a:rPr lang="en-US" sz="2667" dirty="0" err="1">
                <a:solidFill>
                  <a:schemeClr val="bg1"/>
                </a:solidFill>
              </a:rPr>
              <a:t>communisten</a:t>
            </a:r>
            <a:r>
              <a:rPr lang="en-US" sz="2667" dirty="0">
                <a:solidFill>
                  <a:schemeClr val="bg1"/>
                </a:solidFill>
              </a:rPr>
              <a:t> in Vietnam die </a:t>
            </a:r>
            <a:r>
              <a:rPr lang="en-US" sz="2667" dirty="0" err="1">
                <a:solidFill>
                  <a:schemeClr val="bg1"/>
                </a:solidFill>
              </a:rPr>
              <a:t>tegen</a:t>
            </a:r>
            <a:r>
              <a:rPr lang="en-US" sz="2667" dirty="0">
                <a:solidFill>
                  <a:schemeClr val="bg1"/>
                </a:solidFill>
              </a:rPr>
              <a:t> de VS </a:t>
            </a:r>
            <a:r>
              <a:rPr lang="en-US" sz="2667" dirty="0" err="1">
                <a:solidFill>
                  <a:schemeClr val="bg1"/>
                </a:solidFill>
              </a:rPr>
              <a:t>vochten</a:t>
            </a:r>
            <a:r>
              <a:rPr lang="en-US" sz="2667" dirty="0">
                <a:solidFill>
                  <a:schemeClr val="bg1"/>
                </a:solidFill>
              </a:rPr>
              <a:t> in de Vietnam </a:t>
            </a:r>
            <a:r>
              <a:rPr lang="en-US" sz="2667" dirty="0" err="1">
                <a:solidFill>
                  <a:schemeClr val="bg1"/>
                </a:solidFill>
              </a:rPr>
              <a:t>oorlog</a:t>
            </a:r>
            <a:r>
              <a:rPr lang="en-US" sz="2667" dirty="0">
                <a:solidFill>
                  <a:schemeClr val="bg1"/>
                </a:solidFill>
              </a:rPr>
              <a:t>.</a:t>
            </a:r>
          </a:p>
          <a:p>
            <a:endParaRPr lang="en-US" sz="2667" dirty="0">
              <a:solidFill>
                <a:schemeClr val="bg1"/>
              </a:solidFill>
            </a:endParaRPr>
          </a:p>
          <a:p>
            <a:r>
              <a:rPr lang="en-US" sz="2667" dirty="0" err="1">
                <a:solidFill>
                  <a:schemeClr val="bg1"/>
                </a:solidFill>
              </a:rPr>
              <a:t>Vanaf</a:t>
            </a:r>
            <a:r>
              <a:rPr lang="en-US" sz="2667" dirty="0">
                <a:solidFill>
                  <a:schemeClr val="bg1"/>
                </a:solidFill>
              </a:rPr>
              <a:t> </a:t>
            </a:r>
            <a:r>
              <a:rPr lang="en-US" sz="2667" dirty="0" err="1">
                <a:solidFill>
                  <a:schemeClr val="bg1"/>
                </a:solidFill>
              </a:rPr>
              <a:t>halverwege</a:t>
            </a:r>
            <a:r>
              <a:rPr lang="en-US" sz="2667" dirty="0">
                <a:solidFill>
                  <a:schemeClr val="bg1"/>
                </a:solidFill>
              </a:rPr>
              <a:t> de </a:t>
            </a:r>
            <a:r>
              <a:rPr lang="en-US" sz="2667" dirty="0" err="1">
                <a:solidFill>
                  <a:schemeClr val="bg1"/>
                </a:solidFill>
              </a:rPr>
              <a:t>jaren</a:t>
            </a:r>
            <a:r>
              <a:rPr lang="en-US" sz="2667" dirty="0">
                <a:solidFill>
                  <a:schemeClr val="bg1"/>
                </a:solidFill>
              </a:rPr>
              <a:t> 70 </a:t>
            </a:r>
            <a:r>
              <a:rPr lang="en-US" sz="2667" dirty="0" err="1">
                <a:solidFill>
                  <a:schemeClr val="bg1"/>
                </a:solidFill>
              </a:rPr>
              <a:t>komen</a:t>
            </a:r>
            <a:r>
              <a:rPr lang="en-US" sz="2667" dirty="0">
                <a:solidFill>
                  <a:schemeClr val="bg1"/>
                </a:solidFill>
              </a:rPr>
              <a:t> de </a:t>
            </a:r>
            <a:r>
              <a:rPr lang="en-US" sz="2667" dirty="0" err="1">
                <a:solidFill>
                  <a:schemeClr val="bg1"/>
                </a:solidFill>
              </a:rPr>
              <a:t>landen</a:t>
            </a:r>
            <a:r>
              <a:rPr lang="en-US" sz="2667" dirty="0">
                <a:solidFill>
                  <a:schemeClr val="bg1"/>
                </a:solidFill>
              </a:rPr>
              <a:t> </a:t>
            </a:r>
            <a:r>
              <a:rPr lang="en-US" sz="2667" dirty="0" err="1">
                <a:solidFill>
                  <a:schemeClr val="bg1"/>
                </a:solidFill>
              </a:rPr>
              <a:t>dichter</a:t>
            </a:r>
            <a:r>
              <a:rPr lang="en-US" sz="2667" dirty="0">
                <a:solidFill>
                  <a:schemeClr val="bg1"/>
                </a:solidFill>
              </a:rPr>
              <a:t> </a:t>
            </a:r>
            <a:r>
              <a:rPr lang="en-US" sz="2667" dirty="0" err="1">
                <a:solidFill>
                  <a:schemeClr val="bg1"/>
                </a:solidFill>
              </a:rPr>
              <a:t>bij</a:t>
            </a:r>
            <a:r>
              <a:rPr lang="en-US" sz="2667" dirty="0">
                <a:solidFill>
                  <a:schemeClr val="bg1"/>
                </a:solidFill>
              </a:rPr>
              <a:t> </a:t>
            </a:r>
            <a:r>
              <a:rPr lang="en-US" sz="2667" dirty="0" err="1">
                <a:solidFill>
                  <a:schemeClr val="bg1"/>
                </a:solidFill>
              </a:rPr>
              <a:t>elkaar</a:t>
            </a:r>
            <a:r>
              <a:rPr lang="en-US" sz="2667" dirty="0">
                <a:solidFill>
                  <a:schemeClr val="bg1"/>
                </a:solidFill>
              </a:rPr>
              <a:t>.</a:t>
            </a:r>
          </a:p>
          <a:p>
            <a:endParaRPr lang="nl-NL" sz="2667" dirty="0">
              <a:solidFill>
                <a:schemeClr val="bg1"/>
              </a:solidFill>
            </a:endParaRPr>
          </a:p>
        </p:txBody>
      </p:sp>
      <p:pic>
        <p:nvPicPr>
          <p:cNvPr id="11" name="Picture 5" descr="C:\Users\Pascal\Pictures\Sam\Picture1.jpg"/>
          <p:cNvPicPr>
            <a:picLocks noChangeAspect="1" noChangeArrowheads="1"/>
          </p:cNvPicPr>
          <p:nvPr/>
        </p:nvPicPr>
        <p:blipFill>
          <a:blip r:embed="rId6" cstate="print"/>
          <a:srcRect/>
          <a:stretch>
            <a:fillRect/>
          </a:stretch>
        </p:blipFill>
        <p:spPr bwMode="auto">
          <a:xfrm>
            <a:off x="-6217" y="-162273"/>
            <a:ext cx="3456384" cy="7055992"/>
          </a:xfrm>
          <a:prstGeom prst="rect">
            <a:avLst/>
          </a:prstGeom>
          <a:noFill/>
        </p:spPr>
      </p:pic>
    </p:spTree>
    <p:extLst>
      <p:ext uri="{BB962C8B-B14F-4D97-AF65-F5344CB8AC3E}">
        <p14:creationId xmlns:p14="http://schemas.microsoft.com/office/powerpoint/2010/main" val="1359785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www.theboxstore.nl/wordpress/wp-content/uploads/zwart.jpg">
            <a:hlinkClick r:id="rId2"/>
          </p:cNvPr>
          <p:cNvPicPr>
            <a:picLocks noChangeAspect="1" noChangeArrowheads="1"/>
          </p:cNvPicPr>
          <p:nvPr/>
        </p:nvPicPr>
        <p:blipFill>
          <a:blip r:embed="rId3" cstate="print"/>
          <a:srcRect/>
          <a:stretch>
            <a:fillRect/>
          </a:stretch>
        </p:blipFill>
        <p:spPr bwMode="auto">
          <a:xfrm>
            <a:off x="0" y="-162273"/>
            <a:ext cx="12192000" cy="7020273"/>
          </a:xfrm>
          <a:prstGeom prst="rect">
            <a:avLst/>
          </a:prstGeom>
          <a:noFill/>
        </p:spPr>
      </p:pic>
      <p:sp>
        <p:nvSpPr>
          <p:cNvPr id="28" name="Title 27"/>
          <p:cNvSpPr>
            <a:spLocks noGrp="1"/>
          </p:cNvSpPr>
          <p:nvPr>
            <p:ph type="title"/>
          </p:nvPr>
        </p:nvSpPr>
        <p:spPr/>
        <p:txBody>
          <a:bodyPr/>
          <a:lstStyle/>
          <a:p>
            <a:endParaRPr lang="nl-NL" dirty="0"/>
          </a:p>
        </p:txBody>
      </p:sp>
      <p:sp>
        <p:nvSpPr>
          <p:cNvPr id="8" name="Content Placeholder 7"/>
          <p:cNvSpPr>
            <a:spLocks noGrp="1"/>
          </p:cNvSpPr>
          <p:nvPr>
            <p:ph idx="1"/>
          </p:nvPr>
        </p:nvSpPr>
        <p:spPr/>
        <p:txBody>
          <a:bodyPr/>
          <a:lstStyle/>
          <a:p>
            <a:endParaRPr lang="nl-NL" smtClean="0">
              <a:sym typeface="Wingdings" pitchFamily="2" charset="2"/>
            </a:endParaRPr>
          </a:p>
          <a:p>
            <a:endParaRPr lang="nl-NL" dirty="0"/>
          </a:p>
        </p:txBody>
      </p:sp>
      <p:pic>
        <p:nvPicPr>
          <p:cNvPr id="9" name="Afbeelding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6779" y="5996608"/>
            <a:ext cx="1235221" cy="861392"/>
          </a:xfrm>
          <a:prstGeom prst="rect">
            <a:avLst/>
          </a:prstGeom>
        </p:spPr>
      </p:pic>
      <p:sp>
        <p:nvSpPr>
          <p:cNvPr id="2050" name="AutoShape 2"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2052" name="AutoShape 4" descr="data:image/png;base64,iVBORw0KGgoAAAANSUhEUgAAANQAAACNCAMAAAD4gaQVAAAAhFBMVEXeKRD/3gD/4AD/4QDdIRDdIBD/4wD/5QD90gH/3AD7yQPlVg38zgP/5gD/2gDeIRD6wwPnYgzkTQ3uhgnoZwz5vQPyngjwkgjgOA/qbgrgLg/uigniQw7sgwvwlwnqdgv0pwbtfgr4vgTcDRH0pgblSg3jQQ7qcQv0sQjmXAz4tQP1rQYLTS3AAAADuUlEQVR4nO2a526rShSFmcpQQgsGV7CD4wT7/d/v0AK4SEc3iq7Pjtb3yx5L1l7afcCyAAAAAAAAAAD8P0gpn23Cj5OUZbJWv0zXKT2at2Oq1LMN+VHkujTa8V+Xv8tbapk52m5k/SpvyfAQcG5/xuGzLfkZhphTpRFMmB1xX7WFXMrQO/Wy1IfhjIuCtqrEOy23dW4vkkFVGTSq7GxNt16oOvLPn2ejuXj7UrWxGeNOvn6yad9Gbd1GjhCcMSb8ZX8oF7pRFRyIVgtZ+4INcHEc8kh6TVo1vvJIBqCMXT1qcrIp3vLOc9ETTfs2qp5p4sU0ScjabVXpDb0SqBJ/0vTyOq924b4Vxd0ttQC8yif2euUUGQedqoJYrbjOp9cb68Mu/sTbOylXqZmmpnwXN02pOupO7AclUfN86qwvquvfV3Z7rrMn2fcdZDzlU6/K3l+NRfL9pTt2l0+z8T+zcjW7hvP96SrUOlFM00mq9fllEjMWwMt85VVd+DE7JSPKGquEMGxUxc/VpEA53bl9oNN/1fIs+pxJEvOliuloaraDp3ROR1Sz516ayZxHtVKxP6oatw9rzKmMkChLLo+NZ7zGZJlOqniU9CKG6sf0sfrLH/1TyHXm9wpkzSdf+evubOhTTFNb68Pw67LFm/JKGK+dmKp9X0lsujcw8wgUblvF14NMSiX9ljCd+cpPK7UKBlF0mu89oTfLqyCuLv037hMak+6Z5xUPsiEcSQ20D2j2q0mVHj7ykk70ydMDW+d5NbUtMqJUanYP9vR5Xg3ZlZFZ5+WKC1E8uFWe51VfJujc/JXtEwD7mNy31Xm/6hxFp/N21w9MRIfwzg9ynlc8oPNMUb5H/drhvHnq5oG8rFJ7FKVzQsOsSvog48KODt4ybJR1KGsbZ2zmKRaT8VTjjngYgpiwzSXfreokSbzVrlgwPc8pbsjckMn08hnM+qxmxo2iyDVci5uSzs2Khiq5c7rHUbOexHvYPdwhMaXLbR9hgeuIBypGlcMHl8RIMay0PFpu3Nto+5JkL4p+DuQRje4rV93lg/60wiR37DtZTUn0N1tVG9HuizQ0WdapLdrc3klLWtvczLKpz6yoPDXNSyYBF+bR3PtPIkuf6yDrlj9ZhfE+8g3TDSIw7iJ/r/rRSHm+u6UzJck6zz7GcVaqtfexKbIsK3bpNpxejQtjj8yIbrU6rl9/a793XM9Mv/CVRgAAAAAAAAAAAAAAAAAAAAAAAAAAAAAAAAAAAAAAAAAAAAAAAAAAtPgDRk8riB694JIAAAAASUVORK5CYII=">
            <a:hlinkClick r:id="rId5"/>
          </p:cNvPr>
          <p:cNvSpPr>
            <a:spLocks noChangeAspect="1" noChangeArrowheads="1"/>
          </p:cNvSpPr>
          <p:nvPr/>
        </p:nvSpPr>
        <p:spPr bwMode="auto">
          <a:xfrm>
            <a:off x="71967" y="-808038"/>
            <a:ext cx="3378200" cy="1685927"/>
          </a:xfrm>
          <a:prstGeom prst="rect">
            <a:avLst/>
          </a:prstGeom>
          <a:noFill/>
        </p:spPr>
        <p:txBody>
          <a:bodyPr vert="horz" wrap="square" lIns="121920" tIns="60960" rIns="121920" bIns="60960" numCol="1" anchor="t" anchorCtr="0" compatLnSpc="1">
            <a:prstTxWarp prst="textNoShape">
              <a:avLst/>
            </a:prstTxWarp>
          </a:bodyPr>
          <a:lstStyle/>
          <a:p>
            <a:endParaRPr lang="nl-NL" sz="2400"/>
          </a:p>
        </p:txBody>
      </p:sp>
      <p:sp>
        <p:nvSpPr>
          <p:cNvPr id="10" name="Content Placeholder 7"/>
          <p:cNvSpPr txBox="1">
            <a:spLocks/>
          </p:cNvSpPr>
          <p:nvPr/>
        </p:nvSpPr>
        <p:spPr>
          <a:xfrm>
            <a:off x="6096001" y="2660915"/>
            <a:ext cx="5155433" cy="7245424"/>
          </a:xfrm>
          <a:prstGeom prst="rect">
            <a:avLst/>
          </a:prstGeom>
        </p:spPr>
        <p:txBody>
          <a:bodyPr vert="horz" lIns="121920" tIns="60960" rIns="121920" bIns="60960" rtlCol="0">
            <a:normAutofit/>
          </a:bodyPr>
          <a:lstStyle/>
          <a:p>
            <a:pPr>
              <a:buFont typeface="Arial" pitchFamily="34" charset="0"/>
              <a:buChar char="•"/>
            </a:pPr>
            <a:r>
              <a:rPr lang="en-US" sz="2667" dirty="0">
                <a:solidFill>
                  <a:schemeClr val="bg1"/>
                </a:solidFill>
              </a:rPr>
              <a:t>President Nixon </a:t>
            </a:r>
            <a:r>
              <a:rPr lang="en-US" sz="2667" dirty="0" err="1">
                <a:solidFill>
                  <a:schemeClr val="bg1"/>
                </a:solidFill>
              </a:rPr>
              <a:t>bezoekt</a:t>
            </a:r>
            <a:r>
              <a:rPr lang="en-US" sz="2667" dirty="0">
                <a:solidFill>
                  <a:schemeClr val="bg1"/>
                </a:solidFill>
              </a:rPr>
              <a:t> China en  </a:t>
            </a:r>
            <a:r>
              <a:rPr lang="en-US" sz="2667" dirty="0" err="1">
                <a:solidFill>
                  <a:schemeClr val="bg1"/>
                </a:solidFill>
              </a:rPr>
              <a:t>begint</a:t>
            </a:r>
            <a:r>
              <a:rPr lang="en-US" sz="2667" dirty="0">
                <a:solidFill>
                  <a:schemeClr val="bg1"/>
                </a:solidFill>
              </a:rPr>
              <a:t> </a:t>
            </a:r>
            <a:r>
              <a:rPr lang="en-US" sz="2667" dirty="0" err="1">
                <a:solidFill>
                  <a:schemeClr val="bg1"/>
                </a:solidFill>
              </a:rPr>
              <a:t>meer</a:t>
            </a:r>
            <a:r>
              <a:rPr lang="en-US" sz="2667" dirty="0">
                <a:solidFill>
                  <a:schemeClr val="bg1"/>
                </a:solidFill>
              </a:rPr>
              <a:t> </a:t>
            </a:r>
            <a:r>
              <a:rPr lang="en-US" sz="2667" dirty="0" err="1">
                <a:solidFill>
                  <a:schemeClr val="bg1"/>
                </a:solidFill>
              </a:rPr>
              <a:t>samen</a:t>
            </a:r>
            <a:r>
              <a:rPr lang="en-US" sz="2667" dirty="0">
                <a:solidFill>
                  <a:schemeClr val="bg1"/>
                </a:solidFill>
              </a:rPr>
              <a:t> </a:t>
            </a:r>
            <a:r>
              <a:rPr lang="en-US" sz="2667" dirty="0" err="1">
                <a:solidFill>
                  <a:schemeClr val="bg1"/>
                </a:solidFill>
              </a:rPr>
              <a:t>te</a:t>
            </a:r>
            <a:r>
              <a:rPr lang="en-US" sz="2667" dirty="0">
                <a:solidFill>
                  <a:schemeClr val="bg1"/>
                </a:solidFill>
              </a:rPr>
              <a:t> </a:t>
            </a:r>
            <a:r>
              <a:rPr lang="en-US" sz="2667" dirty="0" err="1">
                <a:solidFill>
                  <a:schemeClr val="bg1"/>
                </a:solidFill>
              </a:rPr>
              <a:t>werken</a:t>
            </a:r>
            <a:r>
              <a:rPr lang="en-US" sz="2667" dirty="0">
                <a:solidFill>
                  <a:schemeClr val="bg1"/>
                </a:solidFill>
              </a:rPr>
              <a:t>. </a:t>
            </a:r>
            <a:r>
              <a:rPr lang="en-US" sz="2667" dirty="0" err="1">
                <a:solidFill>
                  <a:schemeClr val="bg1"/>
                </a:solidFill>
              </a:rPr>
              <a:t>Zonder</a:t>
            </a:r>
            <a:r>
              <a:rPr lang="en-US" sz="2667" dirty="0">
                <a:solidFill>
                  <a:schemeClr val="bg1"/>
                </a:solidFill>
              </a:rPr>
              <a:t> het land </a:t>
            </a:r>
            <a:r>
              <a:rPr lang="en-US" sz="2667" dirty="0" err="1">
                <a:solidFill>
                  <a:schemeClr val="bg1"/>
                </a:solidFill>
              </a:rPr>
              <a:t>officieel</a:t>
            </a:r>
            <a:r>
              <a:rPr lang="en-US" sz="2667" dirty="0">
                <a:solidFill>
                  <a:schemeClr val="bg1"/>
                </a:solidFill>
              </a:rPr>
              <a:t> </a:t>
            </a:r>
            <a:r>
              <a:rPr lang="en-US" sz="2667" dirty="0" err="1">
                <a:solidFill>
                  <a:schemeClr val="bg1"/>
                </a:solidFill>
              </a:rPr>
              <a:t>te</a:t>
            </a:r>
            <a:r>
              <a:rPr lang="en-US" sz="2667" dirty="0">
                <a:solidFill>
                  <a:schemeClr val="bg1"/>
                </a:solidFill>
              </a:rPr>
              <a:t> </a:t>
            </a:r>
            <a:r>
              <a:rPr lang="en-US" sz="2667" dirty="0" err="1">
                <a:solidFill>
                  <a:schemeClr val="bg1"/>
                </a:solidFill>
              </a:rPr>
              <a:t>erkennen</a:t>
            </a:r>
            <a:r>
              <a:rPr lang="en-US" sz="2667" dirty="0">
                <a:solidFill>
                  <a:schemeClr val="bg1"/>
                </a:solidFill>
              </a:rPr>
              <a:t>!</a:t>
            </a:r>
            <a:endParaRPr lang="nl-NL" sz="2667" dirty="0">
              <a:solidFill>
                <a:schemeClr val="bg1"/>
              </a:solidFill>
            </a:endParaRPr>
          </a:p>
        </p:txBody>
      </p:sp>
      <p:pic>
        <p:nvPicPr>
          <p:cNvPr id="1026" name="Picture 2" descr="undefin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392" y="107561"/>
            <a:ext cx="4949387" cy="6480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2476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3636864" y="2849425"/>
            <a:ext cx="6082005" cy="430887"/>
          </a:xfrm>
          <a:prstGeom prst="rect">
            <a:avLst/>
          </a:prstGeom>
        </p:spPr>
        <p:txBody>
          <a:bodyPr wrap="square">
            <a:spAutoFit/>
          </a:bodyPr>
          <a:lstStyle/>
          <a:p>
            <a:r>
              <a:rPr lang="nl-NL" sz="2200" b="1" dirty="0" smtClean="0">
                <a:solidFill>
                  <a:schemeClr val="bg1"/>
                </a:solidFill>
              </a:rPr>
              <a:t>1. Oprichting en optreden van de Verenigde Naties</a:t>
            </a:r>
            <a:endParaRPr lang="nl-NL" sz="2200" b="1" dirty="0">
              <a:solidFill>
                <a:schemeClr val="bg1"/>
              </a:solidFill>
            </a:endParaRPr>
          </a:p>
        </p:txBody>
      </p:sp>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36</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4979" y="4043302"/>
            <a:ext cx="926416" cy="861392"/>
          </a:xfrm>
          <a:prstGeom prst="rect">
            <a:avLst/>
          </a:prstGeom>
        </p:spPr>
      </p:pic>
      <p:sp>
        <p:nvSpPr>
          <p:cNvPr id="8" name="Rechthoek 7"/>
          <p:cNvSpPr/>
          <p:nvPr/>
        </p:nvSpPr>
        <p:spPr>
          <a:xfrm>
            <a:off x="5598559" y="3198168"/>
            <a:ext cx="2405410" cy="461665"/>
          </a:xfrm>
          <a:prstGeom prst="rect">
            <a:avLst/>
          </a:prstGeom>
        </p:spPr>
        <p:txBody>
          <a:bodyPr wrap="square">
            <a:spAutoFit/>
          </a:bodyPr>
          <a:lstStyle/>
          <a:p>
            <a:r>
              <a:rPr lang="en-US" sz="2400" dirty="0" smtClean="0">
                <a:solidFill>
                  <a:prstClr val="white"/>
                </a:solidFill>
              </a:rPr>
              <a:t>1945 - </a:t>
            </a:r>
            <a:r>
              <a:rPr lang="en-US" sz="2400" dirty="0" err="1" smtClean="0">
                <a:solidFill>
                  <a:prstClr val="white"/>
                </a:solidFill>
              </a:rPr>
              <a:t>heden</a:t>
            </a:r>
            <a:endParaRPr lang="en-US" sz="2200" dirty="0">
              <a:solidFill>
                <a:prstClr val="white"/>
              </a:solidFill>
            </a:endParaRPr>
          </a:p>
        </p:txBody>
      </p:sp>
    </p:spTree>
    <p:extLst>
      <p:ext uri="{BB962C8B-B14F-4D97-AF65-F5344CB8AC3E}">
        <p14:creationId xmlns:p14="http://schemas.microsoft.com/office/powerpoint/2010/main" val="22544684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37</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636865" y="1490008"/>
            <a:ext cx="8206792" cy="2677656"/>
          </a:xfrm>
          <a:prstGeom prst="rect">
            <a:avLst/>
          </a:prstGeom>
        </p:spPr>
        <p:txBody>
          <a:bodyPr wrap="square">
            <a:spAutoFit/>
          </a:bodyPr>
          <a:lstStyle/>
          <a:p>
            <a:r>
              <a:rPr lang="en-US" sz="2400" dirty="0" smtClean="0">
                <a:solidFill>
                  <a:schemeClr val="bg1"/>
                </a:solidFill>
              </a:rPr>
              <a:t>Na WO II -&gt; “</a:t>
            </a:r>
            <a:r>
              <a:rPr lang="en-US" sz="2400" dirty="0" err="1" smtClean="0">
                <a:solidFill>
                  <a:schemeClr val="bg1"/>
                </a:solidFill>
              </a:rPr>
              <a:t>dit</a:t>
            </a:r>
            <a:r>
              <a:rPr lang="en-US" sz="2400" dirty="0" smtClean="0">
                <a:solidFill>
                  <a:schemeClr val="bg1"/>
                </a:solidFill>
              </a:rPr>
              <a:t> </a:t>
            </a:r>
            <a:r>
              <a:rPr lang="en-US" sz="2400" dirty="0" err="1" smtClean="0">
                <a:solidFill>
                  <a:schemeClr val="bg1"/>
                </a:solidFill>
              </a:rPr>
              <a:t>moet</a:t>
            </a:r>
            <a:r>
              <a:rPr lang="en-US" sz="2400" dirty="0" smtClean="0">
                <a:solidFill>
                  <a:schemeClr val="bg1"/>
                </a:solidFill>
              </a:rPr>
              <a:t> </a:t>
            </a:r>
            <a:r>
              <a:rPr lang="en-US" sz="2400" dirty="0" err="1" smtClean="0">
                <a:solidFill>
                  <a:schemeClr val="bg1"/>
                </a:solidFill>
              </a:rPr>
              <a:t>nooit</a:t>
            </a:r>
            <a:r>
              <a:rPr lang="en-US" sz="2400" dirty="0" smtClean="0">
                <a:solidFill>
                  <a:schemeClr val="bg1"/>
                </a:solidFill>
              </a:rPr>
              <a:t> </a:t>
            </a:r>
            <a:r>
              <a:rPr lang="en-US" sz="2400" dirty="0" err="1" smtClean="0">
                <a:solidFill>
                  <a:schemeClr val="bg1"/>
                </a:solidFill>
              </a:rPr>
              <a:t>meer</a:t>
            </a:r>
            <a:r>
              <a:rPr lang="en-US" sz="2400" dirty="0" smtClean="0">
                <a:solidFill>
                  <a:schemeClr val="bg1"/>
                </a:solidFill>
              </a:rPr>
              <a:t> </a:t>
            </a:r>
            <a:r>
              <a:rPr lang="en-US" sz="2400" dirty="0" err="1" smtClean="0">
                <a:solidFill>
                  <a:schemeClr val="bg1"/>
                </a:solidFill>
              </a:rPr>
              <a:t>kunnen</a:t>
            </a:r>
            <a:r>
              <a:rPr lang="en-US" sz="2400" dirty="0" smtClean="0">
                <a:solidFill>
                  <a:schemeClr val="bg1"/>
                </a:solidFill>
              </a:rPr>
              <a:t> </a:t>
            </a:r>
            <a:r>
              <a:rPr lang="en-US" sz="2400" dirty="0" err="1" smtClean="0">
                <a:solidFill>
                  <a:schemeClr val="bg1"/>
                </a:solidFill>
              </a:rPr>
              <a:t>gebeuren</a:t>
            </a:r>
            <a:r>
              <a:rPr lang="en-US" sz="2400" dirty="0" smtClean="0">
                <a:solidFill>
                  <a:schemeClr val="bg1"/>
                </a:solidFill>
              </a:rPr>
              <a:t>”</a:t>
            </a:r>
          </a:p>
          <a:p>
            <a:endParaRPr lang="en-US" sz="2400" dirty="0">
              <a:solidFill>
                <a:schemeClr val="bg1"/>
              </a:solidFill>
            </a:endParaRPr>
          </a:p>
          <a:p>
            <a:r>
              <a:rPr lang="en-US" sz="2400" dirty="0" smtClean="0">
                <a:solidFill>
                  <a:schemeClr val="bg1"/>
                </a:solidFill>
              </a:rPr>
              <a:t>Hoe </a:t>
            </a:r>
            <a:r>
              <a:rPr lang="en-US" sz="2400" dirty="0" err="1" smtClean="0">
                <a:solidFill>
                  <a:schemeClr val="bg1"/>
                </a:solidFill>
              </a:rPr>
              <a:t>voorkom</a:t>
            </a:r>
            <a:r>
              <a:rPr lang="en-US" sz="2400" dirty="0" smtClean="0">
                <a:solidFill>
                  <a:schemeClr val="bg1"/>
                </a:solidFill>
              </a:rPr>
              <a:t> je </a:t>
            </a:r>
            <a:r>
              <a:rPr lang="en-US" sz="2400" i="1" dirty="0" smtClean="0">
                <a:solidFill>
                  <a:schemeClr val="bg1"/>
                </a:solidFill>
              </a:rPr>
              <a:t>Hitler 2.0</a:t>
            </a:r>
            <a:r>
              <a:rPr lang="en-US" sz="2400" dirty="0" smtClean="0">
                <a:solidFill>
                  <a:schemeClr val="bg1"/>
                </a:solidFill>
              </a:rPr>
              <a:t>?</a:t>
            </a:r>
          </a:p>
          <a:p>
            <a:pPr marL="342900" indent="-342900">
              <a:buFont typeface="Arial" panose="020B0604020202020204" pitchFamily="34" charset="0"/>
              <a:buChar char="•"/>
            </a:pPr>
            <a:r>
              <a:rPr lang="en-US" sz="2400" dirty="0" smtClean="0">
                <a:solidFill>
                  <a:schemeClr val="bg1"/>
                </a:solidFill>
              </a:rPr>
              <a:t>Landen </a:t>
            </a:r>
            <a:r>
              <a:rPr lang="en-US" sz="2400" dirty="0" err="1" smtClean="0">
                <a:solidFill>
                  <a:schemeClr val="bg1"/>
                </a:solidFill>
              </a:rPr>
              <a:t>laten</a:t>
            </a:r>
            <a:r>
              <a:rPr lang="en-US" sz="2400" dirty="0" smtClean="0">
                <a:solidFill>
                  <a:schemeClr val="bg1"/>
                </a:solidFill>
              </a:rPr>
              <a:t> </a:t>
            </a:r>
            <a:r>
              <a:rPr lang="en-US" sz="2400" dirty="0" err="1" smtClean="0">
                <a:solidFill>
                  <a:schemeClr val="bg1"/>
                </a:solidFill>
              </a:rPr>
              <a:t>overleggen</a:t>
            </a:r>
            <a:endParaRPr lang="en-US" sz="2400" dirty="0" smtClean="0">
              <a:solidFill>
                <a:schemeClr val="bg1"/>
              </a:solidFill>
            </a:endParaRPr>
          </a:p>
          <a:p>
            <a:pPr marL="342900" indent="-342900">
              <a:buFont typeface="Arial" panose="020B0604020202020204" pitchFamily="34" charset="0"/>
              <a:buChar char="•"/>
            </a:pPr>
            <a:r>
              <a:rPr lang="en-US" sz="2400" dirty="0" smtClean="0">
                <a:solidFill>
                  <a:schemeClr val="bg1"/>
                </a:solidFill>
              </a:rPr>
              <a:t>Landen die </a:t>
            </a:r>
            <a:r>
              <a:rPr lang="en-US" sz="2400" dirty="0" err="1" smtClean="0">
                <a:solidFill>
                  <a:schemeClr val="bg1"/>
                </a:solidFill>
              </a:rPr>
              <a:t>zich</a:t>
            </a:r>
            <a:r>
              <a:rPr lang="en-US" sz="2400" dirty="0" smtClean="0">
                <a:solidFill>
                  <a:schemeClr val="bg1"/>
                </a:solidFill>
              </a:rPr>
              <a:t> </a:t>
            </a:r>
            <a:r>
              <a:rPr lang="en-US" sz="2400" dirty="0" err="1" smtClean="0">
                <a:solidFill>
                  <a:schemeClr val="bg1"/>
                </a:solidFill>
              </a:rPr>
              <a:t>niet</a:t>
            </a:r>
            <a:r>
              <a:rPr lang="en-US" sz="2400" dirty="0" smtClean="0">
                <a:solidFill>
                  <a:schemeClr val="bg1"/>
                </a:solidFill>
              </a:rPr>
              <a:t> </a:t>
            </a:r>
            <a:r>
              <a:rPr lang="en-US" sz="2400" dirty="0" err="1" smtClean="0">
                <a:solidFill>
                  <a:schemeClr val="bg1"/>
                </a:solidFill>
              </a:rPr>
              <a:t>aan</a:t>
            </a:r>
            <a:r>
              <a:rPr lang="en-US" sz="2400" dirty="0" smtClean="0">
                <a:solidFill>
                  <a:schemeClr val="bg1"/>
                </a:solidFill>
              </a:rPr>
              <a:t> </a:t>
            </a:r>
            <a:r>
              <a:rPr lang="en-US" sz="2400" dirty="0" err="1" smtClean="0">
                <a:solidFill>
                  <a:schemeClr val="bg1"/>
                </a:solidFill>
              </a:rPr>
              <a:t>internationale</a:t>
            </a:r>
            <a:r>
              <a:rPr lang="en-US" sz="2400" dirty="0" smtClean="0">
                <a:solidFill>
                  <a:schemeClr val="bg1"/>
                </a:solidFill>
              </a:rPr>
              <a:t> regels </a:t>
            </a:r>
            <a:r>
              <a:rPr lang="en-US" sz="2400" dirty="0" err="1" smtClean="0">
                <a:solidFill>
                  <a:schemeClr val="bg1"/>
                </a:solidFill>
              </a:rPr>
              <a:t>houden</a:t>
            </a:r>
            <a:r>
              <a:rPr lang="en-US" sz="2400" dirty="0" smtClean="0">
                <a:solidFill>
                  <a:schemeClr val="bg1"/>
                </a:solidFill>
              </a:rPr>
              <a:t> </a:t>
            </a:r>
            <a:r>
              <a:rPr lang="en-US" sz="2400" dirty="0" err="1" smtClean="0">
                <a:solidFill>
                  <a:schemeClr val="bg1"/>
                </a:solidFill>
              </a:rPr>
              <a:t>straffen</a:t>
            </a:r>
            <a:r>
              <a:rPr lang="en-US" sz="2400" dirty="0" smtClean="0">
                <a:solidFill>
                  <a:schemeClr val="bg1"/>
                </a:solidFill>
              </a:rPr>
              <a:t>.</a:t>
            </a:r>
          </a:p>
          <a:p>
            <a:pPr marL="342900" indent="-342900">
              <a:buFont typeface="Arial" panose="020B0604020202020204" pitchFamily="34" charset="0"/>
              <a:buChar char="•"/>
            </a:pPr>
            <a:r>
              <a:rPr lang="en-US" sz="2400" dirty="0" err="1" smtClean="0">
                <a:solidFill>
                  <a:schemeClr val="bg1"/>
                </a:solidFill>
              </a:rPr>
              <a:t>Een</a:t>
            </a:r>
            <a:r>
              <a:rPr lang="en-US" sz="2400" dirty="0" smtClean="0">
                <a:solidFill>
                  <a:schemeClr val="bg1"/>
                </a:solidFill>
              </a:rPr>
              <a:t> </a:t>
            </a:r>
            <a:r>
              <a:rPr lang="en-US" sz="2400" dirty="0" err="1" smtClean="0">
                <a:solidFill>
                  <a:schemeClr val="bg1"/>
                </a:solidFill>
              </a:rPr>
              <a:t>oorlog</a:t>
            </a:r>
            <a:r>
              <a:rPr lang="en-US" sz="2400" dirty="0" smtClean="0">
                <a:solidFill>
                  <a:schemeClr val="bg1"/>
                </a:solidFill>
              </a:rPr>
              <a:t> </a:t>
            </a:r>
            <a:r>
              <a:rPr lang="en-US" sz="2400" dirty="0" err="1" smtClean="0">
                <a:solidFill>
                  <a:schemeClr val="bg1"/>
                </a:solidFill>
              </a:rPr>
              <a:t>kunnen</a:t>
            </a:r>
            <a:r>
              <a:rPr lang="en-US" sz="2400" dirty="0" smtClean="0">
                <a:solidFill>
                  <a:schemeClr val="bg1"/>
                </a:solidFill>
              </a:rPr>
              <a:t> </a:t>
            </a:r>
            <a:r>
              <a:rPr lang="en-US" sz="2400" dirty="0" err="1" smtClean="0">
                <a:solidFill>
                  <a:schemeClr val="bg1"/>
                </a:solidFill>
              </a:rPr>
              <a:t>stoppen</a:t>
            </a:r>
            <a:r>
              <a:rPr lang="en-US" sz="2400" dirty="0" smtClean="0">
                <a:solidFill>
                  <a:schemeClr val="bg1"/>
                </a:solidFill>
              </a:rPr>
              <a:t> met </a:t>
            </a:r>
            <a:r>
              <a:rPr lang="en-US" sz="2400" dirty="0" err="1" smtClean="0">
                <a:solidFill>
                  <a:schemeClr val="bg1"/>
                </a:solidFill>
              </a:rPr>
              <a:t>een</a:t>
            </a:r>
            <a:r>
              <a:rPr lang="en-US" sz="2400" dirty="0" smtClean="0">
                <a:solidFill>
                  <a:schemeClr val="bg1"/>
                </a:solidFill>
              </a:rPr>
              <a:t> </a:t>
            </a:r>
            <a:r>
              <a:rPr lang="en-US" sz="2400" dirty="0" err="1" smtClean="0">
                <a:solidFill>
                  <a:schemeClr val="bg1"/>
                </a:solidFill>
              </a:rPr>
              <a:t>vredesleger</a:t>
            </a:r>
            <a:r>
              <a:rPr lang="en-US" sz="2400" dirty="0" smtClean="0">
                <a:solidFill>
                  <a:schemeClr val="bg1"/>
                </a:solidFill>
              </a:rPr>
              <a:t>.</a:t>
            </a:r>
          </a:p>
        </p:txBody>
      </p:sp>
      <p:pic>
        <p:nvPicPr>
          <p:cNvPr id="5"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9759189" y="4712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453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fade">
                                      <p:cBhvr>
                                        <p:cTn id="7" dur="500"/>
                                        <p:tgtEl>
                                          <p:spTgt spid="11">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4" end="4"/>
                                            </p:txEl>
                                          </p:spTgt>
                                        </p:tgtEl>
                                        <p:attrNameLst>
                                          <p:attrName>style.visibility</p:attrName>
                                        </p:attrNameLst>
                                      </p:cBhvr>
                                      <p:to>
                                        <p:strVal val="visible"/>
                                      </p:to>
                                    </p:set>
                                    <p:animEffect transition="in" filter="fade">
                                      <p:cBhvr>
                                        <p:cTn id="10" dur="500"/>
                                        <p:tgtEl>
                                          <p:spTgt spid="11">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animEffect transition="in" filter="fade">
                                      <p:cBhvr>
                                        <p:cTn id="13"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38</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433665" y="343382"/>
            <a:ext cx="8206792" cy="461665"/>
          </a:xfrm>
          <a:prstGeom prst="rect">
            <a:avLst/>
          </a:prstGeom>
        </p:spPr>
        <p:txBody>
          <a:bodyPr wrap="square">
            <a:spAutoFit/>
          </a:bodyPr>
          <a:lstStyle/>
          <a:p>
            <a:r>
              <a:rPr lang="en-US" sz="2400" dirty="0" smtClean="0">
                <a:solidFill>
                  <a:schemeClr val="bg1"/>
                </a:solidFill>
              </a:rPr>
              <a:t>1945: </a:t>
            </a:r>
            <a:r>
              <a:rPr lang="en-US" sz="2400" dirty="0" err="1" smtClean="0">
                <a:solidFill>
                  <a:schemeClr val="bg1"/>
                </a:solidFill>
              </a:rPr>
              <a:t>Oprichting</a:t>
            </a:r>
            <a:r>
              <a:rPr lang="en-US" sz="2400" dirty="0" smtClean="0">
                <a:solidFill>
                  <a:schemeClr val="bg1"/>
                </a:solidFill>
              </a:rPr>
              <a:t> </a:t>
            </a:r>
            <a:r>
              <a:rPr lang="en-US" sz="2400" dirty="0" err="1" smtClean="0">
                <a:solidFill>
                  <a:schemeClr val="bg1"/>
                </a:solidFill>
              </a:rPr>
              <a:t>Verenigde</a:t>
            </a:r>
            <a:r>
              <a:rPr lang="en-US" sz="2400" dirty="0" smtClean="0">
                <a:solidFill>
                  <a:schemeClr val="bg1"/>
                </a:solidFill>
              </a:rPr>
              <a:t> </a:t>
            </a:r>
            <a:r>
              <a:rPr lang="en-US" sz="2400" dirty="0" err="1">
                <a:solidFill>
                  <a:schemeClr val="bg1"/>
                </a:solidFill>
              </a:rPr>
              <a:t>N</a:t>
            </a:r>
            <a:r>
              <a:rPr lang="en-US" sz="2400" dirty="0" err="1" smtClean="0">
                <a:solidFill>
                  <a:schemeClr val="bg1"/>
                </a:solidFill>
              </a:rPr>
              <a:t>aties</a:t>
            </a:r>
            <a:endParaRPr lang="en-US" sz="2400" dirty="0" smtClean="0">
              <a:solidFill>
                <a:schemeClr val="bg1"/>
              </a:solidFill>
            </a:endParaRPr>
          </a:p>
        </p:txBody>
      </p:sp>
      <p:pic>
        <p:nvPicPr>
          <p:cNvPr id="1026" name="Picture 2" descr="File:Flag of the United Nations.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665" y="1081994"/>
            <a:ext cx="7620000" cy="5076826"/>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8563" y="220602"/>
            <a:ext cx="926416" cy="861392"/>
          </a:xfrm>
          <a:prstGeom prst="rect">
            <a:avLst/>
          </a:prstGeom>
        </p:spPr>
      </p:pic>
    </p:spTree>
    <p:extLst>
      <p:ext uri="{BB962C8B-B14F-4D97-AF65-F5344CB8AC3E}">
        <p14:creationId xmlns:p14="http://schemas.microsoft.com/office/powerpoint/2010/main" val="13980595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39</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433666" y="343380"/>
            <a:ext cx="5129764" cy="1200329"/>
          </a:xfrm>
          <a:prstGeom prst="rect">
            <a:avLst/>
          </a:prstGeom>
        </p:spPr>
        <p:txBody>
          <a:bodyPr wrap="square">
            <a:spAutoFit/>
          </a:bodyPr>
          <a:lstStyle/>
          <a:p>
            <a:r>
              <a:rPr lang="en-US" sz="2400" dirty="0" err="1" smtClean="0">
                <a:solidFill>
                  <a:schemeClr val="bg1"/>
                </a:solidFill>
              </a:rPr>
              <a:t>Doel</a:t>
            </a:r>
            <a:r>
              <a:rPr lang="en-US" sz="2400" dirty="0" smtClean="0">
                <a:solidFill>
                  <a:schemeClr val="bg1"/>
                </a:solidFill>
              </a:rPr>
              <a:t> van de VN:</a:t>
            </a:r>
          </a:p>
          <a:p>
            <a:pPr marL="457200" indent="-457200">
              <a:buFont typeface="+mj-lt"/>
              <a:buAutoNum type="arabicPeriod"/>
            </a:pPr>
            <a:r>
              <a:rPr lang="en-US" sz="2400" dirty="0" err="1" smtClean="0">
                <a:solidFill>
                  <a:schemeClr val="bg1"/>
                </a:solidFill>
              </a:rPr>
              <a:t>Zorgen</a:t>
            </a:r>
            <a:r>
              <a:rPr lang="en-US" sz="2400" dirty="0" smtClean="0">
                <a:solidFill>
                  <a:schemeClr val="bg1"/>
                </a:solidFill>
              </a:rPr>
              <a:t> </a:t>
            </a:r>
            <a:r>
              <a:rPr lang="en-US" sz="2400" dirty="0" err="1" smtClean="0">
                <a:solidFill>
                  <a:schemeClr val="bg1"/>
                </a:solidFill>
              </a:rPr>
              <a:t>voor</a:t>
            </a:r>
            <a:r>
              <a:rPr lang="en-US" sz="2400" dirty="0" smtClean="0">
                <a:solidFill>
                  <a:schemeClr val="bg1"/>
                </a:solidFill>
              </a:rPr>
              <a:t> </a:t>
            </a:r>
            <a:r>
              <a:rPr lang="en-US" sz="2400" dirty="0" err="1" smtClean="0">
                <a:solidFill>
                  <a:schemeClr val="bg1"/>
                </a:solidFill>
              </a:rPr>
              <a:t>vrede</a:t>
            </a:r>
            <a:r>
              <a:rPr lang="en-US" sz="2400" dirty="0" smtClean="0">
                <a:solidFill>
                  <a:schemeClr val="bg1"/>
                </a:solidFill>
              </a:rPr>
              <a:t> </a:t>
            </a:r>
            <a:r>
              <a:rPr lang="en-US" sz="2400" dirty="0" err="1" smtClean="0">
                <a:solidFill>
                  <a:schemeClr val="bg1"/>
                </a:solidFill>
              </a:rPr>
              <a:t>en</a:t>
            </a:r>
            <a:r>
              <a:rPr lang="en-US" sz="2400" dirty="0" smtClean="0">
                <a:solidFill>
                  <a:schemeClr val="bg1"/>
                </a:solidFill>
              </a:rPr>
              <a:t> </a:t>
            </a:r>
            <a:r>
              <a:rPr lang="en-US" sz="2400" dirty="0" err="1" smtClean="0">
                <a:solidFill>
                  <a:schemeClr val="bg1"/>
                </a:solidFill>
              </a:rPr>
              <a:t>veiligheid</a:t>
            </a:r>
            <a:endParaRPr lang="en-US" sz="2400" dirty="0" smtClean="0">
              <a:solidFill>
                <a:schemeClr val="bg1"/>
              </a:solidFill>
            </a:endParaRPr>
          </a:p>
          <a:p>
            <a:pPr marL="457200" indent="-457200">
              <a:buFont typeface="+mj-lt"/>
              <a:buAutoNum type="arabicPeriod"/>
            </a:pPr>
            <a:endParaRPr lang="en-US" sz="2400" dirty="0">
              <a:solidFill>
                <a:schemeClr val="bg1"/>
              </a:solidFill>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255" y="5895008"/>
            <a:ext cx="926416" cy="861392"/>
          </a:xfrm>
          <a:prstGeom prst="rect">
            <a:avLst/>
          </a:prstGeom>
        </p:spPr>
      </p:pic>
      <p:pic>
        <p:nvPicPr>
          <p:cNvPr id="2052" name="Picture 4" descr="http://www.cmo.nl/vnarena-vob/images/stories/gs/missi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842" y="1543709"/>
            <a:ext cx="8706757" cy="40296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google.nl/url?sa=i&amp;source=imgres&amp;cd=&amp;ved=0CAkQjBwwAA&amp;url=http%3A%2F%2Fwww.nrc.nl%2Fwp-content%2Fuploads%2F2011%2F06%2Fabyei.jpg&amp;ei=Vb9RVb2VFMe_ygOijID4Dg&amp;psig=AFQjCNETFuN3JL81Mc9mEXxrpURHAbX9eQ&amp;ust=14315071575798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241" y="3933876"/>
            <a:ext cx="5023135" cy="282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434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3636866" y="2457537"/>
            <a:ext cx="6082005" cy="400110"/>
          </a:xfrm>
          <a:prstGeom prst="rect">
            <a:avLst/>
          </a:prstGeom>
        </p:spPr>
        <p:txBody>
          <a:bodyPr wrap="square">
            <a:spAutoFit/>
          </a:bodyPr>
          <a:lstStyle/>
          <a:p>
            <a:r>
              <a:rPr lang="nl-NL" sz="2000" b="1" dirty="0" smtClean="0">
                <a:solidFill>
                  <a:schemeClr val="bg1"/>
                </a:solidFill>
              </a:rPr>
              <a:t>3. De Blokvorming in Oost en West</a:t>
            </a:r>
            <a:endParaRPr lang="nl-NL" sz="2000" b="1" dirty="0">
              <a:solidFill>
                <a:schemeClr val="bg1"/>
              </a:solidFill>
            </a:endParaRPr>
          </a:p>
        </p:txBody>
      </p:sp>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4</a:t>
            </a:fld>
            <a:endParaRPr lang="nl-NL" sz="2400" dirty="0">
              <a:solidFill>
                <a:schemeClr val="bg1"/>
              </a:solidFill>
            </a:endParaRPr>
          </a:p>
        </p:txBody>
      </p:sp>
      <p:pic>
        <p:nvPicPr>
          <p:cNvPr id="10" name="Afbeelding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4659" y="5200873"/>
            <a:ext cx="926416" cy="861392"/>
          </a:xfrm>
          <a:prstGeom prst="rect">
            <a:avLst/>
          </a:prstGeom>
        </p:spPr>
      </p:pic>
      <p:pic>
        <p:nvPicPr>
          <p:cNvPr id="4100" name="Picture 4" descr="http://usstudiesonline.com/wp-content/uploads/2014/10/GCSE-History-Revision-USSR-Flag-and-US-Flag.png"/>
          <p:cNvPicPr>
            <a:picLocks noChangeAspect="1" noChangeArrowheads="1"/>
          </p:cNvPicPr>
          <p:nvPr/>
        </p:nvPicPr>
        <p:blipFill rotWithShape="1">
          <a:blip r:embed="rId3">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767188" y="3429000"/>
            <a:ext cx="6082005" cy="1631216"/>
          </a:xfrm>
          <a:prstGeom prst="rect">
            <a:avLst/>
          </a:prstGeom>
        </p:spPr>
        <p:txBody>
          <a:bodyPr wrap="square">
            <a:spAutoFit/>
          </a:bodyPr>
          <a:lstStyle/>
          <a:p>
            <a:r>
              <a:rPr lang="nl-NL" sz="2000" dirty="0" smtClean="0">
                <a:solidFill>
                  <a:schemeClr val="bg1"/>
                </a:solidFill>
              </a:rPr>
              <a:t>Hoe komt het dat de VS en de SU tegenover elkaar komen te staan?</a:t>
            </a:r>
          </a:p>
          <a:p>
            <a:endParaRPr lang="nl-NL" sz="2000" dirty="0">
              <a:solidFill>
                <a:schemeClr val="bg1"/>
              </a:solidFill>
            </a:endParaRPr>
          </a:p>
          <a:p>
            <a:r>
              <a:rPr lang="nl-NL" sz="2000" dirty="0" smtClean="0">
                <a:solidFill>
                  <a:schemeClr val="bg1"/>
                </a:solidFill>
              </a:rPr>
              <a:t>Door welke gebeurtenissen gaan ze elkaar als vijand zien?</a:t>
            </a:r>
            <a:endParaRPr lang="nl-NL" sz="2000" dirty="0">
              <a:solidFill>
                <a:schemeClr val="bg1"/>
              </a:solidFill>
            </a:endParaRPr>
          </a:p>
        </p:txBody>
      </p:sp>
      <p:sp>
        <p:nvSpPr>
          <p:cNvPr id="8" name="Rechthoek 7"/>
          <p:cNvSpPr/>
          <p:nvPr/>
        </p:nvSpPr>
        <p:spPr>
          <a:xfrm>
            <a:off x="4462392" y="2857647"/>
            <a:ext cx="1752267" cy="461665"/>
          </a:xfrm>
          <a:prstGeom prst="rect">
            <a:avLst/>
          </a:prstGeom>
        </p:spPr>
        <p:txBody>
          <a:bodyPr wrap="square">
            <a:spAutoFit/>
          </a:bodyPr>
          <a:lstStyle/>
          <a:p>
            <a:r>
              <a:rPr lang="en-US" sz="2400" dirty="0" smtClean="0">
                <a:solidFill>
                  <a:prstClr val="white"/>
                </a:solidFill>
              </a:rPr>
              <a:t>1945 – 1989</a:t>
            </a:r>
            <a:endParaRPr lang="en-US" sz="2200" dirty="0">
              <a:solidFill>
                <a:prstClr val="white"/>
              </a:solidFill>
            </a:endParaRPr>
          </a:p>
        </p:txBody>
      </p:sp>
    </p:spTree>
    <p:extLst>
      <p:ext uri="{BB962C8B-B14F-4D97-AF65-F5344CB8AC3E}">
        <p14:creationId xmlns:p14="http://schemas.microsoft.com/office/powerpoint/2010/main" val="316631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40</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433665" y="343380"/>
            <a:ext cx="8003592" cy="1569660"/>
          </a:xfrm>
          <a:prstGeom prst="rect">
            <a:avLst/>
          </a:prstGeom>
        </p:spPr>
        <p:txBody>
          <a:bodyPr wrap="square">
            <a:spAutoFit/>
          </a:bodyPr>
          <a:lstStyle/>
          <a:p>
            <a:r>
              <a:rPr lang="en-US" sz="2400" dirty="0" err="1" smtClean="0">
                <a:solidFill>
                  <a:schemeClr val="bg1"/>
                </a:solidFill>
              </a:rPr>
              <a:t>Doel</a:t>
            </a:r>
            <a:r>
              <a:rPr lang="en-US" sz="2400" dirty="0" smtClean="0">
                <a:solidFill>
                  <a:schemeClr val="bg1"/>
                </a:solidFill>
              </a:rPr>
              <a:t> van de VN:</a:t>
            </a:r>
          </a:p>
          <a:p>
            <a:r>
              <a:rPr lang="en-US" sz="2400" dirty="0" smtClean="0">
                <a:solidFill>
                  <a:schemeClr val="bg1"/>
                </a:solidFill>
              </a:rPr>
              <a:t>2. </a:t>
            </a:r>
            <a:r>
              <a:rPr lang="en-US" sz="2400" dirty="0" err="1" smtClean="0">
                <a:solidFill>
                  <a:schemeClr val="bg1"/>
                </a:solidFill>
              </a:rPr>
              <a:t>Volken</a:t>
            </a:r>
            <a:r>
              <a:rPr lang="en-US" sz="2400" dirty="0" smtClean="0">
                <a:solidFill>
                  <a:schemeClr val="bg1"/>
                </a:solidFill>
              </a:rPr>
              <a:t> </a:t>
            </a:r>
            <a:r>
              <a:rPr lang="en-US" sz="2400" dirty="0" err="1" smtClean="0">
                <a:solidFill>
                  <a:schemeClr val="bg1"/>
                </a:solidFill>
              </a:rPr>
              <a:t>laten</a:t>
            </a:r>
            <a:r>
              <a:rPr lang="en-US" sz="2400" dirty="0" smtClean="0">
                <a:solidFill>
                  <a:schemeClr val="bg1"/>
                </a:solidFill>
              </a:rPr>
              <a:t> </a:t>
            </a:r>
            <a:r>
              <a:rPr lang="en-US" sz="2400" dirty="0" err="1" smtClean="0">
                <a:solidFill>
                  <a:schemeClr val="bg1"/>
                </a:solidFill>
              </a:rPr>
              <a:t>samenwerken</a:t>
            </a:r>
            <a:r>
              <a:rPr lang="en-US" sz="2400" dirty="0" smtClean="0">
                <a:solidFill>
                  <a:schemeClr val="bg1"/>
                </a:solidFill>
              </a:rPr>
              <a:t> </a:t>
            </a:r>
            <a:r>
              <a:rPr lang="en-US" sz="2400" dirty="0" err="1" smtClean="0">
                <a:solidFill>
                  <a:schemeClr val="bg1"/>
                </a:solidFill>
              </a:rPr>
              <a:t>bij</a:t>
            </a:r>
            <a:r>
              <a:rPr lang="en-US" sz="2400" dirty="0" smtClean="0">
                <a:solidFill>
                  <a:schemeClr val="bg1"/>
                </a:solidFill>
              </a:rPr>
              <a:t> het </a:t>
            </a:r>
            <a:r>
              <a:rPr lang="en-US" sz="2400" dirty="0" err="1" smtClean="0">
                <a:solidFill>
                  <a:schemeClr val="bg1"/>
                </a:solidFill>
              </a:rPr>
              <a:t>oplossen</a:t>
            </a:r>
            <a:r>
              <a:rPr lang="en-US" sz="2400" dirty="0" smtClean="0">
                <a:solidFill>
                  <a:schemeClr val="bg1"/>
                </a:solidFill>
              </a:rPr>
              <a:t> van </a:t>
            </a:r>
            <a:r>
              <a:rPr lang="en-US" sz="2400" dirty="0" err="1" smtClean="0">
                <a:solidFill>
                  <a:schemeClr val="bg1"/>
                </a:solidFill>
              </a:rPr>
              <a:t>economische</a:t>
            </a:r>
            <a:r>
              <a:rPr lang="en-US" sz="2400" dirty="0" smtClean="0">
                <a:solidFill>
                  <a:schemeClr val="bg1"/>
                </a:solidFill>
              </a:rPr>
              <a:t> </a:t>
            </a:r>
            <a:r>
              <a:rPr lang="en-US" sz="2400" dirty="0" err="1" smtClean="0">
                <a:solidFill>
                  <a:schemeClr val="bg1"/>
                </a:solidFill>
              </a:rPr>
              <a:t>en</a:t>
            </a:r>
            <a:r>
              <a:rPr lang="en-US" sz="2400" dirty="0" smtClean="0">
                <a:solidFill>
                  <a:schemeClr val="bg1"/>
                </a:solidFill>
              </a:rPr>
              <a:t> </a:t>
            </a:r>
            <a:r>
              <a:rPr lang="en-US" sz="2400" dirty="0" err="1" smtClean="0">
                <a:solidFill>
                  <a:schemeClr val="bg1"/>
                </a:solidFill>
              </a:rPr>
              <a:t>sociale</a:t>
            </a:r>
            <a:r>
              <a:rPr lang="en-US" sz="2400" dirty="0" smtClean="0">
                <a:solidFill>
                  <a:schemeClr val="bg1"/>
                </a:solidFill>
              </a:rPr>
              <a:t> </a:t>
            </a:r>
            <a:r>
              <a:rPr lang="en-US" sz="2400" dirty="0" err="1" smtClean="0">
                <a:solidFill>
                  <a:schemeClr val="bg1"/>
                </a:solidFill>
              </a:rPr>
              <a:t>problemen</a:t>
            </a:r>
            <a:endParaRPr lang="en-US" sz="2400" dirty="0" smtClean="0">
              <a:solidFill>
                <a:schemeClr val="bg1"/>
              </a:solidFill>
            </a:endParaRPr>
          </a:p>
          <a:p>
            <a:pPr marL="457200" indent="-457200">
              <a:buFont typeface="+mj-lt"/>
              <a:buAutoNum type="arabicPeriod"/>
            </a:pPr>
            <a:endParaRPr lang="en-US" sz="2400" dirty="0">
              <a:solidFill>
                <a:schemeClr val="bg1"/>
              </a:solidFill>
            </a:endParaRPr>
          </a:p>
        </p:txBody>
      </p:sp>
      <p:pic>
        <p:nvPicPr>
          <p:cNvPr id="2" name="Picture 4" descr="http://www.refdag.nl/polopoly_fs/unhcr_1_538002!image/35769527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65" y="2210936"/>
            <a:ext cx="5715000" cy="360045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muslimvillage.com/wp-content/uploads/2014/04/U.N.-has-to-cut-Syria-food-aid-for-lack-of-donor-fund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366" y="2210935"/>
            <a:ext cx="5293807" cy="3577883"/>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58555" y="5606359"/>
            <a:ext cx="926416" cy="861392"/>
          </a:xfrm>
          <a:prstGeom prst="rect">
            <a:avLst/>
          </a:prstGeom>
        </p:spPr>
      </p:pic>
    </p:spTree>
    <p:extLst>
      <p:ext uri="{BB962C8B-B14F-4D97-AF65-F5344CB8AC3E}">
        <p14:creationId xmlns:p14="http://schemas.microsoft.com/office/powerpoint/2010/main" val="20026063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41</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433666" y="343380"/>
            <a:ext cx="7945535" cy="1569660"/>
          </a:xfrm>
          <a:prstGeom prst="rect">
            <a:avLst/>
          </a:prstGeom>
        </p:spPr>
        <p:txBody>
          <a:bodyPr wrap="square">
            <a:spAutoFit/>
          </a:bodyPr>
          <a:lstStyle/>
          <a:p>
            <a:r>
              <a:rPr lang="en-US" sz="2400" dirty="0" err="1" smtClean="0">
                <a:solidFill>
                  <a:schemeClr val="bg1"/>
                </a:solidFill>
              </a:rPr>
              <a:t>Doel</a:t>
            </a:r>
            <a:r>
              <a:rPr lang="en-US" sz="2400" dirty="0" smtClean="0">
                <a:solidFill>
                  <a:schemeClr val="bg1"/>
                </a:solidFill>
              </a:rPr>
              <a:t> van de VN:</a:t>
            </a:r>
          </a:p>
          <a:p>
            <a:endParaRPr lang="en-US" sz="2400" dirty="0" smtClean="0">
              <a:solidFill>
                <a:schemeClr val="bg1"/>
              </a:solidFill>
            </a:endParaRPr>
          </a:p>
          <a:p>
            <a:r>
              <a:rPr lang="en-US" sz="2400" dirty="0" smtClean="0">
                <a:solidFill>
                  <a:schemeClr val="bg1"/>
                </a:solidFill>
              </a:rPr>
              <a:t>3. </a:t>
            </a:r>
            <a:r>
              <a:rPr lang="en-US" sz="2400" dirty="0" err="1" smtClean="0">
                <a:solidFill>
                  <a:schemeClr val="bg1"/>
                </a:solidFill>
              </a:rPr>
              <a:t>Gelegenheid</a:t>
            </a:r>
            <a:r>
              <a:rPr lang="en-US" sz="2400" dirty="0" smtClean="0">
                <a:solidFill>
                  <a:schemeClr val="bg1"/>
                </a:solidFill>
              </a:rPr>
              <a:t> </a:t>
            </a:r>
            <a:r>
              <a:rPr lang="en-US" sz="2400" dirty="0" err="1" smtClean="0">
                <a:solidFill>
                  <a:schemeClr val="bg1"/>
                </a:solidFill>
              </a:rPr>
              <a:t>bieden</a:t>
            </a:r>
            <a:r>
              <a:rPr lang="en-US" sz="2400" dirty="0" smtClean="0">
                <a:solidFill>
                  <a:schemeClr val="bg1"/>
                </a:solidFill>
              </a:rPr>
              <a:t> </a:t>
            </a:r>
            <a:r>
              <a:rPr lang="en-US" sz="2400" dirty="0" err="1" smtClean="0">
                <a:solidFill>
                  <a:schemeClr val="bg1"/>
                </a:solidFill>
              </a:rPr>
              <a:t>aan</a:t>
            </a:r>
            <a:r>
              <a:rPr lang="en-US" sz="2400" dirty="0" smtClean="0">
                <a:solidFill>
                  <a:schemeClr val="bg1"/>
                </a:solidFill>
              </a:rPr>
              <a:t> de </a:t>
            </a:r>
            <a:r>
              <a:rPr lang="en-US" sz="2400" dirty="0" err="1" smtClean="0">
                <a:solidFill>
                  <a:schemeClr val="bg1"/>
                </a:solidFill>
              </a:rPr>
              <a:t>staten</a:t>
            </a:r>
            <a:r>
              <a:rPr lang="en-US" sz="2400" dirty="0" smtClean="0">
                <a:solidFill>
                  <a:schemeClr val="bg1"/>
                </a:solidFill>
              </a:rPr>
              <a:t> om met </a:t>
            </a:r>
            <a:r>
              <a:rPr lang="en-US" sz="2400" dirty="0" err="1" smtClean="0">
                <a:solidFill>
                  <a:schemeClr val="bg1"/>
                </a:solidFill>
              </a:rPr>
              <a:t>elkaar</a:t>
            </a:r>
            <a:r>
              <a:rPr lang="en-US" sz="2400" dirty="0" smtClean="0">
                <a:solidFill>
                  <a:schemeClr val="bg1"/>
                </a:solidFill>
              </a:rPr>
              <a:t> </a:t>
            </a:r>
            <a:r>
              <a:rPr lang="en-US" sz="2400" dirty="0" err="1" smtClean="0">
                <a:solidFill>
                  <a:schemeClr val="bg1"/>
                </a:solidFill>
              </a:rPr>
              <a:t>te</a:t>
            </a:r>
            <a:r>
              <a:rPr lang="en-US" sz="2400" dirty="0" smtClean="0">
                <a:solidFill>
                  <a:schemeClr val="bg1"/>
                </a:solidFill>
              </a:rPr>
              <a:t> </a:t>
            </a:r>
            <a:r>
              <a:rPr lang="en-US" sz="2400" dirty="0" err="1" smtClean="0">
                <a:solidFill>
                  <a:schemeClr val="bg1"/>
                </a:solidFill>
              </a:rPr>
              <a:t>overleggen</a:t>
            </a:r>
            <a:r>
              <a:rPr lang="en-US" sz="2400" dirty="0" smtClean="0">
                <a:solidFill>
                  <a:schemeClr val="bg1"/>
                </a:solidFill>
              </a:rPr>
              <a:t>.</a:t>
            </a: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5991" y="5707959"/>
            <a:ext cx="926416" cy="861392"/>
          </a:xfrm>
          <a:prstGeom prst="rect">
            <a:avLst/>
          </a:prstGeom>
        </p:spPr>
      </p:pic>
      <p:pic>
        <p:nvPicPr>
          <p:cNvPr id="3074" name="Picture 2" descr="File:Algemene Vergadering VN 20070714.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3665" y="2076614"/>
            <a:ext cx="5990319" cy="4492739"/>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9423983" y="2629382"/>
            <a:ext cx="2586588" cy="1200329"/>
          </a:xfrm>
          <a:prstGeom prst="rect">
            <a:avLst/>
          </a:prstGeom>
        </p:spPr>
        <p:txBody>
          <a:bodyPr wrap="square">
            <a:spAutoFit/>
          </a:bodyPr>
          <a:lstStyle/>
          <a:p>
            <a:r>
              <a:rPr lang="en-US" sz="2400" dirty="0" err="1" smtClean="0">
                <a:solidFill>
                  <a:schemeClr val="bg1"/>
                </a:solidFill>
              </a:rPr>
              <a:t>Algemene</a:t>
            </a:r>
            <a:r>
              <a:rPr lang="en-US" sz="2400" dirty="0" smtClean="0">
                <a:solidFill>
                  <a:schemeClr val="bg1"/>
                </a:solidFill>
              </a:rPr>
              <a:t> </a:t>
            </a:r>
            <a:r>
              <a:rPr lang="en-US" sz="2400" dirty="0" err="1" smtClean="0">
                <a:solidFill>
                  <a:schemeClr val="bg1"/>
                </a:solidFill>
              </a:rPr>
              <a:t>vergadering</a:t>
            </a:r>
            <a:r>
              <a:rPr lang="en-US" sz="2400" dirty="0" smtClean="0">
                <a:solidFill>
                  <a:schemeClr val="bg1"/>
                </a:solidFill>
              </a:rPr>
              <a:t> van de VN</a:t>
            </a:r>
          </a:p>
        </p:txBody>
      </p:sp>
    </p:spTree>
    <p:extLst>
      <p:ext uri="{BB962C8B-B14F-4D97-AF65-F5344CB8AC3E}">
        <p14:creationId xmlns:p14="http://schemas.microsoft.com/office/powerpoint/2010/main" val="20026063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42</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United Nations Member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5653"/>
            <a:ext cx="12625357" cy="6406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354448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43</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433666" y="343382"/>
            <a:ext cx="7945535" cy="6001643"/>
          </a:xfrm>
          <a:prstGeom prst="rect">
            <a:avLst/>
          </a:prstGeom>
        </p:spPr>
        <p:txBody>
          <a:bodyPr wrap="square">
            <a:spAutoFit/>
          </a:bodyPr>
          <a:lstStyle/>
          <a:p>
            <a:r>
              <a:rPr lang="en-US" sz="2400" dirty="0" smtClean="0">
                <a:solidFill>
                  <a:schemeClr val="bg1"/>
                </a:solidFill>
              </a:rPr>
              <a:t>Om </a:t>
            </a:r>
            <a:r>
              <a:rPr lang="en-US" sz="2400" dirty="0" err="1" smtClean="0">
                <a:solidFill>
                  <a:schemeClr val="bg1"/>
                </a:solidFill>
              </a:rPr>
              <a:t>dit</a:t>
            </a:r>
            <a:r>
              <a:rPr lang="en-US" sz="2400" dirty="0" smtClean="0">
                <a:solidFill>
                  <a:schemeClr val="bg1"/>
                </a:solidFill>
              </a:rPr>
              <a:t> </a:t>
            </a:r>
            <a:r>
              <a:rPr lang="en-US" sz="2400" dirty="0" err="1" smtClean="0">
                <a:solidFill>
                  <a:schemeClr val="bg1"/>
                </a:solidFill>
              </a:rPr>
              <a:t>te</a:t>
            </a:r>
            <a:r>
              <a:rPr lang="en-US" sz="2400" dirty="0" smtClean="0">
                <a:solidFill>
                  <a:schemeClr val="bg1"/>
                </a:solidFill>
              </a:rPr>
              <a:t> </a:t>
            </a:r>
            <a:r>
              <a:rPr lang="en-US" sz="2400" dirty="0" err="1" smtClean="0">
                <a:solidFill>
                  <a:schemeClr val="bg1"/>
                </a:solidFill>
              </a:rPr>
              <a:t>bereiken</a:t>
            </a:r>
            <a:r>
              <a:rPr lang="en-US" sz="2400" dirty="0" smtClean="0">
                <a:solidFill>
                  <a:schemeClr val="bg1"/>
                </a:solidFill>
              </a:rPr>
              <a:t> </a:t>
            </a:r>
            <a:r>
              <a:rPr lang="en-US" sz="2400" dirty="0" err="1" smtClean="0">
                <a:solidFill>
                  <a:schemeClr val="bg1"/>
                </a:solidFill>
              </a:rPr>
              <a:t>moeten</a:t>
            </a:r>
            <a:r>
              <a:rPr lang="en-US" sz="2400" dirty="0" smtClean="0">
                <a:solidFill>
                  <a:schemeClr val="bg1"/>
                </a:solidFill>
              </a:rPr>
              <a:t> </a:t>
            </a:r>
            <a:r>
              <a:rPr lang="en-US" sz="2400" dirty="0" err="1" smtClean="0">
                <a:solidFill>
                  <a:schemeClr val="bg1"/>
                </a:solidFill>
              </a:rPr>
              <a:t>alle</a:t>
            </a:r>
            <a:r>
              <a:rPr lang="en-US" sz="2400" dirty="0" smtClean="0">
                <a:solidFill>
                  <a:schemeClr val="bg1"/>
                </a:solidFill>
              </a:rPr>
              <a:t> </a:t>
            </a:r>
            <a:r>
              <a:rPr lang="en-US" sz="2400" dirty="0" err="1" smtClean="0">
                <a:solidFill>
                  <a:schemeClr val="bg1"/>
                </a:solidFill>
              </a:rPr>
              <a:t>lidstaten</a:t>
            </a:r>
            <a:r>
              <a:rPr lang="en-US" sz="2400" dirty="0" smtClean="0">
                <a:solidFill>
                  <a:schemeClr val="bg1"/>
                </a:solidFill>
              </a:rPr>
              <a:t> de </a:t>
            </a:r>
            <a:r>
              <a:rPr lang="en-US" sz="2400" u="sng" dirty="0" err="1" smtClean="0">
                <a:solidFill>
                  <a:schemeClr val="bg1"/>
                </a:solidFill>
              </a:rPr>
              <a:t>Verklaring</a:t>
            </a:r>
            <a:r>
              <a:rPr lang="en-US" sz="2400" u="sng" dirty="0" smtClean="0">
                <a:solidFill>
                  <a:schemeClr val="bg1"/>
                </a:solidFill>
              </a:rPr>
              <a:t> van de </a:t>
            </a:r>
            <a:r>
              <a:rPr lang="en-US" sz="2400" u="sng" dirty="0" err="1" smtClean="0">
                <a:solidFill>
                  <a:schemeClr val="bg1"/>
                </a:solidFill>
              </a:rPr>
              <a:t>Rechten</a:t>
            </a:r>
            <a:r>
              <a:rPr lang="en-US" sz="2400" u="sng" dirty="0" smtClean="0">
                <a:solidFill>
                  <a:schemeClr val="bg1"/>
                </a:solidFill>
              </a:rPr>
              <a:t> van de </a:t>
            </a:r>
            <a:r>
              <a:rPr lang="en-US" sz="2400" u="sng" dirty="0" err="1" smtClean="0">
                <a:solidFill>
                  <a:schemeClr val="bg1"/>
                </a:solidFill>
              </a:rPr>
              <a:t>Mens</a:t>
            </a:r>
            <a:r>
              <a:rPr lang="en-US" sz="2400" u="sng" dirty="0" smtClean="0">
                <a:solidFill>
                  <a:schemeClr val="bg1"/>
                </a:solidFill>
              </a:rPr>
              <a:t> </a:t>
            </a:r>
            <a:r>
              <a:rPr lang="en-US" sz="2400" dirty="0" err="1" smtClean="0">
                <a:solidFill>
                  <a:schemeClr val="bg1"/>
                </a:solidFill>
              </a:rPr>
              <a:t>tekenen</a:t>
            </a:r>
            <a:r>
              <a:rPr lang="en-US" sz="2400" dirty="0" smtClean="0">
                <a:solidFill>
                  <a:schemeClr val="bg1"/>
                </a:solidFill>
              </a:rPr>
              <a:t>.</a:t>
            </a:r>
          </a:p>
          <a:p>
            <a:endParaRPr lang="en-US" sz="2400" dirty="0">
              <a:solidFill>
                <a:schemeClr val="bg1"/>
              </a:solidFill>
            </a:endParaRPr>
          </a:p>
          <a:p>
            <a:r>
              <a:rPr lang="en-US" sz="2400" dirty="0" err="1" smtClean="0">
                <a:solidFill>
                  <a:schemeClr val="bg1"/>
                </a:solidFill>
              </a:rPr>
              <a:t>Hierin</a:t>
            </a:r>
            <a:r>
              <a:rPr lang="en-US" sz="2400" dirty="0" smtClean="0">
                <a:solidFill>
                  <a:schemeClr val="bg1"/>
                </a:solidFill>
              </a:rPr>
              <a:t> </a:t>
            </a:r>
            <a:r>
              <a:rPr lang="en-US" sz="2400" dirty="0" err="1" smtClean="0">
                <a:solidFill>
                  <a:schemeClr val="bg1"/>
                </a:solidFill>
              </a:rPr>
              <a:t>staan</a:t>
            </a:r>
            <a:r>
              <a:rPr lang="en-US" sz="2400" dirty="0" smtClean="0">
                <a:solidFill>
                  <a:schemeClr val="bg1"/>
                </a:solidFill>
              </a:rPr>
              <a:t> </a:t>
            </a:r>
            <a:r>
              <a:rPr lang="en-US" sz="2400" u="sng" dirty="0" err="1" smtClean="0">
                <a:solidFill>
                  <a:schemeClr val="bg1"/>
                </a:solidFill>
              </a:rPr>
              <a:t>grondrechten</a:t>
            </a:r>
            <a:r>
              <a:rPr lang="en-US" sz="2400" dirty="0" smtClean="0">
                <a:solidFill>
                  <a:schemeClr val="bg1"/>
                </a:solidFill>
              </a:rPr>
              <a:t>; </a:t>
            </a:r>
            <a:r>
              <a:rPr lang="en-US" sz="2400" dirty="0" err="1" smtClean="0">
                <a:solidFill>
                  <a:schemeClr val="bg1"/>
                </a:solidFill>
              </a:rPr>
              <a:t>rechten</a:t>
            </a:r>
            <a:r>
              <a:rPr lang="en-US" sz="2400" dirty="0" smtClean="0">
                <a:solidFill>
                  <a:schemeClr val="bg1"/>
                </a:solidFill>
              </a:rPr>
              <a:t> die </a:t>
            </a:r>
            <a:r>
              <a:rPr lang="en-US" sz="2400" dirty="0" err="1" smtClean="0">
                <a:solidFill>
                  <a:schemeClr val="bg1"/>
                </a:solidFill>
              </a:rPr>
              <a:t>ieder</a:t>
            </a:r>
            <a:r>
              <a:rPr lang="en-US" sz="2400" dirty="0" smtClean="0">
                <a:solidFill>
                  <a:schemeClr val="bg1"/>
                </a:solidFill>
              </a:rPr>
              <a:t> </a:t>
            </a:r>
            <a:r>
              <a:rPr lang="en-US" sz="2400" dirty="0" err="1" smtClean="0">
                <a:solidFill>
                  <a:schemeClr val="bg1"/>
                </a:solidFill>
              </a:rPr>
              <a:t>mens</a:t>
            </a:r>
            <a:r>
              <a:rPr lang="en-US" sz="2400" dirty="0" smtClean="0">
                <a:solidFill>
                  <a:schemeClr val="bg1"/>
                </a:solidFill>
              </a:rPr>
              <a:t> </a:t>
            </a:r>
            <a:r>
              <a:rPr lang="en-US" sz="2400" dirty="0" err="1" smtClean="0">
                <a:solidFill>
                  <a:schemeClr val="bg1"/>
                </a:solidFill>
              </a:rPr>
              <a:t>heeft</a:t>
            </a:r>
            <a:r>
              <a:rPr lang="en-US" sz="2400" dirty="0" smtClean="0">
                <a:solidFill>
                  <a:schemeClr val="bg1"/>
                </a:solidFill>
              </a:rPr>
              <a:t>.</a:t>
            </a: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r>
              <a:rPr lang="en-US" sz="2400" dirty="0" err="1" smtClean="0">
                <a:solidFill>
                  <a:schemeClr val="bg1"/>
                </a:solidFill>
              </a:rPr>
              <a:t>Zoals</a:t>
            </a:r>
            <a:r>
              <a:rPr lang="en-US" sz="2400" dirty="0" smtClean="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nl-NL" sz="2400" dirty="0" smtClean="0">
                <a:solidFill>
                  <a:schemeClr val="bg1"/>
                </a:solidFill>
              </a:rPr>
              <a:t>Rechten </a:t>
            </a:r>
            <a:r>
              <a:rPr lang="nl-NL" sz="2400" dirty="0">
                <a:solidFill>
                  <a:schemeClr val="bg1"/>
                </a:solidFill>
              </a:rPr>
              <a:t>op </a:t>
            </a:r>
            <a:r>
              <a:rPr lang="nl-NL" sz="2400" dirty="0" smtClean="0">
                <a:solidFill>
                  <a:schemeClr val="bg1"/>
                </a:solidFill>
              </a:rPr>
              <a:t>leven </a:t>
            </a:r>
          </a:p>
          <a:p>
            <a:pPr marL="342900" indent="-342900">
              <a:buFont typeface="Arial" panose="020B0604020202020204" pitchFamily="34" charset="0"/>
              <a:buChar char="•"/>
            </a:pPr>
            <a:r>
              <a:rPr lang="nl-NL" sz="2400" dirty="0">
                <a:solidFill>
                  <a:schemeClr val="bg1"/>
                </a:solidFill>
              </a:rPr>
              <a:t>V</a:t>
            </a:r>
            <a:r>
              <a:rPr lang="nl-NL" sz="2400" dirty="0" smtClean="0">
                <a:solidFill>
                  <a:schemeClr val="bg1"/>
                </a:solidFill>
              </a:rPr>
              <a:t>rijheid </a:t>
            </a:r>
            <a:r>
              <a:rPr lang="nl-NL" sz="2400" dirty="0">
                <a:solidFill>
                  <a:schemeClr val="bg1"/>
                </a:solidFill>
              </a:rPr>
              <a:t>van geweten en </a:t>
            </a:r>
            <a:r>
              <a:rPr lang="nl-NL" sz="2400" dirty="0" smtClean="0">
                <a:solidFill>
                  <a:schemeClr val="bg1"/>
                </a:solidFill>
              </a:rPr>
              <a:t>religie</a:t>
            </a:r>
          </a:p>
          <a:p>
            <a:pPr marL="342900" indent="-342900">
              <a:buFont typeface="Arial" panose="020B0604020202020204" pitchFamily="34" charset="0"/>
              <a:buChar char="•"/>
            </a:pPr>
            <a:r>
              <a:rPr lang="nl-NL" sz="2400" dirty="0">
                <a:solidFill>
                  <a:schemeClr val="bg1"/>
                </a:solidFill>
              </a:rPr>
              <a:t>E</a:t>
            </a:r>
            <a:r>
              <a:rPr lang="nl-NL" sz="2400" dirty="0" smtClean="0">
                <a:solidFill>
                  <a:schemeClr val="bg1"/>
                </a:solidFill>
              </a:rPr>
              <a:t>rkenning </a:t>
            </a:r>
            <a:r>
              <a:rPr lang="nl-NL" sz="2400" dirty="0">
                <a:solidFill>
                  <a:schemeClr val="bg1"/>
                </a:solidFill>
              </a:rPr>
              <a:t>als persoon voor de </a:t>
            </a:r>
            <a:r>
              <a:rPr lang="nl-NL" sz="2400" dirty="0" smtClean="0">
                <a:solidFill>
                  <a:schemeClr val="bg1"/>
                </a:solidFill>
              </a:rPr>
              <a:t>wet,</a:t>
            </a:r>
          </a:p>
          <a:p>
            <a:pPr marL="342900" indent="-342900">
              <a:buFont typeface="Arial" panose="020B0604020202020204" pitchFamily="34" charset="0"/>
              <a:buChar char="•"/>
            </a:pPr>
            <a:r>
              <a:rPr lang="nl-NL" sz="2400" dirty="0">
                <a:solidFill>
                  <a:schemeClr val="bg1"/>
                </a:solidFill>
              </a:rPr>
              <a:t>V</a:t>
            </a:r>
            <a:r>
              <a:rPr lang="nl-NL" sz="2400" dirty="0" smtClean="0">
                <a:solidFill>
                  <a:schemeClr val="bg1"/>
                </a:solidFill>
              </a:rPr>
              <a:t>rijwaring </a:t>
            </a:r>
            <a:r>
              <a:rPr lang="nl-NL" sz="2400" dirty="0">
                <a:solidFill>
                  <a:schemeClr val="bg1"/>
                </a:solidFill>
              </a:rPr>
              <a:t>van marteling en wrede </a:t>
            </a:r>
            <a:r>
              <a:rPr lang="nl-NL" sz="2400" dirty="0" smtClean="0">
                <a:solidFill>
                  <a:schemeClr val="bg1"/>
                </a:solidFill>
              </a:rPr>
              <a:t>behandeling </a:t>
            </a:r>
          </a:p>
          <a:p>
            <a:pPr marL="342900" indent="-342900">
              <a:buFont typeface="Arial" panose="020B0604020202020204" pitchFamily="34" charset="0"/>
              <a:buChar char="•"/>
            </a:pPr>
            <a:r>
              <a:rPr lang="nl-NL" sz="2400" dirty="0">
                <a:solidFill>
                  <a:schemeClr val="bg1"/>
                </a:solidFill>
              </a:rPr>
              <a:t>B</a:t>
            </a:r>
            <a:r>
              <a:rPr lang="nl-NL" sz="2400" dirty="0" smtClean="0">
                <a:solidFill>
                  <a:schemeClr val="bg1"/>
                </a:solidFill>
              </a:rPr>
              <a:t>escherming </a:t>
            </a:r>
            <a:r>
              <a:rPr lang="nl-NL" sz="2400" dirty="0">
                <a:solidFill>
                  <a:schemeClr val="bg1"/>
                </a:solidFill>
              </a:rPr>
              <a:t>van privacy </a:t>
            </a:r>
            <a:endParaRPr lang="nl-NL" sz="2400" dirty="0" smtClean="0">
              <a:solidFill>
                <a:schemeClr val="bg1"/>
              </a:solidFill>
            </a:endParaRPr>
          </a:p>
          <a:p>
            <a:pPr marL="342900" indent="-342900">
              <a:buFont typeface="Arial" panose="020B0604020202020204" pitchFamily="34" charset="0"/>
              <a:buChar char="•"/>
            </a:pPr>
            <a:r>
              <a:rPr lang="nl-NL" sz="2400" dirty="0" smtClean="0">
                <a:solidFill>
                  <a:schemeClr val="bg1"/>
                </a:solidFill>
              </a:rPr>
              <a:t>Vrijheid </a:t>
            </a:r>
            <a:r>
              <a:rPr lang="nl-NL" sz="2400" dirty="0">
                <a:solidFill>
                  <a:schemeClr val="bg1"/>
                </a:solidFill>
              </a:rPr>
              <a:t>van meningsuiting en informatie</a:t>
            </a:r>
            <a:endParaRPr lang="en-US" sz="2400" dirty="0" smtClean="0">
              <a:solidFill>
                <a:schemeClr val="bg1"/>
              </a:solidFill>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9191" y="2093902"/>
            <a:ext cx="926416" cy="861392"/>
          </a:xfrm>
          <a:prstGeom prst="rect">
            <a:avLst/>
          </a:prstGeom>
        </p:spPr>
      </p:pic>
      <p:pic>
        <p:nvPicPr>
          <p:cNvPr id="8"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016489" y="5817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29306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44</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433666" y="343381"/>
            <a:ext cx="7945535" cy="4154984"/>
          </a:xfrm>
          <a:prstGeom prst="rect">
            <a:avLst/>
          </a:prstGeom>
        </p:spPr>
        <p:txBody>
          <a:bodyPr wrap="square">
            <a:spAutoFit/>
          </a:bodyPr>
          <a:lstStyle/>
          <a:p>
            <a:r>
              <a:rPr lang="en-US" sz="2400" dirty="0" err="1" smtClean="0">
                <a:solidFill>
                  <a:schemeClr val="bg1"/>
                </a:solidFill>
              </a:rPr>
              <a:t>Wat</a:t>
            </a:r>
            <a:r>
              <a:rPr lang="en-US" sz="2400" dirty="0" smtClean="0">
                <a:solidFill>
                  <a:schemeClr val="bg1"/>
                </a:solidFill>
              </a:rPr>
              <a:t> is </a:t>
            </a:r>
            <a:r>
              <a:rPr lang="en-US" sz="2400" dirty="0" err="1" smtClean="0">
                <a:solidFill>
                  <a:schemeClr val="bg1"/>
                </a:solidFill>
              </a:rPr>
              <a:t>er</a:t>
            </a:r>
            <a:r>
              <a:rPr lang="en-US" sz="2400" dirty="0" smtClean="0">
                <a:solidFill>
                  <a:schemeClr val="bg1"/>
                </a:solidFill>
              </a:rPr>
              <a:t> van </a:t>
            </a:r>
            <a:r>
              <a:rPr lang="en-US" sz="2400" dirty="0" err="1" smtClean="0">
                <a:solidFill>
                  <a:schemeClr val="bg1"/>
                </a:solidFill>
              </a:rPr>
              <a:t>terechtgekomen</a:t>
            </a:r>
            <a:r>
              <a:rPr lang="en-US" sz="2400" dirty="0" smtClean="0">
                <a:solidFill>
                  <a:schemeClr val="bg1"/>
                </a:solidFill>
              </a:rPr>
              <a:t>?</a:t>
            </a:r>
          </a:p>
          <a:p>
            <a:endParaRPr lang="en-US" sz="2400" dirty="0">
              <a:solidFill>
                <a:schemeClr val="bg1"/>
              </a:solidFill>
            </a:endParaRPr>
          </a:p>
          <a:p>
            <a:r>
              <a:rPr lang="en-US" sz="2400" dirty="0" smtClean="0">
                <a:solidFill>
                  <a:schemeClr val="bg1"/>
                </a:solidFill>
              </a:rPr>
              <a:t>De VN </a:t>
            </a:r>
            <a:r>
              <a:rPr lang="en-US" sz="2400" dirty="0" err="1" smtClean="0">
                <a:solidFill>
                  <a:schemeClr val="bg1"/>
                </a:solidFill>
              </a:rPr>
              <a:t>heeft</a:t>
            </a:r>
            <a:r>
              <a:rPr lang="en-US" sz="2400" dirty="0" smtClean="0">
                <a:solidFill>
                  <a:schemeClr val="bg1"/>
                </a:solidFill>
              </a:rPr>
              <a:t> </a:t>
            </a:r>
            <a:r>
              <a:rPr lang="en-US" sz="2400" dirty="0" err="1" smtClean="0">
                <a:solidFill>
                  <a:schemeClr val="bg1"/>
                </a:solidFill>
              </a:rPr>
              <a:t>bij</a:t>
            </a:r>
            <a:r>
              <a:rPr lang="en-US" sz="2400" dirty="0" smtClean="0">
                <a:solidFill>
                  <a:schemeClr val="bg1"/>
                </a:solidFill>
              </a:rPr>
              <a:t> </a:t>
            </a:r>
            <a:r>
              <a:rPr lang="en-US" sz="2400" dirty="0" err="1" smtClean="0">
                <a:solidFill>
                  <a:schemeClr val="bg1"/>
                </a:solidFill>
              </a:rPr>
              <a:t>sommige</a:t>
            </a:r>
            <a:r>
              <a:rPr lang="en-US" sz="2400" dirty="0" smtClean="0">
                <a:solidFill>
                  <a:schemeClr val="bg1"/>
                </a:solidFill>
              </a:rPr>
              <a:t> </a:t>
            </a:r>
            <a:r>
              <a:rPr lang="en-US" sz="2400" dirty="0" err="1" smtClean="0">
                <a:solidFill>
                  <a:schemeClr val="bg1"/>
                </a:solidFill>
              </a:rPr>
              <a:t>oorlogen</a:t>
            </a:r>
            <a:r>
              <a:rPr lang="en-US" sz="2400" dirty="0" smtClean="0">
                <a:solidFill>
                  <a:schemeClr val="bg1"/>
                </a:solidFill>
              </a:rPr>
              <a:t> </a:t>
            </a:r>
            <a:r>
              <a:rPr lang="en-US" sz="2400" dirty="0" err="1" smtClean="0">
                <a:solidFill>
                  <a:schemeClr val="bg1"/>
                </a:solidFill>
              </a:rPr>
              <a:t>ingegrepen</a:t>
            </a:r>
            <a:r>
              <a:rPr lang="en-US" sz="2400" dirty="0" smtClean="0">
                <a:solidFill>
                  <a:schemeClr val="bg1"/>
                </a:solidFill>
              </a:rPr>
              <a:t>.</a:t>
            </a:r>
          </a:p>
          <a:p>
            <a:endParaRPr lang="en-US" sz="2400" dirty="0">
              <a:solidFill>
                <a:schemeClr val="bg1"/>
              </a:solidFill>
            </a:endParaRPr>
          </a:p>
          <a:p>
            <a:r>
              <a:rPr lang="en-US" sz="2400" dirty="0" err="1" smtClean="0">
                <a:solidFill>
                  <a:schemeClr val="bg1"/>
                </a:solidFill>
              </a:rPr>
              <a:t>Zoals</a:t>
            </a:r>
            <a:r>
              <a:rPr lang="en-US" sz="2400" dirty="0" smtClean="0">
                <a:solidFill>
                  <a:schemeClr val="bg1"/>
                </a:solidFill>
              </a:rPr>
              <a:t> de Korea </a:t>
            </a:r>
            <a:r>
              <a:rPr lang="en-US" sz="2400" dirty="0" err="1" smtClean="0">
                <a:solidFill>
                  <a:schemeClr val="bg1"/>
                </a:solidFill>
              </a:rPr>
              <a:t>Oorlog</a:t>
            </a:r>
            <a:r>
              <a:rPr lang="en-US" sz="2400" dirty="0" smtClean="0">
                <a:solidFill>
                  <a:schemeClr val="bg1"/>
                </a:solidFill>
              </a:rPr>
              <a:t> (</a:t>
            </a:r>
            <a:r>
              <a:rPr lang="en-US" sz="2400" dirty="0" err="1" smtClean="0">
                <a:solidFill>
                  <a:schemeClr val="bg1"/>
                </a:solidFill>
              </a:rPr>
              <a:t>daarover</a:t>
            </a:r>
            <a:r>
              <a:rPr lang="en-US" sz="2400" dirty="0" smtClean="0">
                <a:solidFill>
                  <a:schemeClr val="bg1"/>
                </a:solidFill>
              </a:rPr>
              <a:t> later </a:t>
            </a:r>
            <a:r>
              <a:rPr lang="en-US" sz="2400" dirty="0" err="1" smtClean="0">
                <a:solidFill>
                  <a:schemeClr val="bg1"/>
                </a:solidFill>
              </a:rPr>
              <a:t>meer</a:t>
            </a:r>
            <a:r>
              <a:rPr lang="en-US" sz="2400" dirty="0" smtClean="0">
                <a:solidFill>
                  <a:schemeClr val="bg1"/>
                </a:solidFill>
              </a:rPr>
              <a:t>).</a:t>
            </a:r>
          </a:p>
          <a:p>
            <a:endParaRPr lang="en-US" sz="2400" dirty="0">
              <a:solidFill>
                <a:schemeClr val="bg1"/>
              </a:solidFill>
            </a:endParaRPr>
          </a:p>
          <a:p>
            <a:endParaRPr lang="en-US" sz="2400" dirty="0" smtClean="0">
              <a:solidFill>
                <a:schemeClr val="bg1"/>
              </a:solidFill>
            </a:endParaRPr>
          </a:p>
          <a:p>
            <a:r>
              <a:rPr lang="en-US" sz="2400" dirty="0" smtClean="0">
                <a:solidFill>
                  <a:schemeClr val="bg1"/>
                </a:solidFill>
              </a:rPr>
              <a:t>Maar..</a:t>
            </a:r>
          </a:p>
          <a:p>
            <a:endParaRPr lang="en-US" sz="2400" dirty="0">
              <a:solidFill>
                <a:schemeClr val="bg1"/>
              </a:solidFill>
            </a:endParaRPr>
          </a:p>
          <a:p>
            <a:r>
              <a:rPr lang="en-US" sz="2400" dirty="0" err="1" smtClean="0">
                <a:solidFill>
                  <a:schemeClr val="bg1"/>
                </a:solidFill>
              </a:rPr>
              <a:t>Meestal</a:t>
            </a:r>
            <a:r>
              <a:rPr lang="en-US" sz="2400" dirty="0" smtClean="0">
                <a:solidFill>
                  <a:schemeClr val="bg1"/>
                </a:solidFill>
              </a:rPr>
              <a:t> </a:t>
            </a:r>
            <a:r>
              <a:rPr lang="en-US" sz="2400" dirty="0" err="1" smtClean="0">
                <a:solidFill>
                  <a:schemeClr val="bg1"/>
                </a:solidFill>
              </a:rPr>
              <a:t>ontbreekt</a:t>
            </a:r>
            <a:r>
              <a:rPr lang="en-US" sz="2400" dirty="0" smtClean="0">
                <a:solidFill>
                  <a:schemeClr val="bg1"/>
                </a:solidFill>
              </a:rPr>
              <a:t> de </a:t>
            </a:r>
            <a:r>
              <a:rPr lang="en-US" sz="2400" dirty="0" err="1" smtClean="0">
                <a:solidFill>
                  <a:schemeClr val="bg1"/>
                </a:solidFill>
              </a:rPr>
              <a:t>unanieme</a:t>
            </a:r>
            <a:r>
              <a:rPr lang="en-US" sz="2400" dirty="0" smtClean="0">
                <a:solidFill>
                  <a:schemeClr val="bg1"/>
                </a:solidFill>
              </a:rPr>
              <a:t> stem van de </a:t>
            </a:r>
            <a:r>
              <a:rPr lang="en-US" sz="2400" u="sng" dirty="0" err="1" smtClean="0">
                <a:solidFill>
                  <a:schemeClr val="bg1"/>
                </a:solidFill>
              </a:rPr>
              <a:t>veiligheidsraad</a:t>
            </a:r>
            <a:r>
              <a:rPr lang="en-US" sz="2400" u="sng" dirty="0" smtClean="0">
                <a:solidFill>
                  <a:schemeClr val="bg1"/>
                </a:solidFill>
              </a:rPr>
              <a:t>.</a:t>
            </a:r>
            <a:endParaRPr lang="en-US" sz="2400" dirty="0" smtClean="0">
              <a:solidFill>
                <a:schemeClr val="bg1"/>
              </a:solidFill>
            </a:endParaRPr>
          </a:p>
          <a:p>
            <a:endParaRPr lang="en-US" sz="2400" dirty="0">
              <a:solidFill>
                <a:schemeClr val="bg1"/>
              </a:solidFill>
            </a:endParaRPr>
          </a:p>
        </p:txBody>
      </p:sp>
      <p:pic>
        <p:nvPicPr>
          <p:cNvPr id="5"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686289" y="48394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3322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45</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317551" y="9553"/>
            <a:ext cx="7945535" cy="6740307"/>
          </a:xfrm>
          <a:prstGeom prst="rect">
            <a:avLst/>
          </a:prstGeom>
        </p:spPr>
        <p:txBody>
          <a:bodyPr wrap="square">
            <a:spAutoFit/>
          </a:bodyPr>
          <a:lstStyle/>
          <a:p>
            <a:r>
              <a:rPr lang="en-US" sz="2400" dirty="0" smtClean="0">
                <a:solidFill>
                  <a:schemeClr val="bg1"/>
                </a:solidFill>
              </a:rPr>
              <a:t>De </a:t>
            </a:r>
            <a:r>
              <a:rPr lang="en-US" sz="2400" u="sng" dirty="0" err="1" smtClean="0">
                <a:solidFill>
                  <a:schemeClr val="bg1"/>
                </a:solidFill>
              </a:rPr>
              <a:t>veiligheidsraad</a:t>
            </a:r>
            <a:r>
              <a:rPr lang="en-US" sz="2400" u="sng" dirty="0" smtClean="0">
                <a:solidFill>
                  <a:schemeClr val="bg1"/>
                </a:solidFill>
              </a:rPr>
              <a:t>.</a:t>
            </a:r>
          </a:p>
          <a:p>
            <a:endParaRPr lang="en-US" sz="2400" u="sng" dirty="0">
              <a:solidFill>
                <a:schemeClr val="bg1"/>
              </a:solidFill>
            </a:endParaRPr>
          </a:p>
          <a:p>
            <a:r>
              <a:rPr lang="en-US" sz="2400" dirty="0" err="1" smtClean="0">
                <a:solidFill>
                  <a:schemeClr val="bg1"/>
                </a:solidFill>
              </a:rPr>
              <a:t>Vijf</a:t>
            </a:r>
            <a:r>
              <a:rPr lang="en-US" sz="2400" dirty="0" smtClean="0">
                <a:solidFill>
                  <a:schemeClr val="bg1"/>
                </a:solidFill>
              </a:rPr>
              <a:t> </a:t>
            </a:r>
            <a:r>
              <a:rPr lang="en-US" sz="2400" dirty="0" err="1" smtClean="0">
                <a:solidFill>
                  <a:schemeClr val="bg1"/>
                </a:solidFill>
              </a:rPr>
              <a:t>permanente</a:t>
            </a:r>
            <a:r>
              <a:rPr lang="en-US" sz="2400" dirty="0" smtClean="0">
                <a:solidFill>
                  <a:schemeClr val="bg1"/>
                </a:solidFill>
              </a:rPr>
              <a:t> </a:t>
            </a:r>
            <a:r>
              <a:rPr lang="en-US" sz="2400" dirty="0" err="1" smtClean="0">
                <a:solidFill>
                  <a:schemeClr val="bg1"/>
                </a:solidFill>
              </a:rPr>
              <a:t>leden</a:t>
            </a:r>
            <a:r>
              <a:rPr lang="en-US" sz="2400" dirty="0" smtClean="0">
                <a:solidFill>
                  <a:schemeClr val="bg1"/>
                </a:solidFill>
              </a:rPr>
              <a:t>:</a:t>
            </a:r>
          </a:p>
          <a:p>
            <a:pPr marL="342900" indent="-342900">
              <a:buFont typeface="Arial" panose="020B0604020202020204" pitchFamily="34" charset="0"/>
              <a:buChar char="•"/>
            </a:pPr>
            <a:r>
              <a:rPr lang="en-US" sz="2400" dirty="0" err="1" smtClean="0">
                <a:solidFill>
                  <a:schemeClr val="bg1"/>
                </a:solidFill>
              </a:rPr>
              <a:t>Rusland</a:t>
            </a:r>
            <a:endParaRPr lang="en-US" sz="2400" dirty="0" smtClean="0">
              <a:solidFill>
                <a:schemeClr val="bg1"/>
              </a:solidFill>
            </a:endParaRPr>
          </a:p>
          <a:p>
            <a:pPr marL="342900" indent="-342900">
              <a:buFont typeface="Arial" panose="020B0604020202020204" pitchFamily="34" charset="0"/>
              <a:buChar char="•"/>
            </a:pPr>
            <a:r>
              <a:rPr lang="en-US" sz="2400" dirty="0" smtClean="0">
                <a:solidFill>
                  <a:schemeClr val="bg1"/>
                </a:solidFill>
              </a:rPr>
              <a:t>VS</a:t>
            </a:r>
          </a:p>
          <a:p>
            <a:pPr marL="342900" indent="-342900">
              <a:buFont typeface="Arial" panose="020B0604020202020204" pitchFamily="34" charset="0"/>
              <a:buChar char="•"/>
            </a:pPr>
            <a:r>
              <a:rPr lang="en-US" sz="2400" dirty="0" err="1" smtClean="0">
                <a:solidFill>
                  <a:schemeClr val="bg1"/>
                </a:solidFill>
              </a:rPr>
              <a:t>Frankrijk</a:t>
            </a:r>
            <a:endParaRPr lang="en-US" sz="2400" dirty="0" smtClean="0">
              <a:solidFill>
                <a:schemeClr val="bg1"/>
              </a:solidFill>
            </a:endParaRPr>
          </a:p>
          <a:p>
            <a:pPr marL="342900" indent="-342900">
              <a:buFont typeface="Arial" panose="020B0604020202020204" pitchFamily="34" charset="0"/>
              <a:buChar char="•"/>
            </a:pPr>
            <a:r>
              <a:rPr lang="en-US" sz="2400" dirty="0" smtClean="0">
                <a:solidFill>
                  <a:schemeClr val="bg1"/>
                </a:solidFill>
              </a:rPr>
              <a:t>Groot-</a:t>
            </a:r>
            <a:r>
              <a:rPr lang="en-US" sz="2400" dirty="0" err="1" smtClean="0">
                <a:solidFill>
                  <a:schemeClr val="bg1"/>
                </a:solidFill>
              </a:rPr>
              <a:t>Brittannie</a:t>
            </a:r>
            <a:endParaRPr lang="en-US" sz="2400" dirty="0" smtClean="0">
              <a:solidFill>
                <a:schemeClr val="bg1"/>
              </a:solidFill>
            </a:endParaRPr>
          </a:p>
          <a:p>
            <a:pPr marL="342900" indent="-342900">
              <a:buFont typeface="Arial" panose="020B0604020202020204" pitchFamily="34" charset="0"/>
              <a:buChar char="•"/>
            </a:pPr>
            <a:r>
              <a:rPr lang="en-US" sz="2400" dirty="0" smtClean="0">
                <a:solidFill>
                  <a:schemeClr val="bg1"/>
                </a:solidFill>
              </a:rPr>
              <a:t>China</a:t>
            </a:r>
          </a:p>
          <a:p>
            <a:pPr marL="342900" indent="-342900">
              <a:buFont typeface="Arial" panose="020B0604020202020204" pitchFamily="34" charset="0"/>
              <a:buChar char="•"/>
            </a:pPr>
            <a:endParaRPr lang="en-US" sz="2400" dirty="0">
              <a:solidFill>
                <a:schemeClr val="bg1"/>
              </a:solidFill>
            </a:endParaRPr>
          </a:p>
          <a:p>
            <a:r>
              <a:rPr lang="en-US" sz="2400" dirty="0" err="1" smtClean="0">
                <a:solidFill>
                  <a:schemeClr val="bg1"/>
                </a:solidFill>
              </a:rPr>
              <a:t>Deze</a:t>
            </a:r>
            <a:r>
              <a:rPr lang="en-US" sz="2400" dirty="0" smtClean="0">
                <a:solidFill>
                  <a:schemeClr val="bg1"/>
                </a:solidFill>
              </a:rPr>
              <a:t> </a:t>
            </a:r>
            <a:r>
              <a:rPr lang="en-US" sz="2400" dirty="0" err="1" smtClean="0">
                <a:solidFill>
                  <a:schemeClr val="bg1"/>
                </a:solidFill>
              </a:rPr>
              <a:t>hebben</a:t>
            </a:r>
            <a:r>
              <a:rPr lang="en-US" sz="2400" dirty="0" smtClean="0">
                <a:solidFill>
                  <a:schemeClr val="bg1"/>
                </a:solidFill>
              </a:rPr>
              <a:t> </a:t>
            </a:r>
            <a:r>
              <a:rPr lang="en-US" sz="2400" dirty="0" err="1" smtClean="0">
                <a:solidFill>
                  <a:schemeClr val="bg1"/>
                </a:solidFill>
              </a:rPr>
              <a:t>een</a:t>
            </a:r>
            <a:r>
              <a:rPr lang="en-US" sz="2400" dirty="0" smtClean="0">
                <a:solidFill>
                  <a:schemeClr val="bg1"/>
                </a:solidFill>
              </a:rPr>
              <a:t> </a:t>
            </a:r>
            <a:r>
              <a:rPr lang="en-US" sz="2400" u="sng" dirty="0" smtClean="0">
                <a:solidFill>
                  <a:schemeClr val="bg1"/>
                </a:solidFill>
              </a:rPr>
              <a:t>veto</a:t>
            </a:r>
            <a:r>
              <a:rPr lang="en-US" sz="2400" dirty="0" smtClean="0">
                <a:solidFill>
                  <a:schemeClr val="bg1"/>
                </a:solidFill>
              </a:rPr>
              <a:t> </a:t>
            </a:r>
            <a:r>
              <a:rPr lang="en-US" sz="2400" dirty="0" err="1" smtClean="0">
                <a:solidFill>
                  <a:schemeClr val="bg1"/>
                </a:solidFill>
              </a:rPr>
              <a:t>tegen</a:t>
            </a:r>
            <a:r>
              <a:rPr lang="en-US" sz="2400" dirty="0" smtClean="0">
                <a:solidFill>
                  <a:schemeClr val="bg1"/>
                </a:solidFill>
              </a:rPr>
              <a:t> </a:t>
            </a:r>
            <a:r>
              <a:rPr lang="en-US" sz="2400" dirty="0" err="1" smtClean="0">
                <a:solidFill>
                  <a:schemeClr val="bg1"/>
                </a:solidFill>
              </a:rPr>
              <a:t>elke</a:t>
            </a:r>
            <a:r>
              <a:rPr lang="en-US" sz="2400" dirty="0" smtClean="0">
                <a:solidFill>
                  <a:schemeClr val="bg1"/>
                </a:solidFill>
              </a:rPr>
              <a:t> </a:t>
            </a:r>
            <a:r>
              <a:rPr lang="en-US" sz="2400" dirty="0" err="1" smtClean="0">
                <a:solidFill>
                  <a:schemeClr val="bg1"/>
                </a:solidFill>
              </a:rPr>
              <a:t>beslissing</a:t>
            </a:r>
            <a:r>
              <a:rPr lang="en-US" sz="2400" dirty="0" smtClean="0">
                <a:solidFill>
                  <a:schemeClr val="bg1"/>
                </a:solidFill>
              </a:rPr>
              <a:t>.</a:t>
            </a:r>
          </a:p>
          <a:p>
            <a:endParaRPr lang="en-US" sz="2400" dirty="0">
              <a:solidFill>
                <a:schemeClr val="bg1"/>
              </a:solidFill>
            </a:endParaRPr>
          </a:p>
          <a:p>
            <a:r>
              <a:rPr lang="en-US" sz="2400" dirty="0" err="1" smtClean="0">
                <a:solidFill>
                  <a:schemeClr val="bg1"/>
                </a:solidFill>
              </a:rPr>
              <a:t>Daarnaast</a:t>
            </a:r>
            <a:r>
              <a:rPr lang="en-US" sz="2400" dirty="0" smtClean="0">
                <a:solidFill>
                  <a:schemeClr val="bg1"/>
                </a:solidFill>
              </a:rPr>
              <a:t> 10 </a:t>
            </a:r>
            <a:r>
              <a:rPr lang="en-US" sz="2400" dirty="0" err="1" smtClean="0">
                <a:solidFill>
                  <a:schemeClr val="bg1"/>
                </a:solidFill>
              </a:rPr>
              <a:t>leden</a:t>
            </a:r>
            <a:r>
              <a:rPr lang="en-US" sz="2400" dirty="0" smtClean="0">
                <a:solidFill>
                  <a:schemeClr val="bg1"/>
                </a:solidFill>
              </a:rPr>
              <a:t> die om de twee </a:t>
            </a:r>
            <a:r>
              <a:rPr lang="en-US" sz="2400" dirty="0" err="1" smtClean="0">
                <a:solidFill>
                  <a:schemeClr val="bg1"/>
                </a:solidFill>
              </a:rPr>
              <a:t>jaar</a:t>
            </a:r>
            <a:r>
              <a:rPr lang="en-US" sz="2400" dirty="0" smtClean="0">
                <a:solidFill>
                  <a:schemeClr val="bg1"/>
                </a:solidFill>
              </a:rPr>
              <a:t> </a:t>
            </a:r>
            <a:r>
              <a:rPr lang="en-US" sz="2400" dirty="0" err="1" smtClean="0">
                <a:solidFill>
                  <a:schemeClr val="bg1"/>
                </a:solidFill>
              </a:rPr>
              <a:t>wisselen</a:t>
            </a:r>
            <a:r>
              <a:rPr lang="en-US" sz="2400" dirty="0" smtClean="0">
                <a:solidFill>
                  <a:schemeClr val="bg1"/>
                </a:solidFill>
              </a:rPr>
              <a:t>. Die </a:t>
            </a:r>
            <a:r>
              <a:rPr lang="en-US" sz="2400" dirty="0" err="1" smtClean="0">
                <a:solidFill>
                  <a:schemeClr val="bg1"/>
                </a:solidFill>
              </a:rPr>
              <a:t>hebben</a:t>
            </a:r>
            <a:r>
              <a:rPr lang="en-US" sz="2400" dirty="0" smtClean="0">
                <a:solidFill>
                  <a:schemeClr val="bg1"/>
                </a:solidFill>
              </a:rPr>
              <a:t> </a:t>
            </a:r>
            <a:r>
              <a:rPr lang="en-US" sz="2400" dirty="0" err="1" smtClean="0">
                <a:solidFill>
                  <a:schemeClr val="bg1"/>
                </a:solidFill>
              </a:rPr>
              <a:t>geen</a:t>
            </a:r>
            <a:r>
              <a:rPr lang="en-US" sz="2400" dirty="0" smtClean="0">
                <a:solidFill>
                  <a:schemeClr val="bg1"/>
                </a:solidFill>
              </a:rPr>
              <a:t> veto.</a:t>
            </a:r>
          </a:p>
          <a:p>
            <a:endParaRPr lang="en-US" sz="2400" dirty="0" smtClean="0">
              <a:solidFill>
                <a:schemeClr val="bg1"/>
              </a:solidFill>
            </a:endParaRPr>
          </a:p>
          <a:p>
            <a:endParaRPr lang="en-US" sz="2400" dirty="0">
              <a:solidFill>
                <a:schemeClr val="bg1"/>
              </a:solidFill>
            </a:endParaRPr>
          </a:p>
          <a:p>
            <a:r>
              <a:rPr lang="en-US" sz="2400" dirty="0" smtClean="0">
                <a:solidFill>
                  <a:schemeClr val="bg1"/>
                </a:solidFill>
              </a:rPr>
              <a:t>Op </a:t>
            </a:r>
            <a:r>
              <a:rPr lang="en-US" sz="2400" dirty="0" err="1" smtClean="0">
                <a:solidFill>
                  <a:schemeClr val="bg1"/>
                </a:solidFill>
              </a:rPr>
              <a:t>dit</a:t>
            </a:r>
            <a:r>
              <a:rPr lang="en-US" sz="2400" dirty="0" smtClean="0">
                <a:solidFill>
                  <a:schemeClr val="bg1"/>
                </a:solidFill>
              </a:rPr>
              <a:t> moment</a:t>
            </a:r>
            <a:r>
              <a:rPr lang="en-US" sz="2400" dirty="0">
                <a:solidFill>
                  <a:schemeClr val="bg1"/>
                </a:solidFill>
              </a:rPr>
              <a:t>: Angola, </a:t>
            </a:r>
            <a:r>
              <a:rPr lang="en-US" sz="2400" dirty="0" err="1">
                <a:solidFill>
                  <a:schemeClr val="bg1"/>
                </a:solidFill>
              </a:rPr>
              <a:t>Maleisië</a:t>
            </a:r>
            <a:r>
              <a:rPr lang="en-US" sz="2400" dirty="0">
                <a:solidFill>
                  <a:schemeClr val="bg1"/>
                </a:solidFill>
              </a:rPr>
              <a:t>, </a:t>
            </a:r>
            <a:r>
              <a:rPr lang="en-US" sz="2400" dirty="0" err="1">
                <a:solidFill>
                  <a:schemeClr val="bg1"/>
                </a:solidFill>
              </a:rPr>
              <a:t>Nieuw</a:t>
            </a:r>
            <a:r>
              <a:rPr lang="en-US" sz="2400" dirty="0">
                <a:solidFill>
                  <a:schemeClr val="bg1"/>
                </a:solidFill>
              </a:rPr>
              <a:t> Zeeland, </a:t>
            </a:r>
            <a:r>
              <a:rPr lang="en-US" sz="2400" dirty="0" err="1">
                <a:solidFill>
                  <a:schemeClr val="bg1"/>
                </a:solidFill>
              </a:rPr>
              <a:t>Spanje</a:t>
            </a:r>
            <a:r>
              <a:rPr lang="en-US" sz="2400" dirty="0">
                <a:solidFill>
                  <a:schemeClr val="bg1"/>
                </a:solidFill>
              </a:rPr>
              <a:t> </a:t>
            </a:r>
            <a:r>
              <a:rPr lang="en-US" sz="2400" dirty="0" err="1">
                <a:solidFill>
                  <a:schemeClr val="bg1"/>
                </a:solidFill>
              </a:rPr>
              <a:t>en</a:t>
            </a:r>
            <a:r>
              <a:rPr lang="en-US" sz="2400" dirty="0">
                <a:solidFill>
                  <a:schemeClr val="bg1"/>
                </a:solidFill>
              </a:rPr>
              <a:t> Venezuela</a:t>
            </a:r>
            <a:endParaRPr lang="en-US" sz="2400" dirty="0" smtClean="0">
              <a:solidFill>
                <a:schemeClr val="bg1"/>
              </a:solidFill>
            </a:endParaRPr>
          </a:p>
          <a:p>
            <a:endParaRPr lang="en-US" sz="2400" dirty="0">
              <a:solidFill>
                <a:schemeClr val="bg1"/>
              </a:solidFill>
            </a:endParaRPr>
          </a:p>
        </p:txBody>
      </p:sp>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705" y="4662043"/>
            <a:ext cx="926416" cy="861392"/>
          </a:xfrm>
          <a:prstGeom prst="rect">
            <a:avLst/>
          </a:prstGeom>
        </p:spPr>
      </p:pic>
      <p:pic>
        <p:nvPicPr>
          <p:cNvPr id="1026" name="Picture 2" descr="http://www.refdag.nl/polopoly_fs/veiligheidsraad_epa_1_646555!image/4258322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9970" y="101600"/>
            <a:ext cx="3956231" cy="311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2921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46</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317552" y="9553"/>
            <a:ext cx="3648057" cy="4524315"/>
          </a:xfrm>
          <a:prstGeom prst="rect">
            <a:avLst/>
          </a:prstGeom>
        </p:spPr>
        <p:txBody>
          <a:bodyPr wrap="square">
            <a:spAutoFit/>
          </a:bodyPr>
          <a:lstStyle/>
          <a:p>
            <a:endParaRPr lang="en-US" sz="2400" dirty="0">
              <a:solidFill>
                <a:schemeClr val="bg1"/>
              </a:solidFill>
            </a:endParaRPr>
          </a:p>
          <a:p>
            <a:r>
              <a:rPr lang="en-US" sz="2400" dirty="0" err="1" smtClean="0">
                <a:solidFill>
                  <a:schemeClr val="bg1"/>
                </a:solidFill>
              </a:rPr>
              <a:t>Meestal</a:t>
            </a:r>
            <a:r>
              <a:rPr lang="en-US" sz="2400" dirty="0" smtClean="0">
                <a:solidFill>
                  <a:schemeClr val="bg1"/>
                </a:solidFill>
              </a:rPr>
              <a:t> </a:t>
            </a:r>
            <a:r>
              <a:rPr lang="en-US" sz="2400" dirty="0" err="1" smtClean="0">
                <a:solidFill>
                  <a:schemeClr val="bg1"/>
                </a:solidFill>
              </a:rPr>
              <a:t>stuurt</a:t>
            </a:r>
            <a:r>
              <a:rPr lang="en-US" sz="2400" dirty="0" smtClean="0">
                <a:solidFill>
                  <a:schemeClr val="bg1"/>
                </a:solidFill>
              </a:rPr>
              <a:t> de VN </a:t>
            </a:r>
            <a:r>
              <a:rPr lang="en-US" sz="2400" dirty="0" err="1" smtClean="0">
                <a:solidFill>
                  <a:schemeClr val="bg1"/>
                </a:solidFill>
              </a:rPr>
              <a:t>alleen</a:t>
            </a:r>
            <a:r>
              <a:rPr lang="en-US" sz="2400" dirty="0" smtClean="0">
                <a:solidFill>
                  <a:schemeClr val="bg1"/>
                </a:solidFill>
              </a:rPr>
              <a:t> </a:t>
            </a:r>
            <a:r>
              <a:rPr lang="en-US" sz="2400" dirty="0" err="1" smtClean="0">
                <a:solidFill>
                  <a:schemeClr val="bg1"/>
                </a:solidFill>
              </a:rPr>
              <a:t>soldaten</a:t>
            </a:r>
            <a:r>
              <a:rPr lang="en-US" sz="2400" dirty="0" smtClean="0">
                <a:solidFill>
                  <a:schemeClr val="bg1"/>
                </a:solidFill>
              </a:rPr>
              <a:t> om de </a:t>
            </a:r>
            <a:r>
              <a:rPr lang="en-US" sz="2400" dirty="0" err="1" smtClean="0">
                <a:solidFill>
                  <a:schemeClr val="bg1"/>
                </a:solidFill>
              </a:rPr>
              <a:t>vrede</a:t>
            </a:r>
            <a:r>
              <a:rPr lang="en-US" sz="2400" dirty="0" smtClean="0">
                <a:solidFill>
                  <a:schemeClr val="bg1"/>
                </a:solidFill>
              </a:rPr>
              <a:t> </a:t>
            </a:r>
            <a:r>
              <a:rPr lang="en-US" sz="2400" dirty="0" err="1" smtClean="0">
                <a:solidFill>
                  <a:schemeClr val="bg1"/>
                </a:solidFill>
              </a:rPr>
              <a:t>te</a:t>
            </a:r>
            <a:r>
              <a:rPr lang="en-US" sz="2400" dirty="0" smtClean="0">
                <a:solidFill>
                  <a:schemeClr val="bg1"/>
                </a:solidFill>
              </a:rPr>
              <a:t> </a:t>
            </a:r>
            <a:r>
              <a:rPr lang="en-US" sz="2400" dirty="0" err="1" smtClean="0">
                <a:solidFill>
                  <a:schemeClr val="bg1"/>
                </a:solidFill>
              </a:rPr>
              <a:t>bewaren</a:t>
            </a:r>
            <a:r>
              <a:rPr lang="en-US" sz="2400" dirty="0">
                <a:solidFill>
                  <a:schemeClr val="bg1"/>
                </a:solidFill>
              </a:rPr>
              <a:t> </a:t>
            </a:r>
            <a:r>
              <a:rPr lang="en-US" sz="2400" dirty="0" smtClean="0">
                <a:solidFill>
                  <a:schemeClr val="bg1"/>
                </a:solidFill>
              </a:rPr>
              <a:t>of </a:t>
            </a:r>
            <a:r>
              <a:rPr lang="en-US" sz="2400" dirty="0" err="1" smtClean="0">
                <a:solidFill>
                  <a:schemeClr val="bg1"/>
                </a:solidFill>
              </a:rPr>
              <a:t>als</a:t>
            </a:r>
            <a:r>
              <a:rPr lang="en-US" sz="2400" dirty="0" smtClean="0">
                <a:solidFill>
                  <a:schemeClr val="bg1"/>
                </a:solidFill>
              </a:rPr>
              <a:t> </a:t>
            </a:r>
            <a:r>
              <a:rPr lang="en-US" sz="2400" dirty="0" err="1" smtClean="0">
                <a:solidFill>
                  <a:schemeClr val="bg1"/>
                </a:solidFill>
              </a:rPr>
              <a:t>er</a:t>
            </a:r>
            <a:r>
              <a:rPr lang="en-US" sz="2400" dirty="0" smtClean="0">
                <a:solidFill>
                  <a:schemeClr val="bg1"/>
                </a:solidFill>
              </a:rPr>
              <a:t> </a:t>
            </a:r>
            <a:r>
              <a:rPr lang="en-US" sz="2400" dirty="0" err="1" smtClean="0">
                <a:solidFill>
                  <a:schemeClr val="bg1"/>
                </a:solidFill>
              </a:rPr>
              <a:t>ergens</a:t>
            </a:r>
            <a:r>
              <a:rPr lang="en-US" sz="2400" dirty="0" smtClean="0">
                <a:solidFill>
                  <a:schemeClr val="bg1"/>
                </a:solidFill>
              </a:rPr>
              <a:t> </a:t>
            </a:r>
            <a:r>
              <a:rPr lang="en-US" sz="2400" dirty="0" err="1" smtClean="0">
                <a:solidFill>
                  <a:schemeClr val="bg1"/>
                </a:solidFill>
              </a:rPr>
              <a:t>massamoorden</a:t>
            </a:r>
            <a:r>
              <a:rPr lang="en-US" sz="2400" dirty="0" smtClean="0">
                <a:solidFill>
                  <a:schemeClr val="bg1"/>
                </a:solidFill>
              </a:rPr>
              <a:t> </a:t>
            </a:r>
            <a:r>
              <a:rPr lang="en-US" sz="2400" dirty="0" err="1" smtClean="0">
                <a:solidFill>
                  <a:schemeClr val="bg1"/>
                </a:solidFill>
              </a:rPr>
              <a:t>worden</a:t>
            </a:r>
            <a:r>
              <a:rPr lang="en-US" sz="2400" dirty="0" smtClean="0">
                <a:solidFill>
                  <a:schemeClr val="bg1"/>
                </a:solidFill>
              </a:rPr>
              <a:t> </a:t>
            </a:r>
            <a:r>
              <a:rPr lang="en-US" sz="2400" dirty="0" err="1" smtClean="0">
                <a:solidFill>
                  <a:schemeClr val="bg1"/>
                </a:solidFill>
              </a:rPr>
              <a:t>gepleegd</a:t>
            </a:r>
            <a:r>
              <a:rPr lang="en-US" sz="2400" dirty="0" smtClean="0">
                <a:solidFill>
                  <a:schemeClr val="bg1"/>
                </a:solidFill>
              </a:rPr>
              <a:t>.</a:t>
            </a:r>
          </a:p>
          <a:p>
            <a:endParaRPr lang="en-US" sz="2400" dirty="0" smtClean="0">
              <a:solidFill>
                <a:schemeClr val="bg1"/>
              </a:solidFill>
            </a:endParaRPr>
          </a:p>
          <a:p>
            <a:endParaRPr lang="en-US" sz="2400" dirty="0">
              <a:solidFill>
                <a:schemeClr val="bg1"/>
              </a:solidFill>
            </a:endParaRPr>
          </a:p>
          <a:p>
            <a:endParaRPr lang="en-US" sz="2400" dirty="0">
              <a:solidFill>
                <a:schemeClr val="bg1"/>
              </a:solidFill>
            </a:endParaRPr>
          </a:p>
          <a:p>
            <a:r>
              <a:rPr lang="en-US" sz="2400" dirty="0" smtClean="0">
                <a:solidFill>
                  <a:schemeClr val="bg1"/>
                </a:solidFill>
              </a:rPr>
              <a:t>VN </a:t>
            </a:r>
            <a:r>
              <a:rPr lang="en-US" sz="2400" dirty="0" err="1" smtClean="0">
                <a:solidFill>
                  <a:schemeClr val="bg1"/>
                </a:solidFill>
              </a:rPr>
              <a:t>soldaten</a:t>
            </a:r>
            <a:r>
              <a:rPr lang="en-US" sz="2400" dirty="0" smtClean="0">
                <a:solidFill>
                  <a:schemeClr val="bg1"/>
                </a:solidFill>
              </a:rPr>
              <a:t> </a:t>
            </a:r>
            <a:r>
              <a:rPr lang="en-US" sz="2400" dirty="0" err="1" smtClean="0">
                <a:solidFill>
                  <a:schemeClr val="bg1"/>
                </a:solidFill>
              </a:rPr>
              <a:t>mogen</a:t>
            </a:r>
            <a:r>
              <a:rPr lang="en-US" sz="2400" dirty="0" smtClean="0">
                <a:solidFill>
                  <a:schemeClr val="bg1"/>
                </a:solidFill>
              </a:rPr>
              <a:t> </a:t>
            </a:r>
            <a:r>
              <a:rPr lang="en-US" sz="2400" dirty="0" err="1" smtClean="0">
                <a:solidFill>
                  <a:schemeClr val="bg1"/>
                </a:solidFill>
              </a:rPr>
              <a:t>dan</a:t>
            </a:r>
            <a:r>
              <a:rPr lang="en-US" sz="2400" dirty="0" smtClean="0">
                <a:solidFill>
                  <a:schemeClr val="bg1"/>
                </a:solidFill>
              </a:rPr>
              <a:t> </a:t>
            </a:r>
            <a:r>
              <a:rPr lang="en-US" sz="2400" dirty="0" err="1" smtClean="0">
                <a:solidFill>
                  <a:schemeClr val="bg1"/>
                </a:solidFill>
              </a:rPr>
              <a:t>onder</a:t>
            </a:r>
            <a:r>
              <a:rPr lang="en-US" sz="2400" dirty="0" smtClean="0">
                <a:solidFill>
                  <a:schemeClr val="bg1"/>
                </a:solidFill>
              </a:rPr>
              <a:t> </a:t>
            </a:r>
            <a:r>
              <a:rPr lang="en-US" sz="2400" dirty="0" err="1" smtClean="0">
                <a:solidFill>
                  <a:schemeClr val="bg1"/>
                </a:solidFill>
              </a:rPr>
              <a:t>strenge</a:t>
            </a:r>
            <a:r>
              <a:rPr lang="en-US" sz="2400" dirty="0" smtClean="0">
                <a:solidFill>
                  <a:schemeClr val="bg1"/>
                </a:solidFill>
              </a:rPr>
              <a:t> regels burgers </a:t>
            </a:r>
            <a:r>
              <a:rPr lang="en-US" sz="2400" dirty="0" err="1" smtClean="0">
                <a:solidFill>
                  <a:schemeClr val="bg1"/>
                </a:solidFill>
              </a:rPr>
              <a:t>beschermen</a:t>
            </a:r>
            <a:r>
              <a:rPr lang="en-US" sz="2400" dirty="0" smtClean="0">
                <a:solidFill>
                  <a:schemeClr val="bg1"/>
                </a:solidFill>
              </a:rPr>
              <a:t>. </a:t>
            </a:r>
            <a:r>
              <a:rPr lang="en-US" sz="2400" dirty="0" smtClean="0">
                <a:solidFill>
                  <a:schemeClr val="bg1"/>
                </a:solidFill>
                <a:hlinkClick r:id="rId3"/>
              </a:rPr>
              <a:t>Video</a:t>
            </a:r>
            <a:endParaRPr lang="en-US" sz="2400" dirty="0" smtClean="0">
              <a:solidFill>
                <a:schemeClr val="bg1"/>
              </a:solidFill>
            </a:endParaRPr>
          </a:p>
        </p:txBody>
      </p:sp>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2471" y="2364408"/>
            <a:ext cx="926416" cy="861392"/>
          </a:xfrm>
          <a:prstGeom prst="rect">
            <a:avLst/>
          </a:prstGeom>
        </p:spPr>
      </p:pic>
      <p:pic>
        <p:nvPicPr>
          <p:cNvPr id="6146" name="Picture 2" descr="http://nieuwsuur.nl/documenten/graficro_missienederlandmaili01012_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1421" y="139700"/>
            <a:ext cx="5584155"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0498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47</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317549" y="9553"/>
            <a:ext cx="9407851" cy="10433625"/>
          </a:xfrm>
          <a:prstGeom prst="rect">
            <a:avLst/>
          </a:prstGeom>
        </p:spPr>
        <p:txBody>
          <a:bodyPr wrap="square">
            <a:spAutoFit/>
          </a:bodyPr>
          <a:lstStyle/>
          <a:p>
            <a:endParaRPr lang="en-US" sz="2400" dirty="0">
              <a:solidFill>
                <a:schemeClr val="bg1"/>
              </a:solidFill>
            </a:endParaRPr>
          </a:p>
          <a:p>
            <a:r>
              <a:rPr lang="en-US" sz="2400" dirty="0" smtClean="0">
                <a:solidFill>
                  <a:schemeClr val="bg1"/>
                </a:solidFill>
              </a:rPr>
              <a:t>VN </a:t>
            </a:r>
            <a:r>
              <a:rPr lang="en-US" sz="2400" dirty="0" err="1" smtClean="0">
                <a:solidFill>
                  <a:schemeClr val="bg1"/>
                </a:solidFill>
              </a:rPr>
              <a:t>heeft</a:t>
            </a:r>
            <a:r>
              <a:rPr lang="en-US" sz="2400" dirty="0" smtClean="0">
                <a:solidFill>
                  <a:schemeClr val="bg1"/>
                </a:solidFill>
              </a:rPr>
              <a:t> </a:t>
            </a:r>
            <a:r>
              <a:rPr lang="en-US" sz="2400" dirty="0" err="1" smtClean="0">
                <a:solidFill>
                  <a:schemeClr val="bg1"/>
                </a:solidFill>
              </a:rPr>
              <a:t>specifieke</a:t>
            </a:r>
            <a:r>
              <a:rPr lang="en-US" sz="2400" dirty="0" smtClean="0">
                <a:solidFill>
                  <a:schemeClr val="bg1"/>
                </a:solidFill>
              </a:rPr>
              <a:t> </a:t>
            </a:r>
            <a:r>
              <a:rPr lang="en-US" sz="2400" dirty="0" err="1" smtClean="0">
                <a:solidFill>
                  <a:schemeClr val="bg1"/>
                </a:solidFill>
              </a:rPr>
              <a:t>organisaties</a:t>
            </a:r>
            <a:r>
              <a:rPr lang="en-US" sz="2400" dirty="0" smtClean="0">
                <a:solidFill>
                  <a:schemeClr val="bg1"/>
                </a:solidFill>
              </a:rPr>
              <a:t> om de </a:t>
            </a:r>
            <a:r>
              <a:rPr lang="en-US" sz="2400" dirty="0" err="1" smtClean="0">
                <a:solidFill>
                  <a:schemeClr val="bg1"/>
                </a:solidFill>
              </a:rPr>
              <a:t>wereld</a:t>
            </a:r>
            <a:r>
              <a:rPr lang="en-US" sz="2400" dirty="0" smtClean="0">
                <a:solidFill>
                  <a:schemeClr val="bg1"/>
                </a:solidFill>
              </a:rPr>
              <a:t> </a:t>
            </a:r>
            <a:r>
              <a:rPr lang="en-US" sz="2400" dirty="0" err="1" smtClean="0">
                <a:solidFill>
                  <a:schemeClr val="bg1"/>
                </a:solidFill>
              </a:rPr>
              <a:t>te</a:t>
            </a:r>
            <a:r>
              <a:rPr lang="en-US" sz="2400" dirty="0" smtClean="0">
                <a:solidFill>
                  <a:schemeClr val="bg1"/>
                </a:solidFill>
              </a:rPr>
              <a:t> </a:t>
            </a:r>
            <a:r>
              <a:rPr lang="en-US" sz="2400" dirty="0" err="1" smtClean="0">
                <a:solidFill>
                  <a:schemeClr val="bg1"/>
                </a:solidFill>
              </a:rPr>
              <a:t>verbeteren</a:t>
            </a:r>
            <a:r>
              <a:rPr lang="en-US" sz="2400" dirty="0" smtClean="0">
                <a:solidFill>
                  <a:schemeClr val="bg1"/>
                </a:solidFill>
              </a:rPr>
              <a:t>:</a:t>
            </a:r>
          </a:p>
          <a:p>
            <a:endParaRPr lang="en-US" sz="2400" dirty="0">
              <a:solidFill>
                <a:schemeClr val="bg1"/>
              </a:solidFill>
            </a:endParaRPr>
          </a:p>
          <a:p>
            <a:endParaRPr lang="en-US" sz="2400" dirty="0">
              <a:solidFill>
                <a:schemeClr val="bg1"/>
              </a:solidFill>
            </a:endParaRPr>
          </a:p>
          <a:p>
            <a:r>
              <a:rPr lang="en-US" sz="2400" dirty="0" smtClean="0">
                <a:solidFill>
                  <a:schemeClr val="bg1"/>
                </a:solidFill>
              </a:rPr>
              <a:t>          </a:t>
            </a:r>
            <a:r>
              <a:rPr lang="en-US" sz="2400" dirty="0" err="1" smtClean="0">
                <a:solidFill>
                  <a:schemeClr val="bg1"/>
                </a:solidFill>
              </a:rPr>
              <a:t>Internationaal</a:t>
            </a:r>
            <a:r>
              <a:rPr lang="en-US" sz="2400" dirty="0" smtClean="0">
                <a:solidFill>
                  <a:schemeClr val="bg1"/>
                </a:solidFill>
              </a:rPr>
              <a:t> </a:t>
            </a:r>
            <a:r>
              <a:rPr lang="en-US" sz="2400" dirty="0" err="1" smtClean="0">
                <a:solidFill>
                  <a:schemeClr val="bg1"/>
                </a:solidFill>
              </a:rPr>
              <a:t>Atoomagentschap</a:t>
            </a:r>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r>
              <a:rPr lang="en-US" sz="2400" dirty="0" smtClean="0">
                <a:solidFill>
                  <a:schemeClr val="bg1"/>
                </a:solidFill>
              </a:rPr>
              <a:t>                                                             </a:t>
            </a:r>
          </a:p>
          <a:p>
            <a:r>
              <a:rPr lang="en-US" sz="2400" dirty="0">
                <a:solidFill>
                  <a:schemeClr val="bg1"/>
                </a:solidFill>
              </a:rPr>
              <a:t> </a:t>
            </a:r>
            <a:r>
              <a:rPr lang="en-US" sz="2400" dirty="0" smtClean="0">
                <a:solidFill>
                  <a:schemeClr val="bg1"/>
                </a:solidFill>
              </a:rPr>
              <a:t>                                     </a:t>
            </a:r>
            <a:r>
              <a:rPr lang="en-US" sz="2400" dirty="0" err="1" smtClean="0">
                <a:solidFill>
                  <a:schemeClr val="bg1"/>
                </a:solidFill>
              </a:rPr>
              <a:t>Unesco</a:t>
            </a:r>
            <a:r>
              <a:rPr lang="en-US" sz="2400" dirty="0" smtClean="0">
                <a:solidFill>
                  <a:schemeClr val="bg1"/>
                </a:solidFill>
              </a:rPr>
              <a:t>        </a:t>
            </a:r>
          </a:p>
          <a:p>
            <a:r>
              <a:rPr lang="en-US" sz="2400" dirty="0">
                <a:solidFill>
                  <a:schemeClr val="bg1"/>
                </a:solidFill>
              </a:rPr>
              <a:t> </a:t>
            </a:r>
            <a:r>
              <a:rPr lang="en-US" sz="2400" dirty="0" smtClean="0">
                <a:solidFill>
                  <a:schemeClr val="bg1"/>
                </a:solidFill>
              </a:rPr>
              <a:t>                                                                </a:t>
            </a:r>
          </a:p>
          <a:p>
            <a:endParaRPr lang="en-US" sz="2400" dirty="0">
              <a:solidFill>
                <a:schemeClr val="bg1"/>
              </a:solidFill>
            </a:endParaRPr>
          </a:p>
          <a:p>
            <a:endParaRPr lang="en-US" sz="2400" dirty="0" smtClean="0">
              <a:solidFill>
                <a:schemeClr val="bg1"/>
              </a:solidFill>
            </a:endParaRPr>
          </a:p>
          <a:p>
            <a:r>
              <a:rPr lang="en-US" sz="2400" dirty="0">
                <a:solidFill>
                  <a:schemeClr val="bg1"/>
                </a:solidFill>
              </a:rPr>
              <a:t>	</a:t>
            </a:r>
            <a:r>
              <a:rPr lang="en-US" sz="2400" dirty="0" smtClean="0">
                <a:solidFill>
                  <a:schemeClr val="bg1"/>
                </a:solidFill>
              </a:rPr>
              <a:t>				</a:t>
            </a:r>
            <a:r>
              <a:rPr lang="en-US" sz="2400" dirty="0" err="1" smtClean="0">
                <a:solidFill>
                  <a:schemeClr val="bg1"/>
                </a:solidFill>
              </a:rPr>
              <a:t>Wereld</a:t>
            </a:r>
            <a:r>
              <a:rPr lang="en-US" sz="2400" dirty="0" smtClean="0">
                <a:solidFill>
                  <a:schemeClr val="bg1"/>
                </a:solidFill>
              </a:rPr>
              <a:t> </a:t>
            </a:r>
            <a:r>
              <a:rPr lang="en-US" sz="2400" dirty="0" err="1" smtClean="0">
                <a:solidFill>
                  <a:schemeClr val="bg1"/>
                </a:solidFill>
              </a:rPr>
              <a:t>Gezondheidsorganisatie</a:t>
            </a:r>
            <a:r>
              <a:rPr lang="en-US" sz="2400" dirty="0" smtClean="0">
                <a:solidFill>
                  <a:schemeClr val="bg1"/>
                </a:solidFill>
              </a:rPr>
              <a:t/>
            </a:r>
            <a:br>
              <a:rPr lang="en-US" sz="2400" dirty="0" smtClean="0">
                <a:solidFill>
                  <a:schemeClr val="bg1"/>
                </a:solidFill>
              </a:rPr>
            </a:br>
            <a:endParaRPr lang="en-US" sz="2400" dirty="0" smtClean="0">
              <a:solidFill>
                <a:schemeClr val="bg1"/>
              </a:solidFill>
            </a:endParaRPr>
          </a:p>
          <a:p>
            <a:endParaRPr lang="en-US" sz="2400" dirty="0" smtClean="0">
              <a:solidFill>
                <a:schemeClr val="bg1"/>
              </a:solidFill>
            </a:endParaRPr>
          </a:p>
          <a:p>
            <a:endParaRPr lang="en-US" sz="2400" dirty="0">
              <a:solidFill>
                <a:schemeClr val="bg1"/>
              </a:solidFill>
            </a:endParaRPr>
          </a:p>
          <a:p>
            <a:r>
              <a:rPr lang="en-US" sz="2400" dirty="0" err="1" smtClean="0">
                <a:solidFill>
                  <a:schemeClr val="bg1"/>
                </a:solidFill>
              </a:rPr>
              <a:t>Wereldbank</a:t>
            </a:r>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7571" y="5399077"/>
            <a:ext cx="926416" cy="861392"/>
          </a:xfrm>
          <a:prstGeom prst="rect">
            <a:avLst/>
          </a:prstGeom>
        </p:spPr>
      </p:pic>
      <p:pic>
        <p:nvPicPr>
          <p:cNvPr id="10242" name="Picture 2" descr="Vlag van het Internationaal Atoomenergieagentschap">
            <a:hlinkClick r:id="rId4" tooltip="Vlag van het Internationaal Atoomenergieagentscha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3921" y="1020753"/>
            <a:ext cx="2312980" cy="15390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Vlag van de UNESC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7550" y="2350452"/>
            <a:ext cx="2537151" cy="169143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ts4.mm.bing.net/th?id=JN.YzLbLiVizsp7n8eiXmaU%2fg&amp;pid=1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8411" y="5546727"/>
            <a:ext cx="45720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upload.wikimedia.org/wikipedia/commons/thumb/8/89/Flag_of_WHO.svg/900px-Flag_of_WH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51970" y="3166532"/>
            <a:ext cx="2306631" cy="153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5431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prstClr val="white"/>
                </a:solidFill>
              </a:rPr>
              <a:pPr/>
              <a:t>48</a:t>
            </a:fld>
            <a:endParaRPr lang="nl-NL" sz="2400" dirty="0">
              <a:solidFill>
                <a:prstClr val="white"/>
              </a:solidFill>
            </a:endParaRPr>
          </a:p>
        </p:txBody>
      </p:sp>
      <p:sp>
        <p:nvSpPr>
          <p:cNvPr id="11" name="Rechthoek 10"/>
          <p:cNvSpPr/>
          <p:nvPr/>
        </p:nvSpPr>
        <p:spPr>
          <a:xfrm>
            <a:off x="4547090" y="2699385"/>
            <a:ext cx="5730916" cy="461665"/>
          </a:xfrm>
          <a:prstGeom prst="rect">
            <a:avLst/>
          </a:prstGeom>
        </p:spPr>
        <p:txBody>
          <a:bodyPr wrap="square">
            <a:spAutoFit/>
          </a:bodyPr>
          <a:lstStyle/>
          <a:p>
            <a:r>
              <a:rPr lang="en-US" sz="2400" u="sng" dirty="0" err="1" smtClean="0">
                <a:solidFill>
                  <a:prstClr val="white"/>
                </a:solidFill>
              </a:rPr>
              <a:t>McCarthyisme</a:t>
            </a:r>
            <a:r>
              <a:rPr lang="en-US" sz="2400" dirty="0" smtClean="0">
                <a:solidFill>
                  <a:prstClr val="white"/>
                </a:solidFill>
              </a:rPr>
              <a:t>: De ‘Red Scare’ in de VS</a:t>
            </a:r>
            <a:endParaRPr lang="en-US" sz="2400" u="sng" dirty="0">
              <a:solidFill>
                <a:prstClr val="white"/>
              </a:solidFill>
            </a:endParaRPr>
          </a:p>
        </p:txBody>
      </p:sp>
      <p:sp>
        <p:nvSpPr>
          <p:cNvPr id="5" name="Rechthoek 4"/>
          <p:cNvSpPr/>
          <p:nvPr/>
        </p:nvSpPr>
        <p:spPr>
          <a:xfrm>
            <a:off x="6090432" y="3207075"/>
            <a:ext cx="1752267" cy="461665"/>
          </a:xfrm>
          <a:prstGeom prst="rect">
            <a:avLst/>
          </a:prstGeom>
        </p:spPr>
        <p:txBody>
          <a:bodyPr wrap="square">
            <a:spAutoFit/>
          </a:bodyPr>
          <a:lstStyle/>
          <a:p>
            <a:r>
              <a:rPr lang="en-US" sz="2400" dirty="0" smtClean="0">
                <a:solidFill>
                  <a:prstClr val="white"/>
                </a:solidFill>
              </a:rPr>
              <a:t>1950 - 1956</a:t>
            </a:r>
            <a:endParaRPr lang="en-US" sz="2200" dirty="0">
              <a:solidFill>
                <a:prstClr val="white"/>
              </a:solidFill>
            </a:endParaRPr>
          </a:p>
        </p:txBody>
      </p:sp>
    </p:spTree>
    <p:extLst>
      <p:ext uri="{BB962C8B-B14F-4D97-AF65-F5344CB8AC3E}">
        <p14:creationId xmlns:p14="http://schemas.microsoft.com/office/powerpoint/2010/main" val="25759204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prstClr val="white"/>
                </a:solidFill>
              </a:rPr>
              <a:pPr/>
              <a:t>49</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457989" y="504969"/>
            <a:ext cx="4390611" cy="4893647"/>
          </a:xfrm>
          <a:prstGeom prst="rect">
            <a:avLst/>
          </a:prstGeom>
        </p:spPr>
        <p:txBody>
          <a:bodyPr wrap="square">
            <a:spAutoFit/>
          </a:bodyPr>
          <a:lstStyle/>
          <a:p>
            <a:r>
              <a:rPr lang="en-US" sz="2400" u="sng" dirty="0" err="1" smtClean="0">
                <a:solidFill>
                  <a:prstClr val="white"/>
                </a:solidFill>
              </a:rPr>
              <a:t>McCarthyisme</a:t>
            </a:r>
            <a:r>
              <a:rPr lang="en-US" sz="2400" dirty="0" smtClean="0">
                <a:solidFill>
                  <a:prstClr val="white"/>
                </a:solidFill>
              </a:rPr>
              <a:t>: angst </a:t>
            </a:r>
            <a:r>
              <a:rPr lang="en-US" sz="2400" dirty="0" err="1" smtClean="0">
                <a:solidFill>
                  <a:prstClr val="white"/>
                </a:solidFill>
              </a:rPr>
              <a:t>voor</a:t>
            </a:r>
            <a:r>
              <a:rPr lang="en-US" sz="2400" dirty="0" smtClean="0">
                <a:solidFill>
                  <a:prstClr val="white"/>
                </a:solidFill>
              </a:rPr>
              <a:t> </a:t>
            </a:r>
            <a:r>
              <a:rPr lang="en-US" sz="2400" dirty="0" err="1" smtClean="0">
                <a:solidFill>
                  <a:prstClr val="white"/>
                </a:solidFill>
              </a:rPr>
              <a:t>een</a:t>
            </a:r>
            <a:r>
              <a:rPr lang="en-US" sz="2400" dirty="0" smtClean="0">
                <a:solidFill>
                  <a:prstClr val="white"/>
                </a:solidFill>
              </a:rPr>
              <a:t> </a:t>
            </a:r>
            <a:r>
              <a:rPr lang="en-US" sz="2400" dirty="0" err="1" smtClean="0">
                <a:solidFill>
                  <a:prstClr val="white"/>
                </a:solidFill>
              </a:rPr>
              <a:t>communistische</a:t>
            </a:r>
            <a:r>
              <a:rPr lang="en-US" sz="2400" dirty="0" smtClean="0">
                <a:solidFill>
                  <a:prstClr val="white"/>
                </a:solidFill>
              </a:rPr>
              <a:t> </a:t>
            </a:r>
            <a:r>
              <a:rPr lang="en-US" sz="2400" dirty="0" err="1" smtClean="0">
                <a:solidFill>
                  <a:prstClr val="white"/>
                </a:solidFill>
              </a:rPr>
              <a:t>revolutie</a:t>
            </a:r>
            <a:r>
              <a:rPr lang="en-US" sz="2400" dirty="0" smtClean="0">
                <a:solidFill>
                  <a:prstClr val="white"/>
                </a:solidFill>
              </a:rPr>
              <a:t> in </a:t>
            </a:r>
            <a:r>
              <a:rPr lang="en-US" sz="2400" dirty="0" err="1" smtClean="0">
                <a:solidFill>
                  <a:prstClr val="white"/>
                </a:solidFill>
              </a:rPr>
              <a:t>Amerika</a:t>
            </a:r>
            <a:r>
              <a:rPr lang="en-US" sz="2400" dirty="0" smtClean="0">
                <a:solidFill>
                  <a:prstClr val="white"/>
                </a:solidFill>
              </a:rPr>
              <a:t>. </a:t>
            </a:r>
          </a:p>
          <a:p>
            <a:endParaRPr lang="en-US" sz="2400" dirty="0">
              <a:solidFill>
                <a:prstClr val="white"/>
              </a:solidFill>
            </a:endParaRPr>
          </a:p>
          <a:p>
            <a:r>
              <a:rPr lang="en-US" sz="2400" dirty="0" err="1" smtClean="0">
                <a:solidFill>
                  <a:prstClr val="white"/>
                </a:solidFill>
              </a:rPr>
              <a:t>Vernoemd</a:t>
            </a:r>
            <a:r>
              <a:rPr lang="en-US" sz="2400" dirty="0" smtClean="0">
                <a:solidFill>
                  <a:prstClr val="white"/>
                </a:solidFill>
              </a:rPr>
              <a:t> </a:t>
            </a:r>
            <a:r>
              <a:rPr lang="en-US" sz="2400" dirty="0" err="1" smtClean="0">
                <a:solidFill>
                  <a:prstClr val="white"/>
                </a:solidFill>
              </a:rPr>
              <a:t>naar</a:t>
            </a:r>
            <a:r>
              <a:rPr lang="en-US" sz="2400" dirty="0" smtClean="0">
                <a:solidFill>
                  <a:prstClr val="white"/>
                </a:solidFill>
              </a:rPr>
              <a:t> Joseph McCarthy: anti-</a:t>
            </a:r>
            <a:r>
              <a:rPr lang="en-US" sz="2400" dirty="0" err="1" smtClean="0">
                <a:solidFill>
                  <a:prstClr val="white"/>
                </a:solidFill>
              </a:rPr>
              <a:t>communistisch</a:t>
            </a:r>
            <a:r>
              <a:rPr lang="en-US" sz="2400" dirty="0" smtClean="0">
                <a:solidFill>
                  <a:prstClr val="white"/>
                </a:solidFill>
              </a:rPr>
              <a:t> senator.</a:t>
            </a:r>
          </a:p>
          <a:p>
            <a:endParaRPr lang="en-US" sz="2400" u="sng" dirty="0">
              <a:solidFill>
                <a:prstClr val="white"/>
              </a:solidFill>
            </a:endParaRPr>
          </a:p>
          <a:p>
            <a:r>
              <a:rPr lang="en-US" sz="2400" u="sng" dirty="0" smtClean="0">
                <a:solidFill>
                  <a:prstClr val="white"/>
                </a:solidFill>
              </a:rPr>
              <a:t>Red scare</a:t>
            </a:r>
            <a:r>
              <a:rPr lang="en-US" sz="2400" dirty="0" smtClean="0">
                <a:solidFill>
                  <a:prstClr val="white"/>
                </a:solidFill>
              </a:rPr>
              <a:t>: Angst </a:t>
            </a:r>
            <a:r>
              <a:rPr lang="en-US" sz="2400" dirty="0" err="1" smtClean="0">
                <a:solidFill>
                  <a:prstClr val="white"/>
                </a:solidFill>
              </a:rPr>
              <a:t>voor</a:t>
            </a:r>
            <a:r>
              <a:rPr lang="en-US" sz="2400" dirty="0" smtClean="0">
                <a:solidFill>
                  <a:prstClr val="white"/>
                </a:solidFill>
              </a:rPr>
              <a:t> het ‘rode’ Anti-</a:t>
            </a:r>
            <a:r>
              <a:rPr lang="en-US" sz="2400" dirty="0" err="1" smtClean="0">
                <a:solidFill>
                  <a:prstClr val="white"/>
                </a:solidFill>
              </a:rPr>
              <a:t>communisme</a:t>
            </a:r>
            <a:r>
              <a:rPr lang="en-US" sz="2400" dirty="0" smtClean="0">
                <a:solidFill>
                  <a:prstClr val="white"/>
                </a:solidFill>
              </a:rPr>
              <a:t> in </a:t>
            </a:r>
            <a:r>
              <a:rPr lang="en-US" sz="2400" dirty="0" err="1" smtClean="0">
                <a:solidFill>
                  <a:prstClr val="white"/>
                </a:solidFill>
              </a:rPr>
              <a:t>Amerika</a:t>
            </a:r>
            <a:r>
              <a:rPr lang="en-US" sz="2400" dirty="0" smtClean="0">
                <a:solidFill>
                  <a:prstClr val="white"/>
                </a:solidFill>
              </a:rPr>
              <a:t>.</a:t>
            </a:r>
          </a:p>
          <a:p>
            <a:endParaRPr lang="en-US" sz="2400" u="sng" dirty="0">
              <a:solidFill>
                <a:prstClr val="white"/>
              </a:solidFill>
            </a:endParaRPr>
          </a:p>
          <a:p>
            <a:r>
              <a:rPr lang="en-US" sz="2400" dirty="0" smtClean="0">
                <a:solidFill>
                  <a:prstClr val="white"/>
                </a:solidFill>
              </a:rPr>
              <a:t>De </a:t>
            </a:r>
            <a:r>
              <a:rPr lang="en-US" sz="2400" dirty="0" err="1" smtClean="0">
                <a:solidFill>
                  <a:prstClr val="white"/>
                </a:solidFill>
              </a:rPr>
              <a:t>periode</a:t>
            </a:r>
            <a:r>
              <a:rPr lang="en-US" sz="2400" dirty="0" smtClean="0">
                <a:solidFill>
                  <a:prstClr val="white"/>
                </a:solidFill>
              </a:rPr>
              <a:t> van het </a:t>
            </a:r>
            <a:r>
              <a:rPr lang="en-US" sz="2400" dirty="0" err="1" smtClean="0">
                <a:solidFill>
                  <a:prstClr val="white"/>
                </a:solidFill>
              </a:rPr>
              <a:t>McCarthyisme</a:t>
            </a:r>
            <a:r>
              <a:rPr lang="en-US" sz="2400" dirty="0" smtClean="0">
                <a:solidFill>
                  <a:prstClr val="white"/>
                </a:solidFill>
              </a:rPr>
              <a:t> en de Red scare </a:t>
            </a:r>
            <a:r>
              <a:rPr lang="en-US" sz="2400" dirty="0" err="1" smtClean="0">
                <a:solidFill>
                  <a:prstClr val="white"/>
                </a:solidFill>
              </a:rPr>
              <a:t>loopt</a:t>
            </a:r>
            <a:r>
              <a:rPr lang="en-US" sz="2400" dirty="0" smtClean="0">
                <a:solidFill>
                  <a:prstClr val="white"/>
                </a:solidFill>
              </a:rPr>
              <a:t> van 1950 tot 1956</a:t>
            </a:r>
            <a:endParaRPr lang="en-US" sz="2400" dirty="0">
              <a:solidFill>
                <a:prstClr val="white"/>
              </a:solidFill>
            </a:endParaRPr>
          </a:p>
        </p:txBody>
      </p:sp>
      <p:pic>
        <p:nvPicPr>
          <p:cNvPr id="9" name="Picture 2" descr="File:Joseph McCarth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354" y="805219"/>
            <a:ext cx="3614343" cy="4321341"/>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2184" y="5526077"/>
            <a:ext cx="926416" cy="861392"/>
          </a:xfrm>
          <a:prstGeom prst="rect">
            <a:avLst/>
          </a:prstGeom>
        </p:spPr>
      </p:pic>
    </p:spTree>
    <p:extLst>
      <p:ext uri="{BB962C8B-B14F-4D97-AF65-F5344CB8AC3E}">
        <p14:creationId xmlns:p14="http://schemas.microsoft.com/office/powerpoint/2010/main" val="1182449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5</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161606" y="252752"/>
            <a:ext cx="5003657" cy="5632311"/>
          </a:xfrm>
          <a:prstGeom prst="rect">
            <a:avLst/>
          </a:prstGeom>
        </p:spPr>
        <p:txBody>
          <a:bodyPr wrap="square">
            <a:spAutoFit/>
          </a:bodyPr>
          <a:lstStyle/>
          <a:p>
            <a:r>
              <a:rPr lang="nl-NL" sz="2000" dirty="0" smtClean="0">
                <a:solidFill>
                  <a:schemeClr val="bg1"/>
                </a:solidFill>
              </a:rPr>
              <a:t>Wantrouwen tussen Oost en West vóór WO II</a:t>
            </a:r>
          </a:p>
          <a:p>
            <a:endParaRPr lang="nl-NL" sz="2000" dirty="0">
              <a:solidFill>
                <a:schemeClr val="bg1"/>
              </a:solidFill>
            </a:endParaRPr>
          </a:p>
          <a:p>
            <a:pPr marL="457200" indent="-457200">
              <a:buFont typeface="+mj-lt"/>
              <a:buAutoNum type="arabicPeriod"/>
            </a:pPr>
            <a:r>
              <a:rPr lang="nl-NL" sz="2000" dirty="0" smtClean="0">
                <a:solidFill>
                  <a:schemeClr val="bg1"/>
                </a:solidFill>
              </a:rPr>
              <a:t>Westerse landen waren tegen de communistische revolutie van 1917. Stuurden soldaten om tegen Lenin te vechten.</a:t>
            </a:r>
          </a:p>
          <a:p>
            <a:pPr marL="457200" indent="-457200">
              <a:buFont typeface="+mj-lt"/>
              <a:buAutoNum type="arabicPeriod"/>
            </a:pPr>
            <a:endParaRPr lang="nl-NL" sz="2000" dirty="0">
              <a:solidFill>
                <a:schemeClr val="bg1"/>
              </a:solidFill>
            </a:endParaRPr>
          </a:p>
          <a:p>
            <a:pPr marL="457200" indent="-457200">
              <a:buFont typeface="+mj-lt"/>
              <a:buAutoNum type="arabicPeriod"/>
            </a:pPr>
            <a:r>
              <a:rPr lang="nl-NL" sz="2000" dirty="0" smtClean="0">
                <a:solidFill>
                  <a:schemeClr val="bg1"/>
                </a:solidFill>
              </a:rPr>
              <a:t>De SU hielp Communistische partijen in andere landen (via de </a:t>
            </a:r>
            <a:r>
              <a:rPr lang="nl-NL" sz="2000" u="sng" dirty="0" smtClean="0">
                <a:solidFill>
                  <a:schemeClr val="bg1"/>
                </a:solidFill>
              </a:rPr>
              <a:t>Komintern)</a:t>
            </a:r>
            <a:r>
              <a:rPr lang="nl-NL" sz="2000" dirty="0" smtClean="0">
                <a:solidFill>
                  <a:schemeClr val="bg1"/>
                </a:solidFill>
              </a:rPr>
              <a:t>: het communisme moest wereldwijd worden.</a:t>
            </a:r>
          </a:p>
          <a:p>
            <a:pPr marL="457200" indent="-457200">
              <a:buFont typeface="+mj-lt"/>
              <a:buAutoNum type="arabicPeriod"/>
            </a:pPr>
            <a:endParaRPr lang="nl-NL" sz="2000" dirty="0">
              <a:solidFill>
                <a:schemeClr val="bg1"/>
              </a:solidFill>
            </a:endParaRPr>
          </a:p>
          <a:p>
            <a:pPr marL="457200" indent="-457200">
              <a:buFont typeface="+mj-lt"/>
              <a:buAutoNum type="arabicPeriod"/>
            </a:pPr>
            <a:r>
              <a:rPr lang="nl-NL" sz="2000" dirty="0" smtClean="0">
                <a:solidFill>
                  <a:schemeClr val="bg1"/>
                </a:solidFill>
              </a:rPr>
              <a:t>In 1939 sloten Stalin en Hitler een niet-aanvalsverdrag: het westen zag de SU als vriend van Hitler.</a:t>
            </a:r>
          </a:p>
          <a:p>
            <a:endParaRPr lang="nl-NL" sz="2000" dirty="0">
              <a:solidFill>
                <a:schemeClr val="bg1"/>
              </a:solidFill>
            </a:endParaRPr>
          </a:p>
          <a:p>
            <a:r>
              <a:rPr lang="nl-NL" sz="2000" dirty="0" smtClean="0">
                <a:solidFill>
                  <a:schemeClr val="bg1"/>
                </a:solidFill>
              </a:rPr>
              <a:t>Het Westen en de SU werden pas bondgenoten toen Hitler de SU aanviel.</a:t>
            </a:r>
          </a:p>
          <a:p>
            <a:endParaRPr lang="nl-NL" sz="2000" u="sng" dirty="0">
              <a:solidFill>
                <a:schemeClr val="bg1"/>
              </a:solidFill>
            </a:endParaRPr>
          </a:p>
        </p:txBody>
      </p:sp>
      <p:pic>
        <p:nvPicPr>
          <p:cNvPr id="5122" name="Picture 2" descr="http://russian-sales.com/wp-content/uploads/Lenin.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238"/>
          <a:stretch/>
        </p:blipFill>
        <p:spPr bwMode="auto">
          <a:xfrm>
            <a:off x="8165263" y="1564281"/>
            <a:ext cx="3957612" cy="407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049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prstClr val="white"/>
                </a:solidFill>
              </a:rPr>
              <a:pPr/>
              <a:t>50</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457989" y="504969"/>
            <a:ext cx="3751991" cy="5632311"/>
          </a:xfrm>
          <a:prstGeom prst="rect">
            <a:avLst/>
          </a:prstGeom>
        </p:spPr>
        <p:txBody>
          <a:bodyPr wrap="square">
            <a:spAutoFit/>
          </a:bodyPr>
          <a:lstStyle/>
          <a:p>
            <a:r>
              <a:rPr lang="en-US" sz="2400" dirty="0" smtClean="0">
                <a:solidFill>
                  <a:prstClr val="white"/>
                </a:solidFill>
              </a:rPr>
              <a:t>De Red Scare was </a:t>
            </a:r>
            <a:r>
              <a:rPr lang="en-US" sz="2400" dirty="0" err="1" smtClean="0">
                <a:solidFill>
                  <a:prstClr val="white"/>
                </a:solidFill>
              </a:rPr>
              <a:t>vooral</a:t>
            </a:r>
            <a:r>
              <a:rPr lang="en-US" sz="2400" dirty="0" smtClean="0">
                <a:solidFill>
                  <a:prstClr val="white"/>
                </a:solidFill>
              </a:rPr>
              <a:t> </a:t>
            </a:r>
            <a:r>
              <a:rPr lang="en-US" sz="2400" dirty="0" err="1" smtClean="0">
                <a:solidFill>
                  <a:prstClr val="white"/>
                </a:solidFill>
              </a:rPr>
              <a:t>naar</a:t>
            </a:r>
            <a:r>
              <a:rPr lang="en-US" sz="2400" dirty="0" smtClean="0">
                <a:solidFill>
                  <a:prstClr val="white"/>
                </a:solidFill>
              </a:rPr>
              <a:t> </a:t>
            </a:r>
            <a:r>
              <a:rPr lang="en-US" sz="2400" dirty="0" err="1" smtClean="0">
                <a:solidFill>
                  <a:prstClr val="white"/>
                </a:solidFill>
              </a:rPr>
              <a:t>binnen</a:t>
            </a:r>
            <a:r>
              <a:rPr lang="en-US" sz="2400" dirty="0" smtClean="0">
                <a:solidFill>
                  <a:prstClr val="white"/>
                </a:solidFill>
              </a:rPr>
              <a:t> </a:t>
            </a:r>
            <a:r>
              <a:rPr lang="en-US" sz="2400" dirty="0" err="1" smtClean="0">
                <a:solidFill>
                  <a:prstClr val="white"/>
                </a:solidFill>
              </a:rPr>
              <a:t>gericht</a:t>
            </a:r>
            <a:r>
              <a:rPr lang="en-US" sz="2400" dirty="0" smtClean="0">
                <a:solidFill>
                  <a:prstClr val="white"/>
                </a:solidFill>
              </a:rPr>
              <a:t>:</a:t>
            </a:r>
          </a:p>
          <a:p>
            <a:endParaRPr lang="en-US" sz="2400" dirty="0" smtClean="0">
              <a:solidFill>
                <a:prstClr val="white"/>
              </a:solidFill>
            </a:endParaRPr>
          </a:p>
          <a:p>
            <a:endParaRPr lang="en-US" sz="2400" dirty="0" smtClean="0">
              <a:solidFill>
                <a:prstClr val="white"/>
              </a:solidFill>
            </a:endParaRPr>
          </a:p>
          <a:p>
            <a:endParaRPr lang="en-US" sz="2400" dirty="0" smtClean="0">
              <a:solidFill>
                <a:prstClr val="white"/>
              </a:solidFill>
            </a:endParaRPr>
          </a:p>
          <a:p>
            <a:pPr marL="342900" indent="-342900">
              <a:buFont typeface="Arial" panose="020B0604020202020204" pitchFamily="34" charset="0"/>
              <a:buChar char="•"/>
            </a:pPr>
            <a:r>
              <a:rPr lang="en-US" sz="2400" dirty="0" smtClean="0">
                <a:solidFill>
                  <a:prstClr val="white"/>
                </a:solidFill>
              </a:rPr>
              <a:t>Angst </a:t>
            </a:r>
            <a:r>
              <a:rPr lang="en-US" sz="2400" dirty="0" err="1" smtClean="0">
                <a:solidFill>
                  <a:prstClr val="white"/>
                </a:solidFill>
              </a:rPr>
              <a:t>dat</a:t>
            </a:r>
            <a:r>
              <a:rPr lang="en-US" sz="2400" dirty="0" smtClean="0">
                <a:solidFill>
                  <a:prstClr val="white"/>
                </a:solidFill>
              </a:rPr>
              <a:t> </a:t>
            </a:r>
            <a:r>
              <a:rPr lang="en-US" sz="2400" dirty="0" err="1" smtClean="0">
                <a:solidFill>
                  <a:prstClr val="white"/>
                </a:solidFill>
              </a:rPr>
              <a:t>communisten</a:t>
            </a:r>
            <a:r>
              <a:rPr lang="en-US" sz="2400" dirty="0" smtClean="0">
                <a:solidFill>
                  <a:prstClr val="white"/>
                </a:solidFill>
              </a:rPr>
              <a:t> </a:t>
            </a:r>
            <a:r>
              <a:rPr lang="en-US" sz="2400" dirty="0" err="1" smtClean="0">
                <a:solidFill>
                  <a:prstClr val="white"/>
                </a:solidFill>
              </a:rPr>
              <a:t>zich</a:t>
            </a:r>
            <a:r>
              <a:rPr lang="en-US" sz="2400" dirty="0" smtClean="0">
                <a:solidFill>
                  <a:prstClr val="white"/>
                </a:solidFill>
              </a:rPr>
              <a:t> </a:t>
            </a:r>
            <a:r>
              <a:rPr lang="en-US" sz="2400" dirty="0" err="1" smtClean="0">
                <a:solidFill>
                  <a:prstClr val="white"/>
                </a:solidFill>
              </a:rPr>
              <a:t>gedroegen</a:t>
            </a:r>
            <a:r>
              <a:rPr lang="en-US" sz="2400" dirty="0" smtClean="0">
                <a:solidFill>
                  <a:prstClr val="white"/>
                </a:solidFill>
              </a:rPr>
              <a:t> </a:t>
            </a:r>
            <a:r>
              <a:rPr lang="en-US" sz="2400" dirty="0" err="1" smtClean="0">
                <a:solidFill>
                  <a:prstClr val="white"/>
                </a:solidFill>
              </a:rPr>
              <a:t>als</a:t>
            </a:r>
            <a:r>
              <a:rPr lang="en-US" sz="2400" dirty="0" smtClean="0">
                <a:solidFill>
                  <a:prstClr val="white"/>
                </a:solidFill>
              </a:rPr>
              <a:t> </a:t>
            </a:r>
            <a:r>
              <a:rPr lang="en-US" sz="2400" dirty="0" err="1" smtClean="0">
                <a:solidFill>
                  <a:prstClr val="white"/>
                </a:solidFill>
              </a:rPr>
              <a:t>gewone</a:t>
            </a:r>
            <a:r>
              <a:rPr lang="en-US" sz="2400" dirty="0" smtClean="0">
                <a:solidFill>
                  <a:prstClr val="white"/>
                </a:solidFill>
              </a:rPr>
              <a:t> </a:t>
            </a:r>
            <a:r>
              <a:rPr lang="en-US" sz="2400" dirty="0" err="1" smtClean="0">
                <a:solidFill>
                  <a:prstClr val="white"/>
                </a:solidFill>
              </a:rPr>
              <a:t>Amerikanen</a:t>
            </a:r>
            <a:r>
              <a:rPr lang="en-US" sz="2400" dirty="0" smtClean="0">
                <a:solidFill>
                  <a:prstClr val="white"/>
                </a:solidFill>
              </a:rPr>
              <a:t> en </a:t>
            </a:r>
            <a:r>
              <a:rPr lang="en-US" sz="2400" dirty="0" err="1" smtClean="0">
                <a:solidFill>
                  <a:prstClr val="white"/>
                </a:solidFill>
              </a:rPr>
              <a:t>stiekem</a:t>
            </a:r>
            <a:r>
              <a:rPr lang="en-US" sz="2400" dirty="0" smtClean="0">
                <a:solidFill>
                  <a:prstClr val="white"/>
                </a:solidFill>
              </a:rPr>
              <a:t> propaganda </a:t>
            </a:r>
            <a:r>
              <a:rPr lang="en-US" sz="2400" dirty="0" err="1" smtClean="0">
                <a:solidFill>
                  <a:prstClr val="white"/>
                </a:solidFill>
              </a:rPr>
              <a:t>verspreiden</a:t>
            </a:r>
            <a:r>
              <a:rPr lang="en-US" sz="2400" dirty="0" smtClean="0">
                <a:solidFill>
                  <a:prstClr val="white"/>
                </a:solidFill>
              </a:rPr>
              <a:t>.</a:t>
            </a:r>
          </a:p>
          <a:p>
            <a:pPr marL="342900" indent="-342900">
              <a:buFont typeface="Arial" panose="020B0604020202020204" pitchFamily="34" charset="0"/>
              <a:buChar char="•"/>
            </a:pPr>
            <a:endParaRPr lang="en-US" sz="2400" dirty="0" smtClean="0">
              <a:solidFill>
                <a:prstClr val="white"/>
              </a:solidFill>
            </a:endParaRPr>
          </a:p>
          <a:p>
            <a:pPr marL="342900" indent="-342900">
              <a:buFont typeface="Arial" panose="020B0604020202020204" pitchFamily="34" charset="0"/>
              <a:buChar char="•"/>
            </a:pPr>
            <a:r>
              <a:rPr lang="en-US" sz="2400" dirty="0" smtClean="0">
                <a:solidFill>
                  <a:prstClr val="white"/>
                </a:solidFill>
              </a:rPr>
              <a:t>Angst </a:t>
            </a:r>
            <a:r>
              <a:rPr lang="en-US" sz="2400" dirty="0" err="1" smtClean="0">
                <a:solidFill>
                  <a:prstClr val="white"/>
                </a:solidFill>
              </a:rPr>
              <a:t>dat</a:t>
            </a:r>
            <a:r>
              <a:rPr lang="en-US" sz="2400" dirty="0" smtClean="0">
                <a:solidFill>
                  <a:prstClr val="white"/>
                </a:solidFill>
              </a:rPr>
              <a:t> </a:t>
            </a:r>
            <a:r>
              <a:rPr lang="en-US" sz="2400" dirty="0" err="1" smtClean="0">
                <a:solidFill>
                  <a:prstClr val="white"/>
                </a:solidFill>
              </a:rPr>
              <a:t>communistische</a:t>
            </a:r>
            <a:r>
              <a:rPr lang="en-US" sz="2400" dirty="0" smtClean="0">
                <a:solidFill>
                  <a:prstClr val="white"/>
                </a:solidFill>
              </a:rPr>
              <a:t> </a:t>
            </a:r>
            <a:r>
              <a:rPr lang="en-US" sz="2400" dirty="0" err="1" smtClean="0">
                <a:solidFill>
                  <a:prstClr val="white"/>
                </a:solidFill>
              </a:rPr>
              <a:t>spionnen</a:t>
            </a:r>
            <a:r>
              <a:rPr lang="en-US" sz="2400" dirty="0" smtClean="0">
                <a:solidFill>
                  <a:prstClr val="white"/>
                </a:solidFill>
              </a:rPr>
              <a:t> </a:t>
            </a:r>
            <a:r>
              <a:rPr lang="en-US" sz="2400" dirty="0" err="1" smtClean="0">
                <a:solidFill>
                  <a:prstClr val="white"/>
                </a:solidFill>
              </a:rPr>
              <a:t>een</a:t>
            </a:r>
            <a:r>
              <a:rPr lang="en-US" sz="2400" dirty="0" smtClean="0">
                <a:solidFill>
                  <a:prstClr val="white"/>
                </a:solidFill>
              </a:rPr>
              <a:t> </a:t>
            </a:r>
            <a:r>
              <a:rPr lang="en-US" sz="2400" dirty="0" err="1" smtClean="0">
                <a:solidFill>
                  <a:prstClr val="white"/>
                </a:solidFill>
              </a:rPr>
              <a:t>revolutie</a:t>
            </a:r>
            <a:r>
              <a:rPr lang="en-US" sz="2400" dirty="0" smtClean="0">
                <a:solidFill>
                  <a:prstClr val="white"/>
                </a:solidFill>
              </a:rPr>
              <a:t> </a:t>
            </a:r>
            <a:r>
              <a:rPr lang="en-US" sz="2400" dirty="0" err="1" smtClean="0">
                <a:solidFill>
                  <a:prstClr val="white"/>
                </a:solidFill>
              </a:rPr>
              <a:t>voorbereiden</a:t>
            </a:r>
            <a:r>
              <a:rPr lang="en-US" sz="2400" dirty="0" smtClean="0">
                <a:solidFill>
                  <a:prstClr val="white"/>
                </a:solidFill>
              </a:rPr>
              <a:t>.</a:t>
            </a:r>
            <a:endParaRPr lang="en-US" sz="2400" dirty="0">
              <a:solidFill>
                <a:prstClr val="white"/>
              </a:solidFill>
            </a:endParaRPr>
          </a:p>
        </p:txBody>
      </p:sp>
      <p:pic>
        <p:nvPicPr>
          <p:cNvPr id="2050" name="Picture 2" descr="http://www.esquirecomics.com/resources/collection_images/Isthistomorrow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691" y="2"/>
            <a:ext cx="4577759" cy="6335619"/>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3075" y="1309677"/>
            <a:ext cx="926416" cy="861392"/>
          </a:xfrm>
          <a:prstGeom prst="rect">
            <a:avLst/>
          </a:prstGeom>
        </p:spPr>
      </p:pic>
    </p:spTree>
    <p:extLst>
      <p:ext uri="{BB962C8B-B14F-4D97-AF65-F5344CB8AC3E}">
        <p14:creationId xmlns:p14="http://schemas.microsoft.com/office/powerpoint/2010/main" val="10324525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prstClr val="white"/>
                </a:solidFill>
              </a:rPr>
              <a:pPr/>
              <a:t>51</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389747" y="335522"/>
            <a:ext cx="8142611" cy="4154984"/>
          </a:xfrm>
          <a:prstGeom prst="rect">
            <a:avLst/>
          </a:prstGeom>
        </p:spPr>
        <p:txBody>
          <a:bodyPr wrap="square">
            <a:spAutoFit/>
          </a:bodyPr>
          <a:lstStyle/>
          <a:p>
            <a:r>
              <a:rPr lang="en-US" sz="2400" dirty="0" err="1" smtClean="0">
                <a:solidFill>
                  <a:prstClr val="white"/>
                </a:solidFill>
              </a:rPr>
              <a:t>Waar</a:t>
            </a:r>
            <a:r>
              <a:rPr lang="en-US" sz="2400" dirty="0" smtClean="0">
                <a:solidFill>
                  <a:prstClr val="white"/>
                </a:solidFill>
              </a:rPr>
              <a:t> </a:t>
            </a:r>
            <a:r>
              <a:rPr lang="en-US" sz="2400" dirty="0" err="1" smtClean="0">
                <a:solidFill>
                  <a:prstClr val="white"/>
                </a:solidFill>
              </a:rPr>
              <a:t>kwam</a:t>
            </a:r>
            <a:r>
              <a:rPr lang="en-US" sz="2400" dirty="0" smtClean="0">
                <a:solidFill>
                  <a:prstClr val="white"/>
                </a:solidFill>
              </a:rPr>
              <a:t> </a:t>
            </a:r>
            <a:r>
              <a:rPr lang="en-US" sz="2400" dirty="0" err="1" smtClean="0">
                <a:solidFill>
                  <a:prstClr val="white"/>
                </a:solidFill>
              </a:rPr>
              <a:t>deze</a:t>
            </a:r>
            <a:r>
              <a:rPr lang="en-US" sz="2400" dirty="0" smtClean="0">
                <a:solidFill>
                  <a:prstClr val="white"/>
                </a:solidFill>
              </a:rPr>
              <a:t> angst </a:t>
            </a:r>
            <a:r>
              <a:rPr lang="en-US" sz="2400" dirty="0" err="1" smtClean="0">
                <a:solidFill>
                  <a:prstClr val="white"/>
                </a:solidFill>
              </a:rPr>
              <a:t>vandaan</a:t>
            </a:r>
            <a:r>
              <a:rPr lang="en-US" sz="2400" dirty="0" smtClean="0">
                <a:solidFill>
                  <a:prstClr val="white"/>
                </a:solidFill>
              </a:rPr>
              <a:t>?</a:t>
            </a:r>
          </a:p>
          <a:p>
            <a:endParaRPr lang="en-US" sz="2400" dirty="0">
              <a:solidFill>
                <a:prstClr val="white"/>
              </a:solidFill>
            </a:endParaRPr>
          </a:p>
          <a:p>
            <a:r>
              <a:rPr lang="en-US" sz="2400" dirty="0" smtClean="0">
                <a:solidFill>
                  <a:prstClr val="white"/>
                </a:solidFill>
              </a:rPr>
              <a:t>1. De SU </a:t>
            </a:r>
            <a:r>
              <a:rPr lang="en-US" sz="2400" dirty="0" err="1" smtClean="0">
                <a:solidFill>
                  <a:prstClr val="white"/>
                </a:solidFill>
              </a:rPr>
              <a:t>ontwikkelde</a:t>
            </a:r>
            <a:r>
              <a:rPr lang="en-US" sz="2400" dirty="0" smtClean="0">
                <a:solidFill>
                  <a:prstClr val="white"/>
                </a:solidFill>
              </a:rPr>
              <a:t> in 1949 </a:t>
            </a:r>
            <a:r>
              <a:rPr lang="en-US" sz="2400" dirty="0" err="1" smtClean="0">
                <a:solidFill>
                  <a:prstClr val="white"/>
                </a:solidFill>
              </a:rPr>
              <a:t>ook</a:t>
            </a:r>
            <a:r>
              <a:rPr lang="en-US" sz="2400" dirty="0" smtClean="0">
                <a:solidFill>
                  <a:prstClr val="white"/>
                </a:solidFill>
              </a:rPr>
              <a:t> </a:t>
            </a:r>
            <a:r>
              <a:rPr lang="en-US" sz="2400" dirty="0" err="1" smtClean="0">
                <a:solidFill>
                  <a:prstClr val="white"/>
                </a:solidFill>
              </a:rPr>
              <a:t>een</a:t>
            </a:r>
            <a:r>
              <a:rPr lang="en-US" sz="2400" dirty="0" smtClean="0">
                <a:solidFill>
                  <a:prstClr val="white"/>
                </a:solidFill>
              </a:rPr>
              <a:t> </a:t>
            </a:r>
            <a:r>
              <a:rPr lang="en-US" sz="2400" dirty="0" err="1" smtClean="0">
                <a:solidFill>
                  <a:prstClr val="white"/>
                </a:solidFill>
              </a:rPr>
              <a:t>atoombom</a:t>
            </a:r>
            <a:r>
              <a:rPr lang="en-US" sz="2400" dirty="0" smtClean="0">
                <a:solidFill>
                  <a:prstClr val="white"/>
                </a:solidFill>
              </a:rPr>
              <a:t>.</a:t>
            </a:r>
          </a:p>
          <a:p>
            <a:r>
              <a:rPr lang="en-US" sz="2400" dirty="0" smtClean="0">
                <a:solidFill>
                  <a:prstClr val="white"/>
                </a:solidFill>
              </a:rPr>
              <a:t>2. In </a:t>
            </a:r>
            <a:r>
              <a:rPr lang="en-US" sz="2400" dirty="0" err="1" smtClean="0">
                <a:solidFill>
                  <a:prstClr val="white"/>
                </a:solidFill>
              </a:rPr>
              <a:t>hetzelfde</a:t>
            </a:r>
            <a:r>
              <a:rPr lang="en-US" sz="2400" dirty="0" smtClean="0">
                <a:solidFill>
                  <a:prstClr val="white"/>
                </a:solidFill>
              </a:rPr>
              <a:t> </a:t>
            </a:r>
            <a:r>
              <a:rPr lang="en-US" sz="2400" dirty="0" err="1" smtClean="0">
                <a:solidFill>
                  <a:prstClr val="white"/>
                </a:solidFill>
              </a:rPr>
              <a:t>jaar</a:t>
            </a:r>
            <a:r>
              <a:rPr lang="en-US" sz="2400" dirty="0" smtClean="0">
                <a:solidFill>
                  <a:prstClr val="white"/>
                </a:solidFill>
              </a:rPr>
              <a:t> </a:t>
            </a:r>
            <a:r>
              <a:rPr lang="en-US" sz="2400" dirty="0" err="1" smtClean="0">
                <a:solidFill>
                  <a:prstClr val="white"/>
                </a:solidFill>
              </a:rPr>
              <a:t>nam</a:t>
            </a:r>
            <a:r>
              <a:rPr lang="en-US" sz="2400" dirty="0" smtClean="0">
                <a:solidFill>
                  <a:prstClr val="white"/>
                </a:solidFill>
              </a:rPr>
              <a:t> Mao Zedong de </a:t>
            </a:r>
            <a:r>
              <a:rPr lang="en-US" sz="2400" dirty="0" err="1" smtClean="0">
                <a:solidFill>
                  <a:prstClr val="white"/>
                </a:solidFill>
              </a:rPr>
              <a:t>macht</a:t>
            </a:r>
            <a:r>
              <a:rPr lang="en-US" sz="2400" dirty="0" smtClean="0">
                <a:solidFill>
                  <a:prstClr val="white"/>
                </a:solidFill>
              </a:rPr>
              <a:t> in China.</a:t>
            </a:r>
          </a:p>
          <a:p>
            <a:r>
              <a:rPr lang="en-US" sz="2400" dirty="0" smtClean="0">
                <a:solidFill>
                  <a:prstClr val="white"/>
                </a:solidFill>
              </a:rPr>
              <a:t>3. Korea </a:t>
            </a:r>
            <a:r>
              <a:rPr lang="en-US" sz="2400" dirty="0" err="1" smtClean="0">
                <a:solidFill>
                  <a:prstClr val="white"/>
                </a:solidFill>
              </a:rPr>
              <a:t>oorlog</a:t>
            </a:r>
            <a:r>
              <a:rPr lang="en-US" sz="2400" dirty="0" smtClean="0">
                <a:solidFill>
                  <a:prstClr val="white"/>
                </a:solidFill>
              </a:rPr>
              <a:t> </a:t>
            </a:r>
            <a:r>
              <a:rPr lang="en-US" sz="2400" dirty="0" err="1" smtClean="0">
                <a:solidFill>
                  <a:prstClr val="white"/>
                </a:solidFill>
              </a:rPr>
              <a:t>vanaf</a:t>
            </a:r>
            <a:r>
              <a:rPr lang="en-US" sz="2400" dirty="0" smtClean="0">
                <a:solidFill>
                  <a:prstClr val="white"/>
                </a:solidFill>
              </a:rPr>
              <a:t>  1950</a:t>
            </a:r>
          </a:p>
          <a:p>
            <a:r>
              <a:rPr lang="en-US" sz="2400" dirty="0" smtClean="0">
                <a:solidFill>
                  <a:prstClr val="white"/>
                </a:solidFill>
              </a:rPr>
              <a:t>4. </a:t>
            </a:r>
            <a:r>
              <a:rPr lang="en-US" sz="2400" dirty="0" err="1" smtClean="0">
                <a:solidFill>
                  <a:prstClr val="white"/>
                </a:solidFill>
              </a:rPr>
              <a:t>Arrestatie</a:t>
            </a:r>
            <a:r>
              <a:rPr lang="en-US" sz="2400" dirty="0" smtClean="0">
                <a:solidFill>
                  <a:prstClr val="white"/>
                </a:solidFill>
              </a:rPr>
              <a:t> en </a:t>
            </a:r>
            <a:r>
              <a:rPr lang="en-US" sz="2400" dirty="0" err="1" smtClean="0">
                <a:solidFill>
                  <a:prstClr val="white"/>
                </a:solidFill>
              </a:rPr>
              <a:t>berechting</a:t>
            </a:r>
            <a:r>
              <a:rPr lang="en-US" sz="2400" dirty="0" smtClean="0">
                <a:solidFill>
                  <a:prstClr val="white"/>
                </a:solidFill>
              </a:rPr>
              <a:t> van </a:t>
            </a:r>
            <a:r>
              <a:rPr lang="en-US" sz="2400" dirty="0" err="1" smtClean="0">
                <a:solidFill>
                  <a:prstClr val="white"/>
                </a:solidFill>
              </a:rPr>
              <a:t>Rusissche</a:t>
            </a:r>
            <a:r>
              <a:rPr lang="en-US" sz="2400" dirty="0" smtClean="0">
                <a:solidFill>
                  <a:prstClr val="white"/>
                </a:solidFill>
              </a:rPr>
              <a:t> </a:t>
            </a:r>
            <a:r>
              <a:rPr lang="en-US" sz="2400" dirty="0" err="1" smtClean="0">
                <a:solidFill>
                  <a:prstClr val="white"/>
                </a:solidFill>
              </a:rPr>
              <a:t>spionnen</a:t>
            </a:r>
            <a:r>
              <a:rPr lang="en-US" sz="2400" dirty="0" smtClean="0">
                <a:solidFill>
                  <a:prstClr val="white"/>
                </a:solidFill>
              </a:rPr>
              <a:t> in VS.</a:t>
            </a:r>
          </a:p>
          <a:p>
            <a:endParaRPr lang="en-US" sz="2400" dirty="0">
              <a:solidFill>
                <a:prstClr val="white"/>
              </a:solidFill>
            </a:endParaRPr>
          </a:p>
          <a:p>
            <a:endParaRPr lang="en-US" sz="2400" dirty="0" smtClean="0">
              <a:solidFill>
                <a:prstClr val="white"/>
              </a:solidFill>
            </a:endParaRPr>
          </a:p>
          <a:p>
            <a:endParaRPr lang="en-US" sz="2400" dirty="0">
              <a:solidFill>
                <a:prstClr val="white"/>
              </a:solidFill>
            </a:endParaRPr>
          </a:p>
          <a:p>
            <a:endParaRPr lang="en-US" sz="2400" dirty="0" smtClean="0">
              <a:solidFill>
                <a:prstClr val="white"/>
              </a:solidFill>
            </a:endParaRPr>
          </a:p>
          <a:p>
            <a:endParaRPr lang="en-US" sz="2400" dirty="0">
              <a:solidFill>
                <a:prstClr val="white"/>
              </a:solidFill>
            </a:endParaRPr>
          </a:p>
        </p:txBody>
      </p:sp>
      <p:sp>
        <p:nvSpPr>
          <p:cNvPr id="3" name="Rechthoek 2"/>
          <p:cNvSpPr/>
          <p:nvPr/>
        </p:nvSpPr>
        <p:spPr>
          <a:xfrm>
            <a:off x="3389747" y="3252423"/>
            <a:ext cx="3066199" cy="2800767"/>
          </a:xfrm>
          <a:prstGeom prst="rect">
            <a:avLst/>
          </a:prstGeom>
        </p:spPr>
        <p:txBody>
          <a:bodyPr wrap="square">
            <a:spAutoFit/>
          </a:bodyPr>
          <a:lstStyle/>
          <a:p>
            <a:endParaRPr lang="en-US" sz="2200" dirty="0" smtClean="0">
              <a:solidFill>
                <a:prstClr val="white"/>
              </a:solidFill>
            </a:endParaRPr>
          </a:p>
          <a:p>
            <a:r>
              <a:rPr lang="en-US" sz="2200" dirty="0" smtClean="0">
                <a:solidFill>
                  <a:prstClr val="white"/>
                </a:solidFill>
              </a:rPr>
              <a:t>Klaus Fuchs, </a:t>
            </a:r>
            <a:r>
              <a:rPr lang="en-US" sz="2200" dirty="0" err="1" smtClean="0">
                <a:solidFill>
                  <a:prstClr val="white"/>
                </a:solidFill>
              </a:rPr>
              <a:t>medewerker</a:t>
            </a:r>
            <a:r>
              <a:rPr lang="en-US" sz="2200" dirty="0" smtClean="0">
                <a:solidFill>
                  <a:prstClr val="white"/>
                </a:solidFill>
              </a:rPr>
              <a:t> </a:t>
            </a:r>
            <a:r>
              <a:rPr lang="en-US" sz="2200" dirty="0" err="1" smtClean="0">
                <a:solidFill>
                  <a:prstClr val="white"/>
                </a:solidFill>
              </a:rPr>
              <a:t>bij</a:t>
            </a:r>
            <a:r>
              <a:rPr lang="en-US" sz="2200" dirty="0" smtClean="0">
                <a:solidFill>
                  <a:prstClr val="white"/>
                </a:solidFill>
              </a:rPr>
              <a:t> de </a:t>
            </a:r>
            <a:r>
              <a:rPr lang="en-US" sz="2200" dirty="0" err="1" smtClean="0">
                <a:solidFill>
                  <a:prstClr val="white"/>
                </a:solidFill>
              </a:rPr>
              <a:t>ontwikkeling</a:t>
            </a:r>
            <a:r>
              <a:rPr lang="en-US" sz="2200" dirty="0" smtClean="0">
                <a:solidFill>
                  <a:prstClr val="white"/>
                </a:solidFill>
              </a:rPr>
              <a:t> van de </a:t>
            </a:r>
            <a:r>
              <a:rPr lang="en-US" sz="2200" dirty="0" err="1" smtClean="0">
                <a:solidFill>
                  <a:prstClr val="white"/>
                </a:solidFill>
              </a:rPr>
              <a:t>Amerikaanse</a:t>
            </a:r>
            <a:r>
              <a:rPr lang="en-US" sz="2200" dirty="0" smtClean="0">
                <a:solidFill>
                  <a:prstClr val="white"/>
                </a:solidFill>
              </a:rPr>
              <a:t> </a:t>
            </a:r>
            <a:r>
              <a:rPr lang="en-US" sz="2200" dirty="0" err="1" smtClean="0">
                <a:solidFill>
                  <a:prstClr val="white"/>
                </a:solidFill>
              </a:rPr>
              <a:t>Atoombom</a:t>
            </a:r>
            <a:r>
              <a:rPr lang="en-US" sz="2200" dirty="0" smtClean="0">
                <a:solidFill>
                  <a:prstClr val="white"/>
                </a:solidFill>
              </a:rPr>
              <a:t>.</a:t>
            </a:r>
          </a:p>
          <a:p>
            <a:endParaRPr lang="en-US" sz="2200" dirty="0">
              <a:solidFill>
                <a:prstClr val="white"/>
              </a:solidFill>
            </a:endParaRPr>
          </a:p>
          <a:p>
            <a:r>
              <a:rPr lang="en-US" sz="2200" dirty="0" smtClean="0">
                <a:solidFill>
                  <a:prstClr val="white"/>
                </a:solidFill>
              </a:rPr>
              <a:t>En </a:t>
            </a:r>
            <a:r>
              <a:rPr lang="en-US" sz="2200" dirty="0" err="1" smtClean="0">
                <a:solidFill>
                  <a:prstClr val="white"/>
                </a:solidFill>
              </a:rPr>
              <a:t>spion</a:t>
            </a:r>
            <a:r>
              <a:rPr lang="en-US" sz="2200" dirty="0" smtClean="0">
                <a:solidFill>
                  <a:prstClr val="white"/>
                </a:solidFill>
              </a:rPr>
              <a:t> </a:t>
            </a:r>
            <a:r>
              <a:rPr lang="en-US" sz="2200" dirty="0" err="1" smtClean="0">
                <a:solidFill>
                  <a:prstClr val="white"/>
                </a:solidFill>
              </a:rPr>
              <a:t>voor</a:t>
            </a:r>
            <a:r>
              <a:rPr lang="en-US" sz="2200" dirty="0" smtClean="0">
                <a:solidFill>
                  <a:prstClr val="white"/>
                </a:solidFill>
              </a:rPr>
              <a:t> de </a:t>
            </a:r>
            <a:r>
              <a:rPr lang="en-US" sz="2200" dirty="0" err="1" smtClean="0">
                <a:solidFill>
                  <a:prstClr val="white"/>
                </a:solidFill>
              </a:rPr>
              <a:t>Sovjet-Unie</a:t>
            </a:r>
            <a:r>
              <a:rPr lang="en-US" sz="2200" dirty="0" smtClean="0">
                <a:solidFill>
                  <a:prstClr val="white"/>
                </a:solidFill>
              </a:rPr>
              <a:t>..</a:t>
            </a:r>
            <a:endParaRPr lang="en-US" sz="2200" dirty="0">
              <a:solidFill>
                <a:prstClr val="white"/>
              </a:solidFill>
            </a:endParaRPr>
          </a:p>
        </p:txBody>
      </p:sp>
      <p:pic>
        <p:nvPicPr>
          <p:cNvPr id="5" name="Picture 4" descr="http://upload.wikimedia.org/wikipedia/commons/c/c7/Klaus_Fuchs_-_police_photograp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839" y="2980354"/>
            <a:ext cx="2978836" cy="3766100"/>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9971" y="2821727"/>
            <a:ext cx="926416" cy="861392"/>
          </a:xfrm>
          <a:prstGeom prst="rect">
            <a:avLst/>
          </a:prstGeom>
        </p:spPr>
      </p:pic>
    </p:spTree>
    <p:extLst>
      <p:ext uri="{BB962C8B-B14F-4D97-AF65-F5344CB8AC3E}">
        <p14:creationId xmlns:p14="http://schemas.microsoft.com/office/powerpoint/2010/main" val="37049356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prstClr val="white"/>
                </a:solidFill>
              </a:rPr>
              <a:pPr/>
              <a:t>52</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389748" y="475222"/>
            <a:ext cx="8142611" cy="4001095"/>
          </a:xfrm>
          <a:prstGeom prst="rect">
            <a:avLst/>
          </a:prstGeom>
        </p:spPr>
        <p:txBody>
          <a:bodyPr wrap="square">
            <a:spAutoFit/>
          </a:bodyPr>
          <a:lstStyle/>
          <a:p>
            <a:r>
              <a:rPr lang="en-US" sz="2400" dirty="0" err="1" smtClean="0">
                <a:solidFill>
                  <a:prstClr val="white"/>
                </a:solidFill>
              </a:rPr>
              <a:t>Gevolgen</a:t>
            </a:r>
            <a:r>
              <a:rPr lang="en-US" sz="2400" dirty="0" smtClean="0">
                <a:solidFill>
                  <a:prstClr val="white"/>
                </a:solidFill>
              </a:rPr>
              <a:t>:</a:t>
            </a:r>
            <a:endParaRPr lang="en-US" sz="2200" dirty="0">
              <a:solidFill>
                <a:prstClr val="white"/>
              </a:solidFill>
            </a:endParaRPr>
          </a:p>
          <a:p>
            <a:pPr marL="342900" indent="-342900">
              <a:buFont typeface="Arial" panose="020B0604020202020204" pitchFamily="34" charset="0"/>
              <a:buChar char="•"/>
            </a:pPr>
            <a:r>
              <a:rPr lang="en-US" sz="2200" dirty="0" err="1" smtClean="0">
                <a:solidFill>
                  <a:prstClr val="white"/>
                </a:solidFill>
              </a:rPr>
              <a:t>Nieuwe</a:t>
            </a:r>
            <a:r>
              <a:rPr lang="en-US" sz="2200" dirty="0" smtClean="0">
                <a:solidFill>
                  <a:prstClr val="white"/>
                </a:solidFill>
              </a:rPr>
              <a:t> </a:t>
            </a:r>
            <a:r>
              <a:rPr lang="en-US" sz="2200" dirty="0" err="1" smtClean="0">
                <a:solidFill>
                  <a:prstClr val="white"/>
                </a:solidFill>
              </a:rPr>
              <a:t>wetten</a:t>
            </a:r>
            <a:r>
              <a:rPr lang="en-US" sz="2200" dirty="0" smtClean="0">
                <a:solidFill>
                  <a:prstClr val="white"/>
                </a:solidFill>
              </a:rPr>
              <a:t> </a:t>
            </a:r>
            <a:r>
              <a:rPr lang="en-US" sz="2200" dirty="0" err="1" smtClean="0">
                <a:solidFill>
                  <a:prstClr val="white"/>
                </a:solidFill>
              </a:rPr>
              <a:t>waardoor</a:t>
            </a:r>
            <a:r>
              <a:rPr lang="en-US" sz="2200" dirty="0" smtClean="0">
                <a:solidFill>
                  <a:prstClr val="white"/>
                </a:solidFill>
              </a:rPr>
              <a:t> </a:t>
            </a:r>
            <a:r>
              <a:rPr lang="en-US" sz="2200" dirty="0" err="1" smtClean="0">
                <a:solidFill>
                  <a:prstClr val="white"/>
                </a:solidFill>
              </a:rPr>
              <a:t>mensen</a:t>
            </a:r>
            <a:r>
              <a:rPr lang="en-US" sz="2200" dirty="0" smtClean="0">
                <a:solidFill>
                  <a:prstClr val="white"/>
                </a:solidFill>
              </a:rPr>
              <a:t> die </a:t>
            </a:r>
            <a:r>
              <a:rPr lang="en-US" sz="2200" dirty="0" err="1" smtClean="0">
                <a:solidFill>
                  <a:prstClr val="white"/>
                </a:solidFill>
              </a:rPr>
              <a:t>zich</a:t>
            </a:r>
            <a:r>
              <a:rPr lang="en-US" sz="2200" dirty="0" smtClean="0">
                <a:solidFill>
                  <a:prstClr val="white"/>
                </a:solidFill>
              </a:rPr>
              <a:t> ‘</a:t>
            </a:r>
            <a:r>
              <a:rPr lang="en-US" sz="2200" dirty="0" err="1" smtClean="0">
                <a:solidFill>
                  <a:prstClr val="white"/>
                </a:solidFill>
              </a:rPr>
              <a:t>verdacht</a:t>
            </a:r>
            <a:r>
              <a:rPr lang="en-US" sz="2200" dirty="0" smtClean="0">
                <a:solidFill>
                  <a:prstClr val="white"/>
                </a:solidFill>
              </a:rPr>
              <a:t>’ </a:t>
            </a:r>
            <a:r>
              <a:rPr lang="en-US" sz="2200" dirty="0" err="1" smtClean="0">
                <a:solidFill>
                  <a:prstClr val="white"/>
                </a:solidFill>
              </a:rPr>
              <a:t>gedroegen</a:t>
            </a:r>
            <a:r>
              <a:rPr lang="en-US" sz="2200" dirty="0" smtClean="0">
                <a:solidFill>
                  <a:prstClr val="white"/>
                </a:solidFill>
              </a:rPr>
              <a:t> </a:t>
            </a:r>
            <a:r>
              <a:rPr lang="en-US" sz="2200" dirty="0" err="1" smtClean="0">
                <a:solidFill>
                  <a:prstClr val="white"/>
                </a:solidFill>
              </a:rPr>
              <a:t>sneller</a:t>
            </a:r>
            <a:r>
              <a:rPr lang="en-US" sz="2200" dirty="0" smtClean="0">
                <a:solidFill>
                  <a:prstClr val="white"/>
                </a:solidFill>
              </a:rPr>
              <a:t> </a:t>
            </a:r>
            <a:r>
              <a:rPr lang="en-US" sz="2200" dirty="0" err="1" smtClean="0">
                <a:solidFill>
                  <a:prstClr val="white"/>
                </a:solidFill>
              </a:rPr>
              <a:t>konden</a:t>
            </a:r>
            <a:r>
              <a:rPr lang="en-US" sz="2200" dirty="0" smtClean="0">
                <a:solidFill>
                  <a:prstClr val="white"/>
                </a:solidFill>
              </a:rPr>
              <a:t> </a:t>
            </a:r>
            <a:r>
              <a:rPr lang="en-US" sz="2200" dirty="0" err="1" smtClean="0">
                <a:solidFill>
                  <a:prstClr val="white"/>
                </a:solidFill>
              </a:rPr>
              <a:t>worden</a:t>
            </a:r>
            <a:r>
              <a:rPr lang="en-US" sz="2200" dirty="0" smtClean="0">
                <a:solidFill>
                  <a:prstClr val="white"/>
                </a:solidFill>
              </a:rPr>
              <a:t> </a:t>
            </a:r>
            <a:r>
              <a:rPr lang="en-US" sz="2200" dirty="0" err="1" smtClean="0">
                <a:solidFill>
                  <a:prstClr val="white"/>
                </a:solidFill>
              </a:rPr>
              <a:t>opgepakt</a:t>
            </a:r>
            <a:r>
              <a:rPr lang="en-US" sz="2200" dirty="0" smtClean="0">
                <a:solidFill>
                  <a:prstClr val="white"/>
                </a:solidFill>
              </a:rPr>
              <a:t>.</a:t>
            </a:r>
          </a:p>
          <a:p>
            <a:pPr marL="342900" indent="-342900">
              <a:buFont typeface="Arial" panose="020B0604020202020204" pitchFamily="34" charset="0"/>
              <a:buChar char="•"/>
            </a:pPr>
            <a:endParaRPr lang="en-US" sz="2200" dirty="0" smtClean="0">
              <a:solidFill>
                <a:prstClr val="white"/>
              </a:solidFill>
            </a:endParaRPr>
          </a:p>
          <a:p>
            <a:pPr marL="342900" indent="-342900">
              <a:buFont typeface="Arial" panose="020B0604020202020204" pitchFamily="34" charset="0"/>
              <a:buChar char="•"/>
            </a:pPr>
            <a:r>
              <a:rPr lang="en-US" sz="2200" dirty="0" err="1" smtClean="0">
                <a:solidFill>
                  <a:prstClr val="white"/>
                </a:solidFill>
              </a:rPr>
              <a:t>Politici</a:t>
            </a:r>
            <a:r>
              <a:rPr lang="en-US" sz="2200" dirty="0" smtClean="0">
                <a:solidFill>
                  <a:prstClr val="white"/>
                </a:solidFill>
              </a:rPr>
              <a:t>, </a:t>
            </a:r>
            <a:r>
              <a:rPr lang="en-US" sz="2200" dirty="0" err="1" smtClean="0">
                <a:solidFill>
                  <a:prstClr val="white"/>
                </a:solidFill>
              </a:rPr>
              <a:t>artiesten</a:t>
            </a:r>
            <a:r>
              <a:rPr lang="en-US" sz="2200" dirty="0" smtClean="0">
                <a:solidFill>
                  <a:prstClr val="white"/>
                </a:solidFill>
              </a:rPr>
              <a:t>, </a:t>
            </a:r>
            <a:r>
              <a:rPr lang="en-US" sz="2200" dirty="0" err="1" smtClean="0">
                <a:solidFill>
                  <a:prstClr val="white"/>
                </a:solidFill>
              </a:rPr>
              <a:t>acteurs</a:t>
            </a:r>
            <a:r>
              <a:rPr lang="en-US" sz="2200" dirty="0" smtClean="0">
                <a:solidFill>
                  <a:prstClr val="white"/>
                </a:solidFill>
              </a:rPr>
              <a:t>, </a:t>
            </a:r>
            <a:r>
              <a:rPr lang="en-US" sz="2200" dirty="0" err="1" smtClean="0">
                <a:solidFill>
                  <a:prstClr val="white"/>
                </a:solidFill>
              </a:rPr>
              <a:t>onderzoekers</a:t>
            </a:r>
            <a:r>
              <a:rPr lang="en-US" sz="2200" dirty="0" smtClean="0">
                <a:solidFill>
                  <a:prstClr val="white"/>
                </a:solidFill>
              </a:rPr>
              <a:t> en </a:t>
            </a:r>
            <a:r>
              <a:rPr lang="en-US" sz="2200" dirty="0" err="1" smtClean="0">
                <a:solidFill>
                  <a:prstClr val="white"/>
                </a:solidFill>
              </a:rPr>
              <a:t>kunstenaars</a:t>
            </a:r>
            <a:r>
              <a:rPr lang="en-US" sz="2200" dirty="0" smtClean="0">
                <a:solidFill>
                  <a:prstClr val="white"/>
                </a:solidFill>
              </a:rPr>
              <a:t> die pro-</a:t>
            </a:r>
            <a:r>
              <a:rPr lang="en-US" sz="2200" dirty="0" err="1" smtClean="0">
                <a:solidFill>
                  <a:prstClr val="white"/>
                </a:solidFill>
              </a:rPr>
              <a:t>communistisch</a:t>
            </a:r>
            <a:r>
              <a:rPr lang="en-US" sz="2200" dirty="0" smtClean="0">
                <a:solidFill>
                  <a:prstClr val="white"/>
                </a:solidFill>
              </a:rPr>
              <a:t> </a:t>
            </a:r>
            <a:r>
              <a:rPr lang="en-US" sz="2200" dirty="0" err="1" smtClean="0">
                <a:solidFill>
                  <a:prstClr val="white"/>
                </a:solidFill>
              </a:rPr>
              <a:t>zijn</a:t>
            </a:r>
            <a:r>
              <a:rPr lang="en-US" sz="2200" dirty="0" smtClean="0">
                <a:solidFill>
                  <a:prstClr val="white"/>
                </a:solidFill>
              </a:rPr>
              <a:t> </a:t>
            </a:r>
            <a:r>
              <a:rPr lang="en-US" sz="2200" dirty="0" err="1" smtClean="0">
                <a:solidFill>
                  <a:prstClr val="white"/>
                </a:solidFill>
              </a:rPr>
              <a:t>worden</a:t>
            </a:r>
            <a:r>
              <a:rPr lang="en-US" sz="2200" dirty="0" smtClean="0">
                <a:solidFill>
                  <a:prstClr val="white"/>
                </a:solidFill>
              </a:rPr>
              <a:t> op ‘</a:t>
            </a:r>
            <a:r>
              <a:rPr lang="en-US" sz="2200" dirty="0" err="1" smtClean="0">
                <a:solidFill>
                  <a:prstClr val="white"/>
                </a:solidFill>
              </a:rPr>
              <a:t>zwarte</a:t>
            </a:r>
            <a:r>
              <a:rPr lang="en-US" sz="2200" dirty="0" smtClean="0">
                <a:solidFill>
                  <a:prstClr val="white"/>
                </a:solidFill>
              </a:rPr>
              <a:t> </a:t>
            </a:r>
            <a:r>
              <a:rPr lang="en-US" sz="2200" dirty="0" err="1" smtClean="0">
                <a:solidFill>
                  <a:prstClr val="white"/>
                </a:solidFill>
              </a:rPr>
              <a:t>lijsten</a:t>
            </a:r>
            <a:r>
              <a:rPr lang="en-US" sz="2200" dirty="0" smtClean="0">
                <a:solidFill>
                  <a:prstClr val="white"/>
                </a:solidFill>
              </a:rPr>
              <a:t>’ </a:t>
            </a:r>
            <a:r>
              <a:rPr lang="en-US" sz="2200" dirty="0" err="1" smtClean="0">
                <a:solidFill>
                  <a:prstClr val="white"/>
                </a:solidFill>
              </a:rPr>
              <a:t>gezet</a:t>
            </a:r>
            <a:r>
              <a:rPr lang="en-US" sz="2200" dirty="0" smtClean="0">
                <a:solidFill>
                  <a:prstClr val="white"/>
                </a:solidFill>
              </a:rPr>
              <a:t>. </a:t>
            </a:r>
          </a:p>
          <a:p>
            <a:endParaRPr lang="en-US" sz="2400" dirty="0">
              <a:solidFill>
                <a:prstClr val="white"/>
              </a:solidFill>
            </a:endParaRPr>
          </a:p>
          <a:p>
            <a:endParaRPr lang="en-US" sz="2400" dirty="0" smtClean="0">
              <a:solidFill>
                <a:prstClr val="white"/>
              </a:solidFill>
            </a:endParaRPr>
          </a:p>
          <a:p>
            <a:endParaRPr lang="en-US" sz="2400" dirty="0">
              <a:solidFill>
                <a:prstClr val="white"/>
              </a:solidFill>
            </a:endParaRPr>
          </a:p>
          <a:p>
            <a:endParaRPr lang="en-US" sz="2400" dirty="0" smtClean="0">
              <a:solidFill>
                <a:prstClr val="white"/>
              </a:solidFill>
            </a:endParaRPr>
          </a:p>
          <a:p>
            <a:endParaRPr lang="en-US" sz="2400" dirty="0">
              <a:solidFill>
                <a:prstClr val="white"/>
              </a:solidFill>
            </a:endParaRPr>
          </a:p>
        </p:txBody>
      </p:sp>
      <p:pic>
        <p:nvPicPr>
          <p:cNvPr id="6"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208985" y="3023338"/>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37419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prstClr val="white"/>
                </a:solidFill>
              </a:rPr>
              <a:pPr/>
              <a:t>53</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389748" y="475221"/>
            <a:ext cx="8142611" cy="3200876"/>
          </a:xfrm>
          <a:prstGeom prst="rect">
            <a:avLst/>
          </a:prstGeom>
        </p:spPr>
        <p:txBody>
          <a:bodyPr wrap="square">
            <a:spAutoFit/>
          </a:bodyPr>
          <a:lstStyle/>
          <a:p>
            <a:r>
              <a:rPr lang="en-US" sz="2400" dirty="0" err="1" smtClean="0">
                <a:solidFill>
                  <a:prstClr val="white"/>
                </a:solidFill>
              </a:rPr>
              <a:t>Einde</a:t>
            </a:r>
            <a:r>
              <a:rPr lang="en-US" sz="2400" dirty="0" smtClean="0">
                <a:solidFill>
                  <a:prstClr val="white"/>
                </a:solidFill>
              </a:rPr>
              <a:t> van </a:t>
            </a:r>
            <a:r>
              <a:rPr lang="en-US" sz="2400" dirty="0" err="1" smtClean="0">
                <a:solidFill>
                  <a:prstClr val="white"/>
                </a:solidFill>
              </a:rPr>
              <a:t>McCarthysime</a:t>
            </a:r>
            <a:r>
              <a:rPr lang="en-US" sz="2400" dirty="0" smtClean="0">
                <a:solidFill>
                  <a:prstClr val="white"/>
                </a:solidFill>
              </a:rPr>
              <a:t>:</a:t>
            </a:r>
          </a:p>
          <a:p>
            <a:endParaRPr lang="en-US" sz="2400" dirty="0">
              <a:solidFill>
                <a:prstClr val="white"/>
              </a:solidFill>
            </a:endParaRPr>
          </a:p>
          <a:p>
            <a:pPr marL="342900" indent="-342900">
              <a:buFont typeface="Arial" panose="020B0604020202020204" pitchFamily="34" charset="0"/>
              <a:buChar char="•"/>
            </a:pPr>
            <a:r>
              <a:rPr lang="en-US" sz="2200" dirty="0" smtClean="0">
                <a:solidFill>
                  <a:prstClr val="white"/>
                </a:solidFill>
              </a:rPr>
              <a:t>Burgers </a:t>
            </a:r>
            <a:r>
              <a:rPr lang="en-US" sz="2200" dirty="0" err="1" smtClean="0">
                <a:solidFill>
                  <a:prstClr val="white"/>
                </a:solidFill>
              </a:rPr>
              <a:t>zagen</a:t>
            </a:r>
            <a:r>
              <a:rPr lang="en-US" sz="2200" dirty="0" smtClean="0">
                <a:solidFill>
                  <a:prstClr val="white"/>
                </a:solidFill>
              </a:rPr>
              <a:t> in de </a:t>
            </a:r>
            <a:r>
              <a:rPr lang="en-US" sz="2200" dirty="0" err="1" smtClean="0">
                <a:solidFill>
                  <a:prstClr val="white"/>
                </a:solidFill>
              </a:rPr>
              <a:t>dat</a:t>
            </a:r>
            <a:r>
              <a:rPr lang="en-US" sz="2200" dirty="0" smtClean="0">
                <a:solidFill>
                  <a:prstClr val="white"/>
                </a:solidFill>
              </a:rPr>
              <a:t> angst </a:t>
            </a:r>
            <a:r>
              <a:rPr lang="en-US" sz="2200" dirty="0" err="1" smtClean="0">
                <a:solidFill>
                  <a:prstClr val="white"/>
                </a:solidFill>
              </a:rPr>
              <a:t>wat</a:t>
            </a:r>
            <a:r>
              <a:rPr lang="en-US" sz="2200" dirty="0" smtClean="0">
                <a:solidFill>
                  <a:prstClr val="white"/>
                </a:solidFill>
              </a:rPr>
              <a:t> </a:t>
            </a:r>
            <a:r>
              <a:rPr lang="en-US" sz="2200" dirty="0" err="1" smtClean="0">
                <a:solidFill>
                  <a:prstClr val="white"/>
                </a:solidFill>
              </a:rPr>
              <a:t>overdreven</a:t>
            </a:r>
            <a:r>
              <a:rPr lang="en-US" sz="2200" dirty="0" smtClean="0">
                <a:solidFill>
                  <a:prstClr val="white"/>
                </a:solidFill>
              </a:rPr>
              <a:t> was.</a:t>
            </a:r>
          </a:p>
          <a:p>
            <a:pPr marL="342900" indent="-342900">
              <a:buFont typeface="Arial" panose="020B0604020202020204" pitchFamily="34" charset="0"/>
              <a:buChar char="•"/>
            </a:pPr>
            <a:endParaRPr lang="en-US" sz="2200" dirty="0" smtClean="0">
              <a:solidFill>
                <a:prstClr val="white"/>
              </a:solidFill>
            </a:endParaRPr>
          </a:p>
          <a:p>
            <a:pPr marL="342900" indent="-342900">
              <a:buFont typeface="Arial" panose="020B0604020202020204" pitchFamily="34" charset="0"/>
              <a:buChar char="•"/>
            </a:pPr>
            <a:r>
              <a:rPr lang="en-US" sz="2200" dirty="0" smtClean="0">
                <a:solidFill>
                  <a:prstClr val="white"/>
                </a:solidFill>
              </a:rPr>
              <a:t>De Supreme Court (</a:t>
            </a:r>
            <a:r>
              <a:rPr lang="en-US" sz="2200" dirty="0" err="1" smtClean="0">
                <a:solidFill>
                  <a:prstClr val="white"/>
                </a:solidFill>
              </a:rPr>
              <a:t>Hoogste</a:t>
            </a:r>
            <a:r>
              <a:rPr lang="en-US" sz="2200" dirty="0" smtClean="0">
                <a:solidFill>
                  <a:prstClr val="white"/>
                </a:solidFill>
              </a:rPr>
              <a:t> </a:t>
            </a:r>
            <a:r>
              <a:rPr lang="en-US" sz="2200" dirty="0" err="1" smtClean="0">
                <a:solidFill>
                  <a:prstClr val="white"/>
                </a:solidFill>
              </a:rPr>
              <a:t>rechters</a:t>
            </a:r>
            <a:r>
              <a:rPr lang="en-US" sz="2200" dirty="0" smtClean="0">
                <a:solidFill>
                  <a:prstClr val="white"/>
                </a:solidFill>
              </a:rPr>
              <a:t> VS), </a:t>
            </a:r>
            <a:r>
              <a:rPr lang="en-US" sz="2200" dirty="0" err="1" smtClean="0">
                <a:solidFill>
                  <a:prstClr val="white"/>
                </a:solidFill>
              </a:rPr>
              <a:t>vonden</a:t>
            </a:r>
            <a:r>
              <a:rPr lang="en-US" sz="2200" dirty="0" smtClean="0">
                <a:solidFill>
                  <a:prstClr val="white"/>
                </a:solidFill>
              </a:rPr>
              <a:t> de </a:t>
            </a:r>
            <a:r>
              <a:rPr lang="en-US" sz="2200" dirty="0" err="1" smtClean="0">
                <a:solidFill>
                  <a:prstClr val="white"/>
                </a:solidFill>
              </a:rPr>
              <a:t>nieuwe</a:t>
            </a:r>
            <a:r>
              <a:rPr lang="en-US" sz="2200" dirty="0" smtClean="0">
                <a:solidFill>
                  <a:prstClr val="white"/>
                </a:solidFill>
              </a:rPr>
              <a:t> </a:t>
            </a:r>
            <a:r>
              <a:rPr lang="en-US" sz="2200" dirty="0" err="1" smtClean="0">
                <a:solidFill>
                  <a:prstClr val="white"/>
                </a:solidFill>
              </a:rPr>
              <a:t>wetten</a:t>
            </a:r>
            <a:r>
              <a:rPr lang="en-US" sz="2200" dirty="0" smtClean="0">
                <a:solidFill>
                  <a:prstClr val="white"/>
                </a:solidFill>
              </a:rPr>
              <a:t> en ‘</a:t>
            </a:r>
            <a:r>
              <a:rPr lang="en-US" sz="2200" dirty="0" err="1" smtClean="0">
                <a:solidFill>
                  <a:prstClr val="white"/>
                </a:solidFill>
              </a:rPr>
              <a:t>zwarte</a:t>
            </a:r>
            <a:r>
              <a:rPr lang="en-US" sz="2200" dirty="0" smtClean="0">
                <a:solidFill>
                  <a:prstClr val="white"/>
                </a:solidFill>
              </a:rPr>
              <a:t> </a:t>
            </a:r>
            <a:r>
              <a:rPr lang="en-US" sz="2200" dirty="0" err="1" smtClean="0">
                <a:solidFill>
                  <a:prstClr val="white"/>
                </a:solidFill>
              </a:rPr>
              <a:t>lijsten</a:t>
            </a:r>
            <a:r>
              <a:rPr lang="en-US" sz="2200" dirty="0" smtClean="0">
                <a:solidFill>
                  <a:prstClr val="white"/>
                </a:solidFill>
              </a:rPr>
              <a:t>’ </a:t>
            </a:r>
            <a:r>
              <a:rPr lang="en-US" sz="2200" dirty="0" err="1" smtClean="0">
                <a:solidFill>
                  <a:prstClr val="white"/>
                </a:solidFill>
              </a:rPr>
              <a:t>oneerlijk</a:t>
            </a:r>
            <a:r>
              <a:rPr lang="en-US" sz="2200" dirty="0" smtClean="0">
                <a:solidFill>
                  <a:prstClr val="white"/>
                </a:solidFill>
              </a:rPr>
              <a:t> en </a:t>
            </a:r>
            <a:r>
              <a:rPr lang="en-US" sz="2200" dirty="0" err="1" smtClean="0">
                <a:solidFill>
                  <a:prstClr val="white"/>
                </a:solidFill>
              </a:rPr>
              <a:t>tegen</a:t>
            </a:r>
            <a:r>
              <a:rPr lang="en-US" sz="2200" dirty="0" smtClean="0">
                <a:solidFill>
                  <a:prstClr val="white"/>
                </a:solidFill>
              </a:rPr>
              <a:t> de </a:t>
            </a:r>
            <a:r>
              <a:rPr lang="en-US" sz="2200" u="sng" dirty="0" err="1" smtClean="0">
                <a:solidFill>
                  <a:prstClr val="white"/>
                </a:solidFill>
              </a:rPr>
              <a:t>grondwet</a:t>
            </a:r>
            <a:r>
              <a:rPr lang="en-US" sz="2200" dirty="0" smtClean="0">
                <a:solidFill>
                  <a:prstClr val="white"/>
                </a:solidFill>
              </a:rPr>
              <a:t>.</a:t>
            </a:r>
          </a:p>
          <a:p>
            <a:pPr marL="342900" indent="-342900">
              <a:buFont typeface="Arial" panose="020B0604020202020204" pitchFamily="34" charset="0"/>
              <a:buChar char="•"/>
            </a:pPr>
            <a:endParaRPr lang="en-US" sz="2200" dirty="0" smtClean="0">
              <a:solidFill>
                <a:prstClr val="white"/>
              </a:solidFill>
            </a:endParaRPr>
          </a:p>
          <a:p>
            <a:pPr marL="342900" indent="-342900">
              <a:buFont typeface="Arial" panose="020B0604020202020204" pitchFamily="34" charset="0"/>
              <a:buChar char="•"/>
            </a:pPr>
            <a:r>
              <a:rPr lang="en-US" sz="2200" dirty="0" err="1" smtClean="0">
                <a:solidFill>
                  <a:prstClr val="white"/>
                </a:solidFill>
              </a:rPr>
              <a:t>Veel</a:t>
            </a:r>
            <a:r>
              <a:rPr lang="en-US" sz="2200" dirty="0" smtClean="0">
                <a:solidFill>
                  <a:prstClr val="white"/>
                </a:solidFill>
              </a:rPr>
              <a:t> </a:t>
            </a:r>
            <a:r>
              <a:rPr lang="en-US" sz="2200" dirty="0" err="1" smtClean="0">
                <a:solidFill>
                  <a:prstClr val="white"/>
                </a:solidFill>
              </a:rPr>
              <a:t>lagere</a:t>
            </a:r>
            <a:r>
              <a:rPr lang="en-US" sz="2200" dirty="0" smtClean="0">
                <a:solidFill>
                  <a:prstClr val="white"/>
                </a:solidFill>
              </a:rPr>
              <a:t> </a:t>
            </a:r>
            <a:r>
              <a:rPr lang="en-US" sz="2200" dirty="0" err="1" smtClean="0">
                <a:solidFill>
                  <a:prstClr val="white"/>
                </a:solidFill>
              </a:rPr>
              <a:t>rechters</a:t>
            </a:r>
            <a:r>
              <a:rPr lang="en-US" sz="2200" dirty="0" smtClean="0">
                <a:solidFill>
                  <a:prstClr val="white"/>
                </a:solidFill>
              </a:rPr>
              <a:t> </a:t>
            </a:r>
            <a:r>
              <a:rPr lang="en-US" sz="2200" dirty="0" err="1" smtClean="0">
                <a:solidFill>
                  <a:prstClr val="white"/>
                </a:solidFill>
              </a:rPr>
              <a:t>veroordeelden</a:t>
            </a:r>
            <a:r>
              <a:rPr lang="en-US" sz="2200" dirty="0" smtClean="0">
                <a:solidFill>
                  <a:prstClr val="white"/>
                </a:solidFill>
              </a:rPr>
              <a:t> </a:t>
            </a:r>
            <a:r>
              <a:rPr lang="en-US" sz="2200" dirty="0" err="1" smtClean="0">
                <a:solidFill>
                  <a:prstClr val="white"/>
                </a:solidFill>
              </a:rPr>
              <a:t>daardoor</a:t>
            </a:r>
            <a:r>
              <a:rPr lang="en-US" sz="2200" dirty="0" smtClean="0">
                <a:solidFill>
                  <a:prstClr val="white"/>
                </a:solidFill>
              </a:rPr>
              <a:t> </a:t>
            </a:r>
            <a:r>
              <a:rPr lang="en-US" sz="2200" dirty="0" err="1" smtClean="0">
                <a:solidFill>
                  <a:prstClr val="white"/>
                </a:solidFill>
              </a:rPr>
              <a:t>geen</a:t>
            </a:r>
            <a:r>
              <a:rPr lang="en-US" sz="2200" dirty="0" smtClean="0">
                <a:solidFill>
                  <a:prstClr val="white"/>
                </a:solidFill>
              </a:rPr>
              <a:t> </a:t>
            </a:r>
            <a:r>
              <a:rPr lang="en-US" sz="2200" dirty="0" err="1" smtClean="0">
                <a:solidFill>
                  <a:prstClr val="white"/>
                </a:solidFill>
              </a:rPr>
              <a:t>verdachte</a:t>
            </a:r>
            <a:r>
              <a:rPr lang="en-US" sz="2200" dirty="0" smtClean="0">
                <a:solidFill>
                  <a:prstClr val="white"/>
                </a:solidFill>
              </a:rPr>
              <a:t> </a:t>
            </a:r>
            <a:r>
              <a:rPr lang="en-US" sz="2200" dirty="0" err="1" smtClean="0">
                <a:solidFill>
                  <a:prstClr val="white"/>
                </a:solidFill>
              </a:rPr>
              <a:t>communisten</a:t>
            </a:r>
            <a:r>
              <a:rPr lang="en-US" sz="2200" dirty="0" smtClean="0">
                <a:solidFill>
                  <a:prstClr val="white"/>
                </a:solidFill>
              </a:rPr>
              <a:t> </a:t>
            </a:r>
            <a:r>
              <a:rPr lang="en-US" sz="2200" dirty="0" err="1" smtClean="0">
                <a:solidFill>
                  <a:prstClr val="white"/>
                </a:solidFill>
              </a:rPr>
              <a:t>meer</a:t>
            </a:r>
            <a:r>
              <a:rPr lang="en-US" sz="2200" dirty="0" smtClean="0">
                <a:solidFill>
                  <a:prstClr val="white"/>
                </a:solidFill>
              </a:rPr>
              <a:t> </a:t>
            </a:r>
            <a:r>
              <a:rPr lang="en-US" sz="2200" dirty="0" err="1" smtClean="0">
                <a:solidFill>
                  <a:prstClr val="white"/>
                </a:solidFill>
              </a:rPr>
              <a:t>tenzij</a:t>
            </a:r>
            <a:r>
              <a:rPr lang="en-US" sz="2200" dirty="0" smtClean="0">
                <a:solidFill>
                  <a:prstClr val="white"/>
                </a:solidFill>
              </a:rPr>
              <a:t> </a:t>
            </a:r>
            <a:r>
              <a:rPr lang="en-US" sz="2200" dirty="0" err="1" smtClean="0">
                <a:solidFill>
                  <a:prstClr val="white"/>
                </a:solidFill>
              </a:rPr>
              <a:t>er</a:t>
            </a:r>
            <a:r>
              <a:rPr lang="en-US" sz="2200" dirty="0" smtClean="0">
                <a:solidFill>
                  <a:prstClr val="white"/>
                </a:solidFill>
              </a:rPr>
              <a:t> hard </a:t>
            </a:r>
            <a:r>
              <a:rPr lang="en-US" sz="2200" dirty="0" err="1" smtClean="0">
                <a:solidFill>
                  <a:prstClr val="white"/>
                </a:solidFill>
              </a:rPr>
              <a:t>bewijs</a:t>
            </a:r>
            <a:r>
              <a:rPr lang="en-US" sz="2200" dirty="0" smtClean="0">
                <a:solidFill>
                  <a:prstClr val="white"/>
                </a:solidFill>
              </a:rPr>
              <a:t> was.</a:t>
            </a:r>
            <a:endParaRPr lang="en-US" sz="2200" dirty="0">
              <a:solidFill>
                <a:prstClr val="white"/>
              </a:solidFill>
            </a:endParaRPr>
          </a:p>
        </p:txBody>
      </p:sp>
      <p:pic>
        <p:nvPicPr>
          <p:cNvPr id="5" name="Picture 2" descr="http://www.wpclipart.com/medical/symbols/medical_symbols_2/ey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0292753" y="3676097"/>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92661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2"/>
          <p:cNvPicPr>
            <a:picLocks noChangeAspect="1" noChangeArrowheads="1"/>
          </p:cNvPicPr>
          <p:nvPr/>
        </p:nvPicPr>
        <p:blipFill>
          <a:blip r:embed="rId3"/>
          <a:srcRect/>
          <a:stretch>
            <a:fillRect/>
          </a:stretch>
        </p:blipFill>
        <p:spPr bwMode="auto">
          <a:xfrm>
            <a:off x="2665413" y="1430338"/>
            <a:ext cx="2862262" cy="2862262"/>
          </a:xfrm>
          <a:prstGeom prst="rect">
            <a:avLst/>
          </a:prstGeom>
          <a:noFill/>
          <a:ln w="9525">
            <a:noFill/>
            <a:miter lim="800000"/>
            <a:headEnd/>
            <a:tailEnd/>
          </a:ln>
        </p:spPr>
      </p:pic>
      <p:sp>
        <p:nvSpPr>
          <p:cNvPr id="14338" name="Titel 1"/>
          <p:cNvSpPr>
            <a:spLocks noGrp="1"/>
          </p:cNvSpPr>
          <p:nvPr>
            <p:ph type="ctrTitle"/>
          </p:nvPr>
        </p:nvSpPr>
        <p:spPr>
          <a:xfrm>
            <a:off x="2208213" y="12701"/>
            <a:ext cx="7772400" cy="1470025"/>
          </a:xfrm>
        </p:spPr>
        <p:txBody>
          <a:bodyPr/>
          <a:lstStyle/>
          <a:p>
            <a:r>
              <a:rPr lang="nl-NL" sz="7200">
                <a:solidFill>
                  <a:schemeClr val="bg1"/>
                </a:solidFill>
              </a:rPr>
              <a:t>Korea-oorlog</a:t>
            </a:r>
          </a:p>
        </p:txBody>
      </p:sp>
      <p:pic>
        <p:nvPicPr>
          <p:cNvPr id="14339" name="Picture 3"/>
          <p:cNvPicPr>
            <a:picLocks noChangeAspect="1" noChangeArrowheads="1"/>
          </p:cNvPicPr>
          <p:nvPr/>
        </p:nvPicPr>
        <p:blipFill>
          <a:blip r:embed="rId4"/>
          <a:srcRect/>
          <a:stretch>
            <a:fillRect/>
          </a:stretch>
        </p:blipFill>
        <p:spPr bwMode="auto">
          <a:xfrm>
            <a:off x="5735639" y="1484313"/>
            <a:ext cx="3717925" cy="2736850"/>
          </a:xfrm>
          <a:prstGeom prst="rect">
            <a:avLst/>
          </a:prstGeom>
          <a:noFill/>
          <a:ln w="9525">
            <a:noFill/>
            <a:miter lim="800000"/>
            <a:headEnd/>
            <a:tailEnd/>
          </a:ln>
        </p:spPr>
      </p:pic>
      <p:sp>
        <p:nvSpPr>
          <p:cNvPr id="14340" name="Tekstvak 3"/>
          <p:cNvSpPr txBox="1">
            <a:spLocks noChangeArrowheads="1"/>
          </p:cNvSpPr>
          <p:nvPr/>
        </p:nvSpPr>
        <p:spPr bwMode="auto">
          <a:xfrm>
            <a:off x="1524001" y="6550026"/>
            <a:ext cx="1503363" cy="307975"/>
          </a:xfrm>
          <a:prstGeom prst="rect">
            <a:avLst/>
          </a:prstGeom>
          <a:noFill/>
          <a:ln w="9525">
            <a:noFill/>
            <a:miter lim="800000"/>
            <a:headEnd/>
            <a:tailEnd/>
          </a:ln>
        </p:spPr>
        <p:txBody>
          <a:bodyPr>
            <a:spAutoFit/>
          </a:bodyPr>
          <a:lstStyle/>
          <a:p>
            <a:r>
              <a:rPr lang="nl-NL" sz="1400">
                <a:solidFill>
                  <a:schemeClr val="bg1"/>
                </a:solidFill>
                <a:latin typeface="Calibri" pitchFamily="34" charset="0"/>
              </a:rPr>
              <a:t>Door Iris en Beau</a:t>
            </a:r>
          </a:p>
        </p:txBody>
      </p:sp>
      <p:sp>
        <p:nvSpPr>
          <p:cNvPr id="5" name="Tijdelijke aanduiding voor dianummer 4"/>
          <p:cNvSpPr>
            <a:spLocks noGrp="1"/>
          </p:cNvSpPr>
          <p:nvPr>
            <p:ph type="sldNum" sz="quarter" idx="12"/>
          </p:nvPr>
        </p:nvSpPr>
        <p:spPr/>
        <p:txBody>
          <a:bodyPr/>
          <a:lstStyle/>
          <a:p>
            <a:pPr>
              <a:defRPr/>
            </a:pPr>
            <a:fld id="{354F1A9A-810A-4543-943C-C05EF5841794}" type="slidenum">
              <a:rPr lang="nl-NL"/>
              <a:pPr>
                <a:defRPr/>
              </a:pPr>
              <a:t>54</a:t>
            </a:fld>
            <a:endParaRPr lang="nl-NL" dirty="0"/>
          </a:p>
        </p:txBody>
      </p:sp>
      <p:sp>
        <p:nvSpPr>
          <p:cNvPr id="14342" name="Tekstvak 5"/>
          <p:cNvSpPr txBox="1">
            <a:spLocks noChangeArrowheads="1"/>
          </p:cNvSpPr>
          <p:nvPr/>
        </p:nvSpPr>
        <p:spPr bwMode="auto">
          <a:xfrm>
            <a:off x="2274889" y="4287839"/>
            <a:ext cx="8497887" cy="676275"/>
          </a:xfrm>
          <a:prstGeom prst="rect">
            <a:avLst/>
          </a:prstGeom>
          <a:noFill/>
          <a:ln w="9525">
            <a:noFill/>
            <a:miter lim="800000"/>
            <a:headEnd/>
            <a:tailEnd/>
          </a:ln>
        </p:spPr>
        <p:txBody>
          <a:bodyPr>
            <a:spAutoFit/>
          </a:bodyPr>
          <a:lstStyle/>
          <a:p>
            <a:r>
              <a:rPr lang="nl-NL" sz="2000">
                <a:solidFill>
                  <a:schemeClr val="bg1"/>
                </a:solidFill>
                <a:latin typeface="Calibri" pitchFamily="34" charset="0"/>
              </a:rPr>
              <a:t>De Korea-oorlog was de enige “hete oorlog” tijdens de koude oorlog.</a:t>
            </a:r>
          </a:p>
          <a:p>
            <a:endParaRPr lang="nl-NL">
              <a:solidFill>
                <a:schemeClr val="bg1"/>
              </a:solidFill>
              <a:latin typeface="Calibri" pitchFamily="34" charset="0"/>
            </a:endParaRPr>
          </a:p>
        </p:txBody>
      </p:sp>
      <p:pic>
        <p:nvPicPr>
          <p:cNvPr id="14343" name="Picture 2"/>
          <p:cNvPicPr>
            <a:picLocks noChangeAspect="1" noChangeArrowheads="1"/>
          </p:cNvPicPr>
          <p:nvPr/>
        </p:nvPicPr>
        <p:blipFill>
          <a:blip r:embed="rId5"/>
          <a:srcRect/>
          <a:stretch>
            <a:fillRect/>
          </a:stretch>
        </p:blipFill>
        <p:spPr bwMode="auto">
          <a:xfrm>
            <a:off x="1992313" y="5589588"/>
            <a:ext cx="900112" cy="557212"/>
          </a:xfrm>
          <a:prstGeom prst="rect">
            <a:avLst/>
          </a:prstGeom>
          <a:noFill/>
          <a:ln w="9525">
            <a:noFill/>
            <a:miter lim="800000"/>
            <a:headEnd/>
            <a:tailEnd/>
          </a:ln>
        </p:spPr>
      </p:pic>
      <p:pic>
        <p:nvPicPr>
          <p:cNvPr id="14344" name="Picture 3"/>
          <p:cNvPicPr>
            <a:picLocks noChangeAspect="1" noChangeArrowheads="1"/>
          </p:cNvPicPr>
          <p:nvPr/>
        </p:nvPicPr>
        <p:blipFill>
          <a:blip r:embed="rId6"/>
          <a:srcRect/>
          <a:stretch>
            <a:fillRect/>
          </a:stretch>
        </p:blipFill>
        <p:spPr bwMode="auto">
          <a:xfrm>
            <a:off x="9166225" y="1069976"/>
            <a:ext cx="776288" cy="720725"/>
          </a:xfrm>
          <a:prstGeom prst="rect">
            <a:avLst/>
          </a:prstGeom>
          <a:noFill/>
          <a:ln w="9525">
            <a:noFill/>
            <a:miter lim="800000"/>
            <a:headEnd/>
            <a:tailEnd/>
          </a:ln>
        </p:spPr>
      </p:pic>
      <p:pic>
        <p:nvPicPr>
          <p:cNvPr id="14346" name="Picture 3"/>
          <p:cNvPicPr>
            <a:picLocks noChangeAspect="1" noChangeArrowheads="1"/>
          </p:cNvPicPr>
          <p:nvPr/>
        </p:nvPicPr>
        <p:blipFill>
          <a:blip r:embed="rId4"/>
          <a:srcRect/>
          <a:stretch>
            <a:fillRect/>
          </a:stretch>
        </p:blipFill>
        <p:spPr bwMode="auto">
          <a:xfrm>
            <a:off x="5735639" y="1484313"/>
            <a:ext cx="3717925" cy="2736850"/>
          </a:xfrm>
          <a:prstGeom prst="rect">
            <a:avLst/>
          </a:prstGeom>
          <a:noFill/>
          <a:ln w="9525">
            <a:noFill/>
            <a:miter lim="800000"/>
            <a:headEnd/>
            <a:tailEnd/>
          </a:ln>
        </p:spPr>
      </p:pic>
      <p:pic>
        <p:nvPicPr>
          <p:cNvPr id="14347" name="Picture 3"/>
          <p:cNvPicPr>
            <a:picLocks noChangeAspect="1" noChangeArrowheads="1"/>
          </p:cNvPicPr>
          <p:nvPr/>
        </p:nvPicPr>
        <p:blipFill>
          <a:blip r:embed="rId4"/>
          <a:srcRect/>
          <a:stretch>
            <a:fillRect/>
          </a:stretch>
        </p:blipFill>
        <p:spPr bwMode="auto">
          <a:xfrm>
            <a:off x="5735639" y="1484313"/>
            <a:ext cx="3717925" cy="2736850"/>
          </a:xfrm>
          <a:prstGeom prst="rect">
            <a:avLst/>
          </a:prstGeom>
          <a:noFill/>
          <a:ln w="9525">
            <a:noFill/>
            <a:miter lim="800000"/>
            <a:headEnd/>
            <a:tailEnd/>
          </a:ln>
        </p:spPr>
      </p:pic>
    </p:spTree>
    <p:extLst>
      <p:ext uri="{BB962C8B-B14F-4D97-AF65-F5344CB8AC3E}">
        <p14:creationId xmlns:p14="http://schemas.microsoft.com/office/powerpoint/2010/main" val="1297001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5"/>
          <p:cNvSpPr txBox="1"/>
          <p:nvPr/>
        </p:nvSpPr>
        <p:spPr>
          <a:xfrm>
            <a:off x="2279651" y="1"/>
            <a:ext cx="7777163" cy="5078313"/>
          </a:xfrm>
          <a:prstGeom prst="rect">
            <a:avLst/>
          </a:prstGeom>
          <a:noFill/>
        </p:spPr>
        <p:txBody>
          <a:bodyPr>
            <a:spAutoFit/>
          </a:bodyPr>
          <a:lstStyle/>
          <a:p>
            <a:pPr marL="342900" indent="-342900">
              <a:buFont typeface="Arial" charset="0"/>
              <a:buChar char="•"/>
            </a:pPr>
            <a:endParaRPr lang="nl-NL" sz="2400" dirty="0">
              <a:solidFill>
                <a:schemeClr val="bg1"/>
              </a:solidFill>
              <a:latin typeface="Calibri" pitchFamily="34" charset="0"/>
            </a:endParaRPr>
          </a:p>
          <a:p>
            <a:pPr marL="342900" indent="-342900">
              <a:buFont typeface="Arial" charset="0"/>
              <a:buChar char="•"/>
            </a:pPr>
            <a:r>
              <a:rPr lang="nl-NL" sz="2400" dirty="0">
                <a:solidFill>
                  <a:schemeClr val="bg1"/>
                </a:solidFill>
                <a:latin typeface="Calibri" pitchFamily="34" charset="0"/>
              </a:rPr>
              <a:t>Het Koreaanse schiereiland, waar nu twee </a:t>
            </a:r>
            <a:r>
              <a:rPr lang="nl-NL" sz="2400" dirty="0" err="1">
                <a:solidFill>
                  <a:schemeClr val="bg1"/>
                </a:solidFill>
                <a:latin typeface="Calibri" pitchFamily="34" charset="0"/>
              </a:rPr>
              <a:t>Korea’s</a:t>
            </a:r>
            <a:r>
              <a:rPr lang="nl-NL" sz="2400" dirty="0">
                <a:solidFill>
                  <a:schemeClr val="bg1"/>
                </a:solidFill>
                <a:latin typeface="Calibri" pitchFamily="34" charset="0"/>
              </a:rPr>
              <a:t> liggen, in 1910 ingelijfd door Japan. Korea behandeld als kolonie door Japan.  </a:t>
            </a:r>
          </a:p>
          <a:p>
            <a:pPr marL="342900" indent="-342900"/>
            <a:r>
              <a:rPr lang="nl-NL" sz="2400" dirty="0">
                <a:solidFill>
                  <a:schemeClr val="bg1"/>
                </a:solidFill>
                <a:latin typeface="Calibri" pitchFamily="34" charset="0"/>
              </a:rPr>
              <a:t>     Belangen van de Koreanen ondergeschikt aan die van Japan.</a:t>
            </a:r>
          </a:p>
          <a:p>
            <a:pPr marL="342900" indent="-342900"/>
            <a:r>
              <a:rPr lang="nl-NL" sz="2400" dirty="0">
                <a:solidFill>
                  <a:schemeClr val="bg1"/>
                </a:solidFill>
                <a:latin typeface="Calibri" pitchFamily="34" charset="0"/>
              </a:rPr>
              <a:t>     </a:t>
            </a:r>
            <a:r>
              <a:rPr lang="nl-NL" sz="2400" dirty="0">
                <a:solidFill>
                  <a:schemeClr val="bg1"/>
                </a:solidFill>
                <a:latin typeface="Calibri" pitchFamily="34" charset="0"/>
              </a:rPr>
              <a:t>1945</a:t>
            </a:r>
            <a:r>
              <a:rPr lang="nl-NL" sz="2400" dirty="0">
                <a:solidFill>
                  <a:schemeClr val="bg1"/>
                </a:solidFill>
                <a:latin typeface="Calibri" pitchFamily="34" charset="0"/>
                <a:sym typeface="Wingdings" panose="05000000000000000000" pitchFamily="2" charset="2"/>
              </a:rPr>
              <a:t> Japan</a:t>
            </a:r>
            <a:r>
              <a:rPr lang="nl-NL" sz="2400" dirty="0">
                <a:solidFill>
                  <a:schemeClr val="bg1"/>
                </a:solidFill>
                <a:latin typeface="Calibri" pitchFamily="34" charset="0"/>
              </a:rPr>
              <a:t> </a:t>
            </a:r>
            <a:r>
              <a:rPr lang="nl-NL" sz="2400" dirty="0">
                <a:solidFill>
                  <a:schemeClr val="bg1"/>
                </a:solidFill>
                <a:latin typeface="Calibri" pitchFamily="34" charset="0"/>
              </a:rPr>
              <a:t>verslagen door de geallieerden.</a:t>
            </a:r>
          </a:p>
          <a:p>
            <a:pPr marL="342900" indent="-342900"/>
            <a:endParaRPr lang="nl-NL" sz="2400" dirty="0">
              <a:solidFill>
                <a:schemeClr val="bg1"/>
              </a:solidFill>
              <a:latin typeface="Calibri" pitchFamily="34" charset="0"/>
            </a:endParaRPr>
          </a:p>
          <a:p>
            <a:pPr marL="342900" indent="-342900">
              <a:buFont typeface="Arial" charset="0"/>
              <a:buChar char="•"/>
            </a:pPr>
            <a:r>
              <a:rPr lang="nl-NL" sz="2400" dirty="0">
                <a:solidFill>
                  <a:schemeClr val="bg1"/>
                </a:solidFill>
                <a:latin typeface="Calibri" pitchFamily="34" charset="0"/>
              </a:rPr>
              <a:t>De Korea Oorlog = belangrijk keerpunt tijdens Koude Oorlog. </a:t>
            </a:r>
          </a:p>
          <a:p>
            <a:pPr marL="342900" indent="-342900"/>
            <a:r>
              <a:rPr lang="nl-NL" sz="2400" dirty="0">
                <a:solidFill>
                  <a:schemeClr val="bg1"/>
                </a:solidFill>
                <a:latin typeface="Calibri" pitchFamily="34" charset="0"/>
              </a:rPr>
              <a:t>     </a:t>
            </a:r>
            <a:r>
              <a:rPr lang="nl-NL" sz="2400" dirty="0">
                <a:solidFill>
                  <a:schemeClr val="bg1"/>
                </a:solidFill>
                <a:latin typeface="Calibri" pitchFamily="34" charset="0"/>
              </a:rPr>
              <a:t>1950-1953 </a:t>
            </a:r>
            <a:r>
              <a:rPr lang="nl-NL" sz="2400" dirty="0">
                <a:solidFill>
                  <a:schemeClr val="bg1"/>
                </a:solidFill>
                <a:latin typeface="Calibri" pitchFamily="34" charset="0"/>
                <a:sym typeface="Wingdings" pitchFamily="2" charset="2"/>
              </a:rPr>
              <a:t> </a:t>
            </a:r>
            <a:r>
              <a:rPr lang="nl-NL" sz="2400" dirty="0">
                <a:solidFill>
                  <a:schemeClr val="bg1"/>
                </a:solidFill>
                <a:latin typeface="Calibri" pitchFamily="34" charset="0"/>
              </a:rPr>
              <a:t>hevige strijd </a:t>
            </a:r>
          </a:p>
          <a:p>
            <a:pPr marL="342900" indent="-342900"/>
            <a:r>
              <a:rPr lang="nl-NL" sz="2400" dirty="0">
                <a:solidFill>
                  <a:schemeClr val="bg1"/>
                </a:solidFill>
                <a:latin typeface="Calibri" pitchFamily="34" charset="0"/>
              </a:rPr>
              <a:t>     Twee miljoen burgers dood</a:t>
            </a:r>
          </a:p>
          <a:p>
            <a:pPr marL="342900" indent="-342900"/>
            <a:endParaRPr lang="nl-NL" dirty="0">
              <a:solidFill>
                <a:schemeClr val="bg1"/>
              </a:solidFill>
              <a:latin typeface="Calibri" pitchFamily="34" charset="0"/>
            </a:endParaRPr>
          </a:p>
          <a:p>
            <a:pPr marL="342900" indent="-342900"/>
            <a:endParaRPr lang="nl-NL" dirty="0">
              <a:solidFill>
                <a:schemeClr val="bg1"/>
              </a:solidFill>
              <a:latin typeface="Calibri" pitchFamily="34" charset="0"/>
            </a:endParaRPr>
          </a:p>
        </p:txBody>
      </p:sp>
      <p:pic>
        <p:nvPicPr>
          <p:cNvPr id="16386" name="Picture 2"/>
          <p:cNvPicPr>
            <a:picLocks noChangeAspect="1" noChangeArrowheads="1"/>
          </p:cNvPicPr>
          <p:nvPr/>
        </p:nvPicPr>
        <p:blipFill>
          <a:blip r:embed="rId2"/>
          <a:srcRect/>
          <a:stretch>
            <a:fillRect/>
          </a:stretch>
        </p:blipFill>
        <p:spPr bwMode="auto">
          <a:xfrm>
            <a:off x="8040688" y="4581525"/>
            <a:ext cx="838200" cy="776288"/>
          </a:xfrm>
          <a:prstGeom prst="rect">
            <a:avLst/>
          </a:prstGeom>
          <a:noFill/>
          <a:ln w="9525">
            <a:noFill/>
            <a:miter lim="800000"/>
            <a:headEnd/>
            <a:tailEnd/>
          </a:ln>
        </p:spPr>
      </p:pic>
      <p:sp>
        <p:nvSpPr>
          <p:cNvPr id="7" name="Tijdelijke aanduiding voor dianummer 6"/>
          <p:cNvSpPr>
            <a:spLocks noGrp="1"/>
          </p:cNvSpPr>
          <p:nvPr>
            <p:ph type="sldNum" sz="quarter" idx="12"/>
          </p:nvPr>
        </p:nvSpPr>
        <p:spPr/>
        <p:txBody>
          <a:bodyPr/>
          <a:lstStyle/>
          <a:p>
            <a:pPr>
              <a:defRPr/>
            </a:pPr>
            <a:fld id="{E3E0ED26-EBC9-4CED-A8F8-039A9DC5EBE6}" type="slidenum">
              <a:rPr lang="nl-NL"/>
              <a:pPr>
                <a:defRPr/>
              </a:pPr>
              <a:t>55</a:t>
            </a:fld>
            <a:endParaRPr lang="nl-NL"/>
          </a:p>
        </p:txBody>
      </p:sp>
      <p:pic>
        <p:nvPicPr>
          <p:cNvPr id="16389" name="Picture 5" descr="koreaanse-oorlog-seoul"/>
          <p:cNvPicPr>
            <a:picLocks noChangeAspect="1" noChangeArrowheads="1"/>
          </p:cNvPicPr>
          <p:nvPr/>
        </p:nvPicPr>
        <p:blipFill>
          <a:blip r:embed="rId3"/>
          <a:srcRect/>
          <a:stretch>
            <a:fillRect/>
          </a:stretch>
        </p:blipFill>
        <p:spPr bwMode="auto">
          <a:xfrm>
            <a:off x="2855914" y="4508500"/>
            <a:ext cx="2524125" cy="2019300"/>
          </a:xfrm>
          <a:prstGeom prst="rect">
            <a:avLst/>
          </a:prstGeom>
          <a:noFill/>
        </p:spPr>
      </p:pic>
    </p:spTree>
    <p:extLst>
      <p:ext uri="{BB962C8B-B14F-4D97-AF65-F5344CB8AC3E}">
        <p14:creationId xmlns:p14="http://schemas.microsoft.com/office/powerpoint/2010/main" val="5192131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92313" y="0"/>
            <a:ext cx="8229600" cy="6858000"/>
          </a:xfrm>
        </p:spPr>
        <p:txBody>
          <a:bodyPr>
            <a:normAutofit/>
          </a:bodyPr>
          <a:lstStyle/>
          <a:p>
            <a:pPr marL="0" indent="0">
              <a:buNone/>
            </a:pPr>
            <a:endParaRPr lang="nl-NL" sz="2400">
              <a:solidFill>
                <a:schemeClr val="bg1"/>
              </a:solidFill>
            </a:endParaRPr>
          </a:p>
          <a:p>
            <a:pPr marL="0" indent="0">
              <a:buNone/>
            </a:pPr>
            <a:r>
              <a:rPr lang="nl-NL" sz="2400">
                <a:solidFill>
                  <a:schemeClr val="bg1"/>
                </a:solidFill>
              </a:rPr>
              <a:t> Na WOII </a:t>
            </a:r>
            <a:r>
              <a:rPr lang="nl-NL" sz="2400">
                <a:solidFill>
                  <a:schemeClr val="bg1"/>
                </a:solidFill>
                <a:sym typeface="Wingdings" pitchFamily="2" charset="2"/>
              </a:rPr>
              <a:t></a:t>
            </a:r>
            <a:r>
              <a:rPr lang="nl-NL" sz="2400">
                <a:solidFill>
                  <a:schemeClr val="bg1"/>
                </a:solidFill>
              </a:rPr>
              <a:t> Korea in twee gebieden verdeeld. </a:t>
            </a:r>
          </a:p>
          <a:p>
            <a:pPr marL="0" indent="0">
              <a:buNone/>
            </a:pPr>
            <a:r>
              <a:rPr lang="nl-NL" sz="2400">
                <a:solidFill>
                  <a:schemeClr val="bg1"/>
                </a:solidFill>
              </a:rPr>
              <a:t> Noord-Korea bezet door Sovjet-Unie, </a:t>
            </a:r>
          </a:p>
          <a:p>
            <a:pPr marL="0" indent="0">
              <a:buNone/>
            </a:pPr>
            <a:r>
              <a:rPr lang="nl-NL" sz="2400">
                <a:solidFill>
                  <a:schemeClr val="bg1"/>
                </a:solidFill>
              </a:rPr>
              <a:t> Zuid-Korea onder het toezicht van Verenigde Staten. </a:t>
            </a:r>
          </a:p>
          <a:p>
            <a:pPr marL="0" indent="0">
              <a:buNone/>
            </a:pPr>
            <a:r>
              <a:rPr lang="nl-NL" sz="2400">
                <a:solidFill>
                  <a:schemeClr val="bg1"/>
                </a:solidFill>
              </a:rPr>
              <a:t> De Verenigde Staten lieten Zuid-Koreanen aan lot over. </a:t>
            </a:r>
          </a:p>
          <a:p>
            <a:pPr marL="0" indent="0">
              <a:buNone/>
            </a:pPr>
            <a:r>
              <a:rPr lang="nl-NL" sz="2400">
                <a:solidFill>
                  <a:schemeClr val="bg1"/>
                </a:solidFill>
              </a:rPr>
              <a:t> Noord- Korea, onder leiding van Kim Il-Sung, viel op 25 juni 1950        Zuid-Korea binnen.</a:t>
            </a:r>
          </a:p>
          <a:p>
            <a:pPr marL="0" indent="0">
              <a:buNone/>
            </a:pPr>
            <a:endParaRPr lang="nl-NL" sz="2400">
              <a:solidFill>
                <a:schemeClr val="bg1"/>
              </a:solidFill>
            </a:endParaRPr>
          </a:p>
          <a:p>
            <a:pPr marL="0" indent="0">
              <a:buNone/>
            </a:pPr>
            <a:endParaRPr lang="nl-NL" sz="2400">
              <a:solidFill>
                <a:schemeClr val="bg1"/>
              </a:solidFill>
            </a:endParaRPr>
          </a:p>
          <a:p>
            <a:pPr marL="0" indent="0">
              <a:buNone/>
            </a:pPr>
            <a:endParaRPr lang="nl-NL" sz="2400">
              <a:solidFill>
                <a:schemeClr val="bg1"/>
              </a:solidFill>
            </a:endParaRPr>
          </a:p>
          <a:p>
            <a:pPr marL="0" indent="0">
              <a:buNone/>
            </a:pPr>
            <a:endParaRPr lang="nl-NL" sz="2400">
              <a:solidFill>
                <a:schemeClr val="bg1"/>
              </a:solidFill>
            </a:endParaRPr>
          </a:p>
          <a:p>
            <a:pPr marL="0" indent="0">
              <a:buNone/>
            </a:pPr>
            <a:endParaRPr lang="nl-NL" sz="2400">
              <a:solidFill>
                <a:schemeClr val="bg1"/>
              </a:solidFill>
            </a:endParaRPr>
          </a:p>
          <a:p>
            <a:pPr marL="0" indent="0">
              <a:buNone/>
            </a:pPr>
            <a:endParaRPr lang="nl-NL" sz="2400">
              <a:solidFill>
                <a:schemeClr val="bg1"/>
              </a:solidFill>
            </a:endParaRPr>
          </a:p>
          <a:p>
            <a:pPr marL="0" indent="0">
              <a:buNone/>
            </a:pPr>
            <a:r>
              <a:rPr lang="nl-NL" sz="1400">
                <a:solidFill>
                  <a:schemeClr val="bg1"/>
                </a:solidFill>
              </a:rPr>
              <a:t>Kim Il- Sung</a:t>
            </a:r>
          </a:p>
        </p:txBody>
      </p:sp>
      <p:sp>
        <p:nvSpPr>
          <p:cNvPr id="4" name="Tijdelijke aanduiding voor dianummer 3"/>
          <p:cNvSpPr>
            <a:spLocks noGrp="1"/>
          </p:cNvSpPr>
          <p:nvPr>
            <p:ph type="sldNum" sz="quarter" idx="12"/>
          </p:nvPr>
        </p:nvSpPr>
        <p:spPr/>
        <p:txBody>
          <a:bodyPr/>
          <a:lstStyle/>
          <a:p>
            <a:pPr>
              <a:defRPr/>
            </a:pPr>
            <a:fld id="{4153EBDC-1176-43C3-B456-055DBD2B7704}" type="slidenum">
              <a:rPr lang="nl-NL"/>
              <a:pPr>
                <a:defRPr/>
              </a:pPr>
              <a:t>56</a:t>
            </a:fld>
            <a:endParaRPr lang="nl-NL"/>
          </a:p>
        </p:txBody>
      </p:sp>
      <p:pic>
        <p:nvPicPr>
          <p:cNvPr id="17411" name="Picture 2"/>
          <p:cNvPicPr>
            <a:picLocks noChangeAspect="1" noChangeArrowheads="1"/>
          </p:cNvPicPr>
          <p:nvPr/>
        </p:nvPicPr>
        <p:blipFill>
          <a:blip r:embed="rId2"/>
          <a:srcRect/>
          <a:stretch>
            <a:fillRect/>
          </a:stretch>
        </p:blipFill>
        <p:spPr bwMode="auto">
          <a:xfrm>
            <a:off x="8759826" y="3500439"/>
            <a:ext cx="777875" cy="719137"/>
          </a:xfrm>
          <a:prstGeom prst="rect">
            <a:avLst/>
          </a:prstGeom>
          <a:noFill/>
          <a:ln w="9525">
            <a:noFill/>
            <a:miter lim="800000"/>
            <a:headEnd/>
            <a:tailEnd/>
          </a:ln>
        </p:spPr>
      </p:pic>
      <p:pic>
        <p:nvPicPr>
          <p:cNvPr id="17412" name="Picture 3"/>
          <p:cNvPicPr>
            <a:picLocks noChangeAspect="1" noChangeArrowheads="1"/>
          </p:cNvPicPr>
          <p:nvPr/>
        </p:nvPicPr>
        <p:blipFill>
          <a:blip r:embed="rId3"/>
          <a:srcRect/>
          <a:stretch>
            <a:fillRect/>
          </a:stretch>
        </p:blipFill>
        <p:spPr bwMode="auto">
          <a:xfrm>
            <a:off x="5375276" y="4221163"/>
            <a:ext cx="3097213" cy="2284412"/>
          </a:xfrm>
          <a:prstGeom prst="rect">
            <a:avLst/>
          </a:prstGeom>
          <a:noFill/>
          <a:ln w="9525">
            <a:noFill/>
            <a:miter lim="800000"/>
            <a:headEnd/>
            <a:tailEnd/>
          </a:ln>
        </p:spPr>
      </p:pic>
      <p:pic>
        <p:nvPicPr>
          <p:cNvPr id="17414" name="Picture 6" descr="1413809112596_Image_galleryImage_REPUTATIONS_REVEREND_SUN_"/>
          <p:cNvPicPr>
            <a:picLocks noChangeAspect="1" noChangeArrowheads="1"/>
          </p:cNvPicPr>
          <p:nvPr/>
        </p:nvPicPr>
        <p:blipFill>
          <a:blip r:embed="rId4"/>
          <a:srcRect/>
          <a:stretch>
            <a:fillRect/>
          </a:stretch>
        </p:blipFill>
        <p:spPr bwMode="auto">
          <a:xfrm>
            <a:off x="2063751" y="3213100"/>
            <a:ext cx="1444625" cy="2260600"/>
          </a:xfrm>
          <a:prstGeom prst="rect">
            <a:avLst/>
          </a:prstGeom>
          <a:noFill/>
        </p:spPr>
      </p:pic>
    </p:spTree>
    <p:extLst>
      <p:ext uri="{BB962C8B-B14F-4D97-AF65-F5344CB8AC3E}">
        <p14:creationId xmlns:p14="http://schemas.microsoft.com/office/powerpoint/2010/main" val="19368554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jdelijke aanduiding voor inhoud 2"/>
          <p:cNvSpPr>
            <a:spLocks noGrp="1"/>
          </p:cNvSpPr>
          <p:nvPr>
            <p:ph idx="1"/>
          </p:nvPr>
        </p:nvSpPr>
        <p:spPr>
          <a:xfrm>
            <a:off x="1703389" y="260350"/>
            <a:ext cx="8569325" cy="6597650"/>
          </a:xfrm>
        </p:spPr>
        <p:txBody>
          <a:bodyPr/>
          <a:lstStyle/>
          <a:p>
            <a:r>
              <a:rPr lang="nl-NL" sz="2400" dirty="0">
                <a:solidFill>
                  <a:schemeClr val="bg1"/>
                </a:solidFill>
              </a:rPr>
              <a:t>Engeland besloot militaire steun te geven aan Zuid-Korea. </a:t>
            </a:r>
          </a:p>
          <a:p>
            <a:pPr>
              <a:buFont typeface="Arial" charset="0"/>
              <a:buNone/>
            </a:pPr>
            <a:r>
              <a:rPr lang="nl-NL" sz="2400" dirty="0">
                <a:solidFill>
                  <a:schemeClr val="bg1"/>
                </a:solidFill>
              </a:rPr>
              <a:t>     In totaal deden zestien landen mee </a:t>
            </a:r>
            <a:r>
              <a:rPr lang="nl-NL" sz="2400" b="1" i="1" dirty="0">
                <a:solidFill>
                  <a:schemeClr val="bg1"/>
                </a:solidFill>
              </a:rPr>
              <a:t>tegen</a:t>
            </a:r>
            <a:r>
              <a:rPr lang="nl-NL" sz="2400" dirty="0">
                <a:solidFill>
                  <a:schemeClr val="bg1"/>
                </a:solidFill>
              </a:rPr>
              <a:t> Noord-Korea. </a:t>
            </a:r>
          </a:p>
          <a:p>
            <a:pPr>
              <a:buFont typeface="Arial" charset="0"/>
              <a:buNone/>
            </a:pPr>
            <a:r>
              <a:rPr lang="nl-NL" sz="2400" dirty="0">
                <a:solidFill>
                  <a:schemeClr val="bg1"/>
                </a:solidFill>
              </a:rPr>
              <a:t>     Douglas </a:t>
            </a:r>
            <a:r>
              <a:rPr lang="nl-NL" sz="2400" dirty="0" err="1">
                <a:solidFill>
                  <a:schemeClr val="bg1"/>
                </a:solidFill>
              </a:rPr>
              <a:t>MacArthur</a:t>
            </a:r>
            <a:r>
              <a:rPr lang="nl-NL" sz="2400" dirty="0">
                <a:solidFill>
                  <a:schemeClr val="bg1"/>
                </a:solidFill>
              </a:rPr>
              <a:t> </a:t>
            </a:r>
            <a:r>
              <a:rPr lang="nl-NL" sz="2400" dirty="0">
                <a:solidFill>
                  <a:schemeClr val="bg1"/>
                </a:solidFill>
                <a:sym typeface="Wingdings" pitchFamily="2" charset="2"/>
              </a:rPr>
              <a:t> </a:t>
            </a:r>
            <a:r>
              <a:rPr lang="nl-NL" sz="2400" dirty="0">
                <a:solidFill>
                  <a:schemeClr val="bg1"/>
                </a:solidFill>
              </a:rPr>
              <a:t>opperbevelhebber. </a:t>
            </a:r>
          </a:p>
          <a:p>
            <a:pPr>
              <a:buFont typeface="Arial" charset="0"/>
              <a:buNone/>
            </a:pPr>
            <a:r>
              <a:rPr lang="nl-NL" sz="2400" dirty="0">
                <a:solidFill>
                  <a:schemeClr val="bg1"/>
                </a:solidFill>
              </a:rPr>
              <a:t>     Noord-Koreanen snel teruggedrongen. </a:t>
            </a:r>
          </a:p>
          <a:p>
            <a:pPr>
              <a:buFont typeface="Arial" charset="0"/>
              <a:buNone/>
            </a:pPr>
            <a:r>
              <a:rPr lang="nl-NL" sz="2400" dirty="0">
                <a:solidFill>
                  <a:schemeClr val="bg1"/>
                </a:solidFill>
              </a:rPr>
              <a:t>     Waardoor China ingreep. (bang dat strijd zich uitbreidde tot aan China). </a:t>
            </a:r>
          </a:p>
          <a:p>
            <a:pPr>
              <a:buFont typeface="Arial" charset="0"/>
              <a:buNone/>
            </a:pPr>
            <a:r>
              <a:rPr lang="nl-NL" sz="2400" dirty="0">
                <a:solidFill>
                  <a:schemeClr val="bg1"/>
                </a:solidFill>
              </a:rPr>
              <a:t>     Seoul snel heroverd door Noord-Koreanen, met steun van Sovjets en Chinezen. </a:t>
            </a:r>
          </a:p>
          <a:p>
            <a:pPr>
              <a:buFont typeface="Arial" charset="0"/>
              <a:buNone/>
            </a:pPr>
            <a:endParaRPr lang="nl-NL" sz="2400" dirty="0">
              <a:solidFill>
                <a:schemeClr val="bg1"/>
              </a:solidFill>
            </a:endParaRPr>
          </a:p>
          <a:p>
            <a:pPr>
              <a:buFont typeface="Arial" charset="0"/>
              <a:buNone/>
            </a:pPr>
            <a:endParaRPr lang="nl-NL" sz="2400" dirty="0">
              <a:solidFill>
                <a:schemeClr val="bg1"/>
              </a:solidFill>
            </a:endParaRPr>
          </a:p>
          <a:p>
            <a:pPr>
              <a:buFont typeface="Arial" charset="0"/>
              <a:buNone/>
            </a:pPr>
            <a:endParaRPr lang="nl-NL" sz="2400" dirty="0">
              <a:solidFill>
                <a:schemeClr val="bg1"/>
              </a:solidFill>
            </a:endParaRPr>
          </a:p>
          <a:p>
            <a:pPr>
              <a:buFont typeface="Arial" charset="0"/>
              <a:buNone/>
            </a:pPr>
            <a:endParaRPr lang="nl-NL" sz="2400" dirty="0">
              <a:solidFill>
                <a:schemeClr val="bg1"/>
              </a:solidFill>
            </a:endParaRPr>
          </a:p>
          <a:p>
            <a:pPr>
              <a:buFont typeface="Arial" charset="0"/>
              <a:buNone/>
            </a:pPr>
            <a:r>
              <a:rPr lang="nl-NL" sz="2400" dirty="0">
                <a:solidFill>
                  <a:schemeClr val="bg1"/>
                </a:solidFill>
              </a:rPr>
              <a:t> </a:t>
            </a:r>
          </a:p>
          <a:p>
            <a:pPr>
              <a:buFont typeface="Arial" charset="0"/>
              <a:buNone/>
            </a:pPr>
            <a:endParaRPr lang="nl-NL" sz="2400" dirty="0">
              <a:solidFill>
                <a:schemeClr val="bg1"/>
              </a:solidFill>
            </a:endParaRPr>
          </a:p>
          <a:p>
            <a:pPr>
              <a:buNone/>
            </a:pPr>
            <a:r>
              <a:rPr lang="nl-NL" sz="2400" dirty="0">
                <a:solidFill>
                  <a:schemeClr val="bg1"/>
                </a:solidFill>
              </a:rPr>
              <a:t>Douglas </a:t>
            </a:r>
            <a:r>
              <a:rPr lang="nl-NL" sz="2400" dirty="0" err="1">
                <a:solidFill>
                  <a:schemeClr val="bg1"/>
                </a:solidFill>
              </a:rPr>
              <a:t>MacArthur</a:t>
            </a:r>
            <a:endParaRPr lang="nl-NL" sz="2400" dirty="0">
              <a:solidFill>
                <a:schemeClr val="bg1"/>
              </a:solidFill>
            </a:endParaRPr>
          </a:p>
          <a:p>
            <a:pPr>
              <a:buFont typeface="Arial" charset="0"/>
              <a:buNone/>
            </a:pPr>
            <a:endParaRPr lang="nl-NL" sz="2400" dirty="0">
              <a:solidFill>
                <a:schemeClr val="bg1"/>
              </a:solidFill>
            </a:endParaRPr>
          </a:p>
          <a:p>
            <a:pPr>
              <a:buFont typeface="Arial" charset="0"/>
              <a:buNone/>
            </a:pPr>
            <a:endParaRPr lang="nl-NL" sz="2400" dirty="0">
              <a:solidFill>
                <a:schemeClr val="bg1"/>
              </a:solidFill>
            </a:endParaRPr>
          </a:p>
          <a:p>
            <a:pPr>
              <a:buFont typeface="Arial" charset="0"/>
              <a:buNone/>
            </a:pPr>
            <a:endParaRPr lang="nl-NL" sz="2400" dirty="0">
              <a:solidFill>
                <a:schemeClr val="bg1"/>
              </a:solidFill>
            </a:endParaRPr>
          </a:p>
          <a:p>
            <a:pPr>
              <a:buFont typeface="Arial" charset="0"/>
              <a:buNone/>
            </a:pPr>
            <a:endParaRPr lang="nl-NL" sz="2400" dirty="0">
              <a:solidFill>
                <a:schemeClr val="bg1"/>
              </a:solidFill>
            </a:endParaRPr>
          </a:p>
        </p:txBody>
      </p:sp>
      <p:sp>
        <p:nvSpPr>
          <p:cNvPr id="4" name="Tijdelijke aanduiding voor dianummer 3"/>
          <p:cNvSpPr>
            <a:spLocks noGrp="1"/>
          </p:cNvSpPr>
          <p:nvPr>
            <p:ph type="sldNum" sz="quarter" idx="12"/>
          </p:nvPr>
        </p:nvSpPr>
        <p:spPr/>
        <p:txBody>
          <a:bodyPr/>
          <a:lstStyle/>
          <a:p>
            <a:pPr>
              <a:defRPr/>
            </a:pPr>
            <a:fld id="{A5D42D8B-68B2-46BB-B225-C744DBA27E63}" type="slidenum">
              <a:rPr lang="nl-NL"/>
              <a:pPr>
                <a:defRPr/>
              </a:pPr>
              <a:t>57</a:t>
            </a:fld>
            <a:endParaRPr lang="nl-NL"/>
          </a:p>
        </p:txBody>
      </p:sp>
      <p:pic>
        <p:nvPicPr>
          <p:cNvPr id="18435" name="Picture 2"/>
          <p:cNvPicPr>
            <a:picLocks noChangeAspect="1" noChangeArrowheads="1"/>
          </p:cNvPicPr>
          <p:nvPr/>
        </p:nvPicPr>
        <p:blipFill>
          <a:blip r:embed="rId2"/>
          <a:srcRect/>
          <a:stretch>
            <a:fillRect/>
          </a:stretch>
        </p:blipFill>
        <p:spPr bwMode="auto">
          <a:xfrm>
            <a:off x="8975726" y="3357564"/>
            <a:ext cx="779463" cy="720725"/>
          </a:xfrm>
          <a:prstGeom prst="rect">
            <a:avLst/>
          </a:prstGeom>
          <a:noFill/>
          <a:ln w="9525">
            <a:noFill/>
            <a:miter lim="800000"/>
            <a:headEnd/>
            <a:tailEnd/>
          </a:ln>
        </p:spPr>
      </p:pic>
      <p:pic>
        <p:nvPicPr>
          <p:cNvPr id="18437" name="Picture 5" descr="e4bb183f-08e0-44ff-bd6b-cf91dcc08694"/>
          <p:cNvPicPr>
            <a:picLocks noChangeAspect="1" noChangeArrowheads="1"/>
          </p:cNvPicPr>
          <p:nvPr/>
        </p:nvPicPr>
        <p:blipFill>
          <a:blip r:embed="rId3"/>
          <a:srcRect/>
          <a:stretch>
            <a:fillRect/>
          </a:stretch>
        </p:blipFill>
        <p:spPr bwMode="auto">
          <a:xfrm>
            <a:off x="1992314" y="3789363"/>
            <a:ext cx="1654175" cy="2519362"/>
          </a:xfrm>
          <a:prstGeom prst="rect">
            <a:avLst/>
          </a:prstGeom>
          <a:noFill/>
        </p:spPr>
      </p:pic>
      <p:pic>
        <p:nvPicPr>
          <p:cNvPr id="18441" name="Picture 9" descr="Kaart_Korea_Nederlands"/>
          <p:cNvPicPr>
            <a:picLocks noChangeAspect="1" noChangeArrowheads="1"/>
          </p:cNvPicPr>
          <p:nvPr/>
        </p:nvPicPr>
        <p:blipFill>
          <a:blip r:embed="rId4"/>
          <a:srcRect/>
          <a:stretch>
            <a:fillRect/>
          </a:stretch>
        </p:blipFill>
        <p:spPr bwMode="auto">
          <a:xfrm>
            <a:off x="5519739" y="3357563"/>
            <a:ext cx="2282825" cy="3313112"/>
          </a:xfrm>
          <a:prstGeom prst="rect">
            <a:avLst/>
          </a:prstGeom>
          <a:noFill/>
        </p:spPr>
      </p:pic>
    </p:spTree>
    <p:extLst>
      <p:ext uri="{BB962C8B-B14F-4D97-AF65-F5344CB8AC3E}">
        <p14:creationId xmlns:p14="http://schemas.microsoft.com/office/powerpoint/2010/main" val="14839916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p:cNvSpPr>
          <p:nvPr>
            <p:ph type="body" idx="1"/>
          </p:nvPr>
        </p:nvSpPr>
        <p:spPr>
          <a:xfrm>
            <a:off x="1991544" y="46038"/>
            <a:ext cx="8229600" cy="4525963"/>
          </a:xfrm>
        </p:spPr>
        <p:txBody>
          <a:bodyPr/>
          <a:lstStyle/>
          <a:p>
            <a:r>
              <a:rPr lang="nl-NL" sz="2400" dirty="0">
                <a:solidFill>
                  <a:schemeClr val="bg1"/>
                </a:solidFill>
              </a:rPr>
              <a:t>Amerika</a:t>
            </a:r>
            <a:r>
              <a:rPr lang="nl-NL" sz="2400" dirty="0">
                <a:solidFill>
                  <a:schemeClr val="bg1"/>
                </a:solidFill>
                <a:sym typeface="Wingdings" panose="05000000000000000000" pitchFamily="2" charset="2"/>
              </a:rPr>
              <a:t></a:t>
            </a:r>
            <a:r>
              <a:rPr lang="nl-NL" sz="2400" dirty="0">
                <a:solidFill>
                  <a:schemeClr val="bg1"/>
                </a:solidFill>
              </a:rPr>
              <a:t> reactie op Noord-Koreaanse aanval, op </a:t>
            </a:r>
            <a:r>
              <a:rPr lang="nl-NL" sz="2400" dirty="0">
                <a:solidFill>
                  <a:schemeClr val="bg1"/>
                </a:solidFill>
              </a:rPr>
              <a:t>25 juni </a:t>
            </a:r>
            <a:r>
              <a:rPr lang="nl-NL" sz="2400" dirty="0">
                <a:solidFill>
                  <a:schemeClr val="bg1"/>
                </a:solidFill>
              </a:rPr>
              <a:t>1950. Na een dag</a:t>
            </a:r>
            <a:r>
              <a:rPr lang="nl-NL" sz="2400" dirty="0">
                <a:solidFill>
                  <a:schemeClr val="bg1"/>
                </a:solidFill>
                <a:sym typeface="Wingdings" panose="05000000000000000000" pitchFamily="2" charset="2"/>
              </a:rPr>
              <a:t> bevel</a:t>
            </a:r>
            <a:r>
              <a:rPr lang="nl-NL" sz="2400" dirty="0">
                <a:solidFill>
                  <a:schemeClr val="bg1"/>
                </a:solidFill>
              </a:rPr>
              <a:t> Amerika luchtmacht </a:t>
            </a:r>
            <a:r>
              <a:rPr lang="nl-NL" sz="2400" dirty="0">
                <a:solidFill>
                  <a:schemeClr val="bg1"/>
                </a:solidFill>
              </a:rPr>
              <a:t>en marine </a:t>
            </a:r>
            <a:r>
              <a:rPr lang="nl-NL" sz="2400" dirty="0">
                <a:solidFill>
                  <a:schemeClr val="bg1"/>
                </a:solidFill>
              </a:rPr>
              <a:t>om in </a:t>
            </a:r>
            <a:r>
              <a:rPr lang="nl-NL" sz="2400" dirty="0">
                <a:solidFill>
                  <a:schemeClr val="bg1"/>
                </a:solidFill>
              </a:rPr>
              <a:t>de strijd te mengen. </a:t>
            </a:r>
            <a:r>
              <a:rPr lang="nl-NL" sz="2400" dirty="0">
                <a:solidFill>
                  <a:schemeClr val="bg1"/>
                </a:solidFill>
              </a:rPr>
              <a:t>Kort daarna</a:t>
            </a:r>
            <a:r>
              <a:rPr lang="nl-NL" sz="2400" dirty="0">
                <a:solidFill>
                  <a:schemeClr val="bg1"/>
                </a:solidFill>
                <a:sym typeface="Wingdings" panose="05000000000000000000" pitchFamily="2" charset="2"/>
              </a:rPr>
              <a:t> </a:t>
            </a:r>
            <a:r>
              <a:rPr lang="nl-NL" sz="2400" dirty="0">
                <a:solidFill>
                  <a:schemeClr val="bg1"/>
                </a:solidFill>
              </a:rPr>
              <a:t>landmacht</a:t>
            </a:r>
            <a:r>
              <a:rPr lang="nl-NL" sz="2400" dirty="0">
                <a:solidFill>
                  <a:schemeClr val="bg1"/>
                </a:solidFill>
              </a:rPr>
              <a:t>.</a:t>
            </a:r>
          </a:p>
          <a:p>
            <a:r>
              <a:rPr lang="nl-NL" sz="2400" dirty="0">
                <a:solidFill>
                  <a:schemeClr val="bg1"/>
                </a:solidFill>
              </a:rPr>
              <a:t>Truman probeerde steun </a:t>
            </a:r>
            <a:r>
              <a:rPr lang="nl-NL" sz="2400" dirty="0">
                <a:solidFill>
                  <a:schemeClr val="bg1"/>
                </a:solidFill>
              </a:rPr>
              <a:t>van de Veiligheidsraad van de VN </a:t>
            </a:r>
            <a:r>
              <a:rPr lang="nl-NL" sz="2400" dirty="0">
                <a:solidFill>
                  <a:schemeClr val="bg1"/>
                </a:solidFill>
              </a:rPr>
              <a:t>te </a:t>
            </a:r>
            <a:r>
              <a:rPr lang="nl-NL" sz="2400" dirty="0">
                <a:solidFill>
                  <a:schemeClr val="bg1"/>
                </a:solidFill>
              </a:rPr>
              <a:t>krijgen.</a:t>
            </a:r>
          </a:p>
          <a:p>
            <a:r>
              <a:rPr lang="nl-NL" sz="2400" dirty="0">
                <a:solidFill>
                  <a:schemeClr val="bg1"/>
                </a:solidFill>
              </a:rPr>
              <a:t>VN</a:t>
            </a:r>
            <a:r>
              <a:rPr lang="nl-NL" sz="2400" dirty="0">
                <a:solidFill>
                  <a:schemeClr val="bg1"/>
                </a:solidFill>
                <a:sym typeface="Wingdings" panose="05000000000000000000" pitchFamily="2" charset="2"/>
              </a:rPr>
              <a:t> </a:t>
            </a:r>
            <a:r>
              <a:rPr lang="nl-NL" sz="2400" dirty="0">
                <a:solidFill>
                  <a:schemeClr val="bg1"/>
                </a:solidFill>
              </a:rPr>
              <a:t>steun aan Zuid-Korea.</a:t>
            </a:r>
          </a:p>
          <a:p>
            <a:r>
              <a:rPr lang="nl-NL" sz="2400" dirty="0">
                <a:solidFill>
                  <a:schemeClr val="bg1"/>
                </a:solidFill>
              </a:rPr>
              <a:t>Korea </a:t>
            </a:r>
            <a:r>
              <a:rPr lang="nl-NL" sz="2400" dirty="0">
                <a:solidFill>
                  <a:schemeClr val="bg1"/>
                </a:solidFill>
              </a:rPr>
              <a:t>was de eerste militaire actie van de </a:t>
            </a:r>
            <a:r>
              <a:rPr lang="nl-NL" sz="2400" dirty="0">
                <a:solidFill>
                  <a:schemeClr val="bg1"/>
                </a:solidFill>
              </a:rPr>
              <a:t>VN.</a:t>
            </a:r>
            <a:endParaRPr lang="nl-NL" sz="2400" dirty="0">
              <a:solidFill>
                <a:schemeClr val="bg1"/>
              </a:solidFill>
            </a:endParaRPr>
          </a:p>
          <a:p>
            <a:r>
              <a:rPr lang="nl-NL" sz="2400" u="sng" dirty="0">
                <a:solidFill>
                  <a:schemeClr val="bg1"/>
                </a:solidFill>
              </a:rPr>
              <a:t>Veiligheidsraad van de VN:</a:t>
            </a:r>
            <a:r>
              <a:rPr lang="nl-NL" sz="2400" dirty="0">
                <a:solidFill>
                  <a:schemeClr val="bg1"/>
                </a:solidFill>
              </a:rPr>
              <a:t> </a:t>
            </a:r>
            <a:r>
              <a:rPr lang="nl-NL" sz="2400" dirty="0">
                <a:solidFill>
                  <a:schemeClr val="bg1"/>
                </a:solidFill>
              </a:rPr>
              <a:t>verantwoordelijkheid</a:t>
            </a:r>
            <a:r>
              <a:rPr lang="nl-NL" sz="2400" dirty="0">
                <a:solidFill>
                  <a:schemeClr val="bg1"/>
                </a:solidFill>
                <a:sym typeface="Wingdings" panose="05000000000000000000" pitchFamily="2" charset="2"/>
              </a:rPr>
              <a:t> handhaven internationale veiligheid en vrede.</a:t>
            </a:r>
            <a:endParaRPr lang="nl-NL" sz="2400" u="sng" dirty="0">
              <a:solidFill>
                <a:schemeClr val="bg1"/>
              </a:solidFill>
            </a:endParaRPr>
          </a:p>
        </p:txBody>
      </p:sp>
      <p:pic>
        <p:nvPicPr>
          <p:cNvPr id="21509" name="Picture 5" descr="vn"/>
          <p:cNvPicPr>
            <a:picLocks noChangeAspect="1" noChangeArrowheads="1"/>
          </p:cNvPicPr>
          <p:nvPr/>
        </p:nvPicPr>
        <p:blipFill>
          <a:blip r:embed="rId2"/>
          <a:srcRect/>
          <a:stretch>
            <a:fillRect/>
          </a:stretch>
        </p:blipFill>
        <p:spPr bwMode="auto">
          <a:xfrm>
            <a:off x="1703388" y="4572000"/>
            <a:ext cx="3048000" cy="2286000"/>
          </a:xfrm>
          <a:prstGeom prst="rect">
            <a:avLst/>
          </a:prstGeom>
          <a:noFill/>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573017"/>
            <a:ext cx="781050"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kstvak 1"/>
          <p:cNvSpPr txBox="1"/>
          <p:nvPr/>
        </p:nvSpPr>
        <p:spPr>
          <a:xfrm>
            <a:off x="4751388" y="6550224"/>
            <a:ext cx="3720876" cy="307777"/>
          </a:xfrm>
          <a:prstGeom prst="rect">
            <a:avLst/>
          </a:prstGeom>
          <a:noFill/>
        </p:spPr>
        <p:txBody>
          <a:bodyPr wrap="square" rtlCol="0">
            <a:spAutoFit/>
          </a:bodyPr>
          <a:lstStyle/>
          <a:p>
            <a:r>
              <a:rPr lang="nl-NL" sz="1400" dirty="0">
                <a:solidFill>
                  <a:schemeClr val="bg1"/>
                </a:solidFill>
              </a:rPr>
              <a:t>Symbool veiligheidsraad VN</a:t>
            </a:r>
            <a:endParaRPr lang="nl-NL" sz="1400" dirty="0">
              <a:solidFill>
                <a:schemeClr val="bg1"/>
              </a:solidFill>
            </a:endParaRPr>
          </a:p>
        </p:txBody>
      </p:sp>
    </p:spTree>
    <p:extLst>
      <p:ext uri="{BB962C8B-B14F-4D97-AF65-F5344CB8AC3E}">
        <p14:creationId xmlns:p14="http://schemas.microsoft.com/office/powerpoint/2010/main" val="2811836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92313" y="1052513"/>
            <a:ext cx="8229600" cy="4525962"/>
          </a:xfrm>
        </p:spPr>
        <p:txBody>
          <a:bodyPr>
            <a:normAutofit fontScale="92500" lnSpcReduction="20000"/>
          </a:bodyPr>
          <a:lstStyle/>
          <a:p>
            <a:r>
              <a:rPr lang="nl-NL" sz="2400" dirty="0" err="1">
                <a:solidFill>
                  <a:schemeClr val="bg1"/>
                </a:solidFill>
              </a:rPr>
              <a:t>MacArthur</a:t>
            </a:r>
            <a:r>
              <a:rPr lang="nl-NL" sz="2400" dirty="0">
                <a:solidFill>
                  <a:schemeClr val="bg1"/>
                </a:solidFill>
              </a:rPr>
              <a:t> </a:t>
            </a:r>
            <a:r>
              <a:rPr lang="nl-NL" sz="2400" dirty="0">
                <a:solidFill>
                  <a:schemeClr val="bg1"/>
                </a:solidFill>
                <a:sym typeface="Wingdings" pitchFamily="2" charset="2"/>
              </a:rPr>
              <a:t> </a:t>
            </a:r>
            <a:r>
              <a:rPr lang="nl-NL" sz="2400" dirty="0">
                <a:solidFill>
                  <a:schemeClr val="bg1"/>
                </a:solidFill>
              </a:rPr>
              <a:t>China aanvallen met atoombom. </a:t>
            </a:r>
          </a:p>
          <a:p>
            <a:pPr>
              <a:buFont typeface="Arial" charset="0"/>
              <a:buNone/>
            </a:pPr>
            <a:r>
              <a:rPr lang="nl-NL" sz="2400" dirty="0">
                <a:solidFill>
                  <a:schemeClr val="bg1"/>
                </a:solidFill>
              </a:rPr>
              <a:t>     President </a:t>
            </a:r>
            <a:r>
              <a:rPr lang="nl-NL" sz="2400" b="1" i="1" dirty="0">
                <a:solidFill>
                  <a:schemeClr val="bg1"/>
                </a:solidFill>
              </a:rPr>
              <a:t>Truman</a:t>
            </a:r>
            <a:r>
              <a:rPr lang="nl-NL" sz="2400" dirty="0">
                <a:solidFill>
                  <a:schemeClr val="bg1"/>
                </a:solidFill>
              </a:rPr>
              <a:t> raadde dit sterk af vanwege gevaar van  </a:t>
            </a:r>
            <a:r>
              <a:rPr lang="nl-NL" sz="2400" u="sng" dirty="0">
                <a:solidFill>
                  <a:schemeClr val="bg1"/>
                </a:solidFill>
              </a:rPr>
              <a:t>nucleaire oorlog</a:t>
            </a:r>
            <a:r>
              <a:rPr lang="nl-NL" sz="2400" dirty="0">
                <a:solidFill>
                  <a:schemeClr val="bg1"/>
                </a:solidFill>
              </a:rPr>
              <a:t>. </a:t>
            </a:r>
          </a:p>
          <a:p>
            <a:pPr>
              <a:buFont typeface="Arial" charset="0"/>
              <a:buNone/>
            </a:pPr>
            <a:r>
              <a:rPr lang="nl-NL" sz="2400" dirty="0">
                <a:solidFill>
                  <a:schemeClr val="bg1"/>
                </a:solidFill>
              </a:rPr>
              <a:t>     </a:t>
            </a:r>
            <a:r>
              <a:rPr lang="nl-NL" sz="2400" dirty="0" err="1">
                <a:solidFill>
                  <a:schemeClr val="bg1"/>
                </a:solidFill>
              </a:rPr>
              <a:t>MacArthur</a:t>
            </a:r>
            <a:r>
              <a:rPr lang="nl-NL" sz="2400" dirty="0">
                <a:solidFill>
                  <a:schemeClr val="bg1"/>
                </a:solidFill>
              </a:rPr>
              <a:t> </a:t>
            </a:r>
            <a:r>
              <a:rPr lang="nl-NL" sz="2400" dirty="0">
                <a:solidFill>
                  <a:schemeClr val="bg1"/>
                </a:solidFill>
                <a:sym typeface="Wingdings" pitchFamily="2" charset="2"/>
              </a:rPr>
              <a:t> </a:t>
            </a:r>
            <a:r>
              <a:rPr lang="nl-NL" sz="2400" dirty="0">
                <a:solidFill>
                  <a:schemeClr val="bg1"/>
                </a:solidFill>
              </a:rPr>
              <a:t>ontslagen.</a:t>
            </a:r>
          </a:p>
          <a:p>
            <a:pPr>
              <a:buFont typeface="Arial" charset="0"/>
              <a:buNone/>
            </a:pPr>
            <a:r>
              <a:rPr lang="nl-NL" sz="2400" dirty="0">
                <a:solidFill>
                  <a:schemeClr val="bg1"/>
                </a:solidFill>
              </a:rPr>
              <a:t>     De strijd ging ondertussen door.</a:t>
            </a:r>
          </a:p>
          <a:p>
            <a:pPr>
              <a:buFont typeface="Arial" charset="0"/>
              <a:buNone/>
            </a:pPr>
            <a:endParaRPr lang="nl-NL" sz="2400" dirty="0">
              <a:solidFill>
                <a:schemeClr val="bg1"/>
              </a:solidFill>
            </a:endParaRPr>
          </a:p>
          <a:p>
            <a:r>
              <a:rPr lang="nl-NL" sz="2400" dirty="0">
                <a:solidFill>
                  <a:schemeClr val="bg1"/>
                </a:solidFill>
              </a:rPr>
              <a:t>Pas na dood van Sovjet-Unie leider </a:t>
            </a:r>
            <a:r>
              <a:rPr lang="nl-NL" sz="2400" b="1" i="1" dirty="0">
                <a:solidFill>
                  <a:schemeClr val="bg1"/>
                </a:solidFill>
              </a:rPr>
              <a:t>Jozef Stalin</a:t>
            </a:r>
            <a:r>
              <a:rPr lang="nl-NL" sz="2400" dirty="0">
                <a:solidFill>
                  <a:schemeClr val="bg1"/>
                </a:solidFill>
              </a:rPr>
              <a:t> (1953) kwam  vooruitgang in vredesonderhandelingen. </a:t>
            </a:r>
          </a:p>
          <a:p>
            <a:r>
              <a:rPr lang="nl-NL" sz="2400" dirty="0">
                <a:solidFill>
                  <a:schemeClr val="bg1"/>
                </a:solidFill>
              </a:rPr>
              <a:t>27 juli 1953 </a:t>
            </a:r>
            <a:r>
              <a:rPr lang="nl-NL" sz="2400" dirty="0">
                <a:solidFill>
                  <a:schemeClr val="bg1"/>
                </a:solidFill>
                <a:sym typeface="Wingdings" pitchFamily="2" charset="2"/>
              </a:rPr>
              <a:t> </a:t>
            </a:r>
            <a:r>
              <a:rPr lang="nl-NL" sz="2400" dirty="0">
                <a:solidFill>
                  <a:schemeClr val="bg1"/>
                </a:solidFill>
              </a:rPr>
              <a:t>staakt-het-vuren afgekondigd. </a:t>
            </a:r>
          </a:p>
          <a:p>
            <a:r>
              <a:rPr lang="nl-NL" sz="2400" dirty="0">
                <a:solidFill>
                  <a:schemeClr val="bg1"/>
                </a:solidFill>
              </a:rPr>
              <a:t>Officieel vrede nooit getekend tussen Noord- en Zuid-Korea. </a:t>
            </a:r>
          </a:p>
          <a:p>
            <a:pPr>
              <a:buFont typeface="Arial" charset="0"/>
              <a:buNone/>
            </a:pPr>
            <a:endParaRPr lang="nl-NL" sz="2400" dirty="0">
              <a:solidFill>
                <a:schemeClr val="bg1"/>
              </a:solidFill>
            </a:endParaRPr>
          </a:p>
          <a:p>
            <a:endParaRPr lang="nl-NL" sz="2400" dirty="0">
              <a:solidFill>
                <a:schemeClr val="bg1"/>
              </a:solidFill>
            </a:endParaRPr>
          </a:p>
          <a:p>
            <a:pPr>
              <a:buFont typeface="Arial" charset="0"/>
              <a:buNone/>
            </a:pPr>
            <a:r>
              <a:rPr lang="nl-NL" sz="1300" dirty="0">
                <a:solidFill>
                  <a:schemeClr val="bg1"/>
                </a:solidFill>
              </a:rPr>
              <a:t>Afgekondigd: officieel bekent maken</a:t>
            </a:r>
          </a:p>
        </p:txBody>
      </p:sp>
      <p:sp>
        <p:nvSpPr>
          <p:cNvPr id="4" name="Tijdelijke aanduiding voor dianummer 3"/>
          <p:cNvSpPr>
            <a:spLocks noGrp="1"/>
          </p:cNvSpPr>
          <p:nvPr>
            <p:ph type="sldNum" sz="quarter" idx="12"/>
          </p:nvPr>
        </p:nvSpPr>
        <p:spPr/>
        <p:txBody>
          <a:bodyPr/>
          <a:lstStyle/>
          <a:p>
            <a:pPr>
              <a:defRPr/>
            </a:pPr>
            <a:fld id="{46A36B16-2802-43D2-AF62-9E4271143B2A}" type="slidenum">
              <a:rPr lang="nl-NL"/>
              <a:pPr>
                <a:defRPr/>
              </a:pPr>
              <a:t>59</a:t>
            </a:fld>
            <a:endParaRPr lang="nl-NL"/>
          </a:p>
        </p:txBody>
      </p:sp>
      <p:pic>
        <p:nvPicPr>
          <p:cNvPr id="19459" name="Picture 2"/>
          <p:cNvPicPr>
            <a:picLocks noChangeAspect="1" noChangeArrowheads="1"/>
          </p:cNvPicPr>
          <p:nvPr/>
        </p:nvPicPr>
        <p:blipFill>
          <a:blip r:embed="rId2"/>
          <a:srcRect/>
          <a:stretch>
            <a:fillRect/>
          </a:stretch>
        </p:blipFill>
        <p:spPr bwMode="auto">
          <a:xfrm>
            <a:off x="8616951" y="5732464"/>
            <a:ext cx="792163" cy="731837"/>
          </a:xfrm>
          <a:prstGeom prst="rect">
            <a:avLst/>
          </a:prstGeom>
          <a:noFill/>
          <a:ln w="9525">
            <a:noFill/>
            <a:miter lim="800000"/>
            <a:headEnd/>
            <a:tailEnd/>
          </a:ln>
        </p:spPr>
      </p:pic>
      <p:pic>
        <p:nvPicPr>
          <p:cNvPr id="19461" name="Picture 5" descr="Harry_S"/>
          <p:cNvPicPr>
            <a:picLocks noChangeAspect="1" noChangeArrowheads="1"/>
          </p:cNvPicPr>
          <p:nvPr/>
        </p:nvPicPr>
        <p:blipFill>
          <a:blip r:embed="rId3"/>
          <a:srcRect/>
          <a:stretch>
            <a:fillRect/>
          </a:stretch>
        </p:blipFill>
        <p:spPr bwMode="auto">
          <a:xfrm>
            <a:off x="9267286" y="2060849"/>
            <a:ext cx="1389062" cy="1773237"/>
          </a:xfrm>
          <a:prstGeom prst="rect">
            <a:avLst/>
          </a:prstGeom>
          <a:noFill/>
        </p:spPr>
      </p:pic>
      <p:pic>
        <p:nvPicPr>
          <p:cNvPr id="19463" name="Picture 7" descr="19178692"/>
          <p:cNvPicPr>
            <a:picLocks noChangeAspect="1" noChangeArrowheads="1"/>
          </p:cNvPicPr>
          <p:nvPr/>
        </p:nvPicPr>
        <p:blipFill>
          <a:blip r:embed="rId4"/>
          <a:srcRect/>
          <a:stretch>
            <a:fillRect/>
          </a:stretch>
        </p:blipFill>
        <p:spPr bwMode="auto">
          <a:xfrm>
            <a:off x="6311901" y="5300664"/>
            <a:ext cx="1177925" cy="1557337"/>
          </a:xfrm>
          <a:prstGeom prst="rect">
            <a:avLst/>
          </a:prstGeom>
          <a:noFill/>
        </p:spPr>
      </p:pic>
    </p:spTree>
    <p:extLst>
      <p:ext uri="{BB962C8B-B14F-4D97-AF65-F5344CB8AC3E}">
        <p14:creationId xmlns:p14="http://schemas.microsoft.com/office/powerpoint/2010/main" val="1386354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6</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396601" y="307035"/>
            <a:ext cx="2801001" cy="4708981"/>
          </a:xfrm>
          <a:prstGeom prst="rect">
            <a:avLst/>
          </a:prstGeom>
        </p:spPr>
        <p:txBody>
          <a:bodyPr wrap="square">
            <a:spAutoFit/>
          </a:bodyPr>
          <a:lstStyle/>
          <a:p>
            <a:r>
              <a:rPr lang="nl-NL" sz="2000" dirty="0" smtClean="0">
                <a:solidFill>
                  <a:schemeClr val="bg1"/>
                </a:solidFill>
              </a:rPr>
              <a:t>Na Wo II groeit het wantrouwen</a:t>
            </a:r>
          </a:p>
          <a:p>
            <a:endParaRPr lang="nl-NL" sz="2000" dirty="0">
              <a:solidFill>
                <a:schemeClr val="bg1"/>
              </a:solidFill>
            </a:endParaRPr>
          </a:p>
          <a:p>
            <a:r>
              <a:rPr lang="nl-NL" sz="2000" dirty="0" smtClean="0">
                <a:solidFill>
                  <a:schemeClr val="bg1"/>
                </a:solidFill>
              </a:rPr>
              <a:t>Conferenties van Grote Drie:</a:t>
            </a:r>
          </a:p>
          <a:p>
            <a:endParaRPr lang="nl-NL" sz="2000" dirty="0">
              <a:solidFill>
                <a:schemeClr val="bg1"/>
              </a:solidFill>
            </a:endParaRPr>
          </a:p>
          <a:p>
            <a:r>
              <a:rPr lang="nl-NL" sz="2000" dirty="0" smtClean="0">
                <a:solidFill>
                  <a:schemeClr val="bg1"/>
                </a:solidFill>
              </a:rPr>
              <a:t>De Grote Drie spraken af: wie een bepaald gebied van Duitsland of Japan had veroverd mocht daar invloed hebben na de oorlog.</a:t>
            </a:r>
          </a:p>
          <a:p>
            <a:endParaRPr lang="nl-NL" sz="2000" dirty="0">
              <a:solidFill>
                <a:schemeClr val="bg1"/>
              </a:solidFill>
            </a:endParaRPr>
          </a:p>
          <a:p>
            <a:r>
              <a:rPr lang="nl-NL" sz="2000" dirty="0" smtClean="0">
                <a:solidFill>
                  <a:schemeClr val="bg1"/>
                </a:solidFill>
              </a:rPr>
              <a:t>Ontstaan </a:t>
            </a:r>
            <a:r>
              <a:rPr lang="nl-NL" sz="2000" u="sng" dirty="0" smtClean="0">
                <a:solidFill>
                  <a:schemeClr val="bg1"/>
                </a:solidFill>
              </a:rPr>
              <a:t>invloedssferen</a:t>
            </a:r>
            <a:r>
              <a:rPr lang="nl-NL" sz="2000" dirty="0">
                <a:solidFill>
                  <a:schemeClr val="bg1"/>
                </a:solidFill>
              </a:rPr>
              <a:t>.</a:t>
            </a:r>
            <a:endParaRPr lang="nl-NL" sz="2000" dirty="0" smtClean="0">
              <a:solidFill>
                <a:schemeClr val="bg1"/>
              </a:solidFill>
            </a:endParaRPr>
          </a:p>
          <a:p>
            <a:endParaRPr lang="nl-NL" sz="2000" u="sng" dirty="0">
              <a:solidFill>
                <a:schemeClr val="bg1"/>
              </a:solidFill>
            </a:endParaRPr>
          </a:p>
        </p:txBody>
      </p:sp>
      <p:pic>
        <p:nvPicPr>
          <p:cNvPr id="6" name="Afbeelding 5"/>
          <p:cNvPicPr>
            <a:picLocks noChangeAspect="1"/>
          </p:cNvPicPr>
          <p:nvPr/>
        </p:nvPicPr>
        <p:blipFill rotWithShape="1">
          <a:blip r:embed="rId3"/>
          <a:srcRect l="6714" t="20663" r="39685" b="11987"/>
          <a:stretch/>
        </p:blipFill>
        <p:spPr>
          <a:xfrm>
            <a:off x="7638925" y="1136680"/>
            <a:ext cx="4451331" cy="3144676"/>
          </a:xfrm>
          <a:prstGeom prst="rect">
            <a:avLst/>
          </a:prstGeom>
        </p:spPr>
      </p:pic>
      <p:pic>
        <p:nvPicPr>
          <p:cNvPr id="8" name="Afbeelding 7"/>
          <p:cNvPicPr>
            <a:picLocks noChangeAspect="1"/>
          </p:cNvPicPr>
          <p:nvPr/>
        </p:nvPicPr>
        <p:blipFill rotWithShape="1">
          <a:blip r:embed="rId4"/>
          <a:srcRect l="6563" t="17490" r="39790" b="19450"/>
          <a:stretch/>
        </p:blipFill>
        <p:spPr>
          <a:xfrm>
            <a:off x="7638927" y="2302593"/>
            <a:ext cx="4455216" cy="2944323"/>
          </a:xfrm>
          <a:prstGeom prst="rect">
            <a:avLst/>
          </a:prstGeom>
        </p:spPr>
      </p:pic>
      <p:cxnSp>
        <p:nvCxnSpPr>
          <p:cNvPr id="3" name="Rechte verbindingslijn met pijl 2"/>
          <p:cNvCxnSpPr/>
          <p:nvPr/>
        </p:nvCxnSpPr>
        <p:spPr>
          <a:xfrm flipV="1">
            <a:off x="6197600" y="4470402"/>
            <a:ext cx="1335315" cy="43543"/>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6" name="Afbeelding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3811" y="4816218"/>
            <a:ext cx="926416" cy="861392"/>
          </a:xfrm>
          <a:prstGeom prst="rect">
            <a:avLst/>
          </a:prstGeom>
        </p:spPr>
      </p:pic>
    </p:spTree>
    <p:extLst>
      <p:ext uri="{BB962C8B-B14F-4D97-AF65-F5344CB8AC3E}">
        <p14:creationId xmlns:p14="http://schemas.microsoft.com/office/powerpoint/2010/main" val="172684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98018" y="332657"/>
            <a:ext cx="8229600" cy="4525963"/>
          </a:xfrm>
        </p:spPr>
        <p:txBody>
          <a:bodyPr>
            <a:normAutofit/>
          </a:bodyPr>
          <a:lstStyle/>
          <a:p>
            <a:r>
              <a:rPr lang="nl-NL" sz="2400" dirty="0">
                <a:solidFill>
                  <a:schemeClr val="bg1"/>
                </a:solidFill>
              </a:rPr>
              <a:t>Nederland </a:t>
            </a:r>
            <a:r>
              <a:rPr lang="nl-NL" sz="2400" dirty="0">
                <a:solidFill>
                  <a:schemeClr val="bg1"/>
                </a:solidFill>
                <a:sym typeface="Wingdings" pitchFamily="2" charset="2"/>
              </a:rPr>
              <a:t> </a:t>
            </a:r>
            <a:r>
              <a:rPr lang="nl-NL" sz="2400" dirty="0">
                <a:solidFill>
                  <a:schemeClr val="bg1"/>
                </a:solidFill>
              </a:rPr>
              <a:t>ook bijdrage aan de Koreaanse Oorlog. </a:t>
            </a:r>
          </a:p>
          <a:p>
            <a:pPr>
              <a:buFont typeface="Arial" charset="0"/>
              <a:buNone/>
            </a:pPr>
            <a:r>
              <a:rPr lang="nl-NL" sz="2400" dirty="0">
                <a:solidFill>
                  <a:schemeClr val="bg1"/>
                </a:solidFill>
              </a:rPr>
              <a:t>     Zes marineschepen gestuurd </a:t>
            </a:r>
          </a:p>
          <a:p>
            <a:pPr>
              <a:buFont typeface="Arial" charset="0"/>
              <a:buNone/>
            </a:pPr>
            <a:r>
              <a:rPr lang="nl-NL" sz="2400" dirty="0">
                <a:solidFill>
                  <a:schemeClr val="bg1"/>
                </a:solidFill>
              </a:rPr>
              <a:t>     4.000 (Nederlandse) soldaten in Korea. </a:t>
            </a:r>
          </a:p>
          <a:p>
            <a:pPr>
              <a:buFont typeface="Arial" charset="0"/>
              <a:buNone/>
            </a:pPr>
            <a:r>
              <a:rPr lang="nl-NL" sz="2400" dirty="0">
                <a:solidFill>
                  <a:schemeClr val="bg1"/>
                </a:solidFill>
              </a:rPr>
              <a:t>     Nederland niet vrijwillig naar Korea </a:t>
            </a:r>
            <a:r>
              <a:rPr lang="nl-NL" sz="2400" dirty="0">
                <a:solidFill>
                  <a:schemeClr val="bg1"/>
                </a:solidFill>
                <a:sym typeface="Wingdings" pitchFamily="2" charset="2"/>
              </a:rPr>
              <a:t></a:t>
            </a:r>
            <a:r>
              <a:rPr lang="nl-NL" sz="2400" dirty="0">
                <a:solidFill>
                  <a:schemeClr val="bg1"/>
                </a:solidFill>
              </a:rPr>
              <a:t> bang voor wereldconflict. </a:t>
            </a:r>
          </a:p>
          <a:p>
            <a:pPr>
              <a:buFont typeface="Arial" charset="0"/>
              <a:buNone/>
            </a:pPr>
            <a:r>
              <a:rPr lang="nl-NL" sz="2400" dirty="0">
                <a:solidFill>
                  <a:schemeClr val="bg1"/>
                </a:solidFill>
              </a:rPr>
              <a:t>     Na druk van Amerikanen </a:t>
            </a:r>
            <a:r>
              <a:rPr lang="nl-NL" sz="2400" dirty="0">
                <a:solidFill>
                  <a:schemeClr val="bg1"/>
                </a:solidFill>
                <a:sym typeface="Wingdings" pitchFamily="2" charset="2"/>
              </a:rPr>
              <a:t></a:t>
            </a:r>
            <a:r>
              <a:rPr lang="nl-NL" sz="2400" dirty="0">
                <a:solidFill>
                  <a:schemeClr val="bg1"/>
                </a:solidFill>
              </a:rPr>
              <a:t> Nederland stuurt troepen naar Korea.</a:t>
            </a:r>
          </a:p>
          <a:p>
            <a:pPr>
              <a:buFont typeface="Arial" charset="0"/>
              <a:buNone/>
            </a:pPr>
            <a:endParaRPr lang="nl-NL" sz="2400" dirty="0">
              <a:solidFill>
                <a:schemeClr val="bg1"/>
              </a:solidFill>
            </a:endParaRPr>
          </a:p>
        </p:txBody>
      </p:sp>
      <p:sp>
        <p:nvSpPr>
          <p:cNvPr id="4" name="Tijdelijke aanduiding voor dianummer 3"/>
          <p:cNvSpPr>
            <a:spLocks noGrp="1"/>
          </p:cNvSpPr>
          <p:nvPr>
            <p:ph type="sldNum" sz="quarter" idx="12"/>
          </p:nvPr>
        </p:nvSpPr>
        <p:spPr/>
        <p:txBody>
          <a:bodyPr/>
          <a:lstStyle/>
          <a:p>
            <a:pPr>
              <a:defRPr/>
            </a:pPr>
            <a:fld id="{062BB190-C533-4CCC-B3AE-6EEB7DD1C407}" type="slidenum">
              <a:rPr lang="nl-NL"/>
              <a:pPr>
                <a:defRPr/>
              </a:pPr>
              <a:t>60</a:t>
            </a:fld>
            <a:endParaRPr lang="nl-NL"/>
          </a:p>
        </p:txBody>
      </p:sp>
      <p:pic>
        <p:nvPicPr>
          <p:cNvPr id="20483" name="Picture 2"/>
          <p:cNvPicPr>
            <a:picLocks noChangeAspect="1" noChangeArrowheads="1"/>
          </p:cNvPicPr>
          <p:nvPr/>
        </p:nvPicPr>
        <p:blipFill>
          <a:blip r:embed="rId2"/>
          <a:srcRect/>
          <a:stretch>
            <a:fillRect/>
          </a:stretch>
        </p:blipFill>
        <p:spPr bwMode="auto">
          <a:xfrm>
            <a:off x="8543926" y="5589588"/>
            <a:ext cx="792163" cy="736600"/>
          </a:xfrm>
          <a:prstGeom prst="rect">
            <a:avLst/>
          </a:prstGeom>
          <a:noFill/>
          <a:ln w="9525">
            <a:noFill/>
            <a:miter lim="800000"/>
            <a:headEnd/>
            <a:tailEnd/>
          </a:ln>
        </p:spPr>
      </p:pic>
      <p:pic>
        <p:nvPicPr>
          <p:cNvPr id="20485" name="Picture 5" descr="51nl01"/>
          <p:cNvPicPr>
            <a:picLocks noChangeAspect="1" noChangeArrowheads="1"/>
          </p:cNvPicPr>
          <p:nvPr/>
        </p:nvPicPr>
        <p:blipFill>
          <a:blip r:embed="rId3"/>
          <a:srcRect/>
          <a:stretch>
            <a:fillRect/>
          </a:stretch>
        </p:blipFill>
        <p:spPr bwMode="auto">
          <a:xfrm>
            <a:off x="1847528" y="3667126"/>
            <a:ext cx="3905250" cy="3190875"/>
          </a:xfrm>
          <a:prstGeom prst="rect">
            <a:avLst/>
          </a:prstGeom>
          <a:noFill/>
        </p:spPr>
      </p:pic>
    </p:spTree>
    <p:extLst>
      <p:ext uri="{BB962C8B-B14F-4D97-AF65-F5344CB8AC3E}">
        <p14:creationId xmlns:p14="http://schemas.microsoft.com/office/powerpoint/2010/main" val="25170470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61</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430691" y="2604272"/>
            <a:ext cx="8142610" cy="646331"/>
          </a:xfrm>
          <a:prstGeom prst="rect">
            <a:avLst/>
          </a:prstGeom>
        </p:spPr>
        <p:txBody>
          <a:bodyPr wrap="square">
            <a:spAutoFit/>
          </a:bodyPr>
          <a:lstStyle/>
          <a:p>
            <a:pPr algn="ctr"/>
            <a:r>
              <a:rPr lang="en-US" sz="3600" dirty="0" err="1" smtClean="0">
                <a:solidFill>
                  <a:prstClr val="white"/>
                </a:solidFill>
              </a:rPr>
              <a:t>Hongaarse</a:t>
            </a:r>
            <a:r>
              <a:rPr lang="en-US" sz="3600" dirty="0" smtClean="0">
                <a:solidFill>
                  <a:prstClr val="white"/>
                </a:solidFill>
              </a:rPr>
              <a:t> </a:t>
            </a:r>
            <a:r>
              <a:rPr lang="en-US" sz="3600" dirty="0" err="1" smtClean="0">
                <a:solidFill>
                  <a:prstClr val="white"/>
                </a:solidFill>
              </a:rPr>
              <a:t>Opstand</a:t>
            </a:r>
            <a:endParaRPr lang="en-US" sz="3200" dirty="0">
              <a:solidFill>
                <a:prstClr val="white"/>
              </a:solidFill>
            </a:endParaRPr>
          </a:p>
        </p:txBody>
      </p:sp>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391" y="4622096"/>
            <a:ext cx="926416" cy="861392"/>
          </a:xfrm>
          <a:prstGeom prst="rect">
            <a:avLst/>
          </a:prstGeom>
        </p:spPr>
      </p:pic>
      <p:sp>
        <p:nvSpPr>
          <p:cNvPr id="6" name="Rechthoek 5"/>
          <p:cNvSpPr/>
          <p:nvPr/>
        </p:nvSpPr>
        <p:spPr>
          <a:xfrm>
            <a:off x="6625862" y="3198167"/>
            <a:ext cx="1752267" cy="461665"/>
          </a:xfrm>
          <a:prstGeom prst="rect">
            <a:avLst/>
          </a:prstGeom>
        </p:spPr>
        <p:txBody>
          <a:bodyPr wrap="square">
            <a:spAutoFit/>
          </a:bodyPr>
          <a:lstStyle/>
          <a:p>
            <a:r>
              <a:rPr lang="en-US" sz="2400" dirty="0" smtClean="0">
                <a:solidFill>
                  <a:prstClr val="white"/>
                </a:solidFill>
              </a:rPr>
              <a:t>1956</a:t>
            </a:r>
            <a:endParaRPr lang="en-US" sz="2200" dirty="0">
              <a:solidFill>
                <a:prstClr val="white"/>
              </a:solidFill>
            </a:endParaRPr>
          </a:p>
        </p:txBody>
      </p:sp>
    </p:spTree>
    <p:extLst>
      <p:ext uri="{BB962C8B-B14F-4D97-AF65-F5344CB8AC3E}">
        <p14:creationId xmlns:p14="http://schemas.microsoft.com/office/powerpoint/2010/main" val="14041476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62</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389749" y="475221"/>
            <a:ext cx="4032330" cy="5386090"/>
          </a:xfrm>
          <a:prstGeom prst="rect">
            <a:avLst/>
          </a:prstGeom>
        </p:spPr>
        <p:txBody>
          <a:bodyPr wrap="square">
            <a:spAutoFit/>
          </a:bodyPr>
          <a:lstStyle/>
          <a:p>
            <a:r>
              <a:rPr lang="en-US" sz="2400" dirty="0" err="1" smtClean="0">
                <a:solidFill>
                  <a:prstClr val="white"/>
                </a:solidFill>
              </a:rPr>
              <a:t>Hongaarse</a:t>
            </a:r>
            <a:r>
              <a:rPr lang="en-US" sz="2400" dirty="0" smtClean="0">
                <a:solidFill>
                  <a:prstClr val="white"/>
                </a:solidFill>
              </a:rPr>
              <a:t> </a:t>
            </a:r>
            <a:r>
              <a:rPr lang="en-US" sz="2400" dirty="0" err="1" smtClean="0">
                <a:solidFill>
                  <a:prstClr val="white"/>
                </a:solidFill>
              </a:rPr>
              <a:t>opstand</a:t>
            </a:r>
            <a:r>
              <a:rPr lang="en-US" sz="2400" dirty="0" smtClean="0">
                <a:solidFill>
                  <a:prstClr val="white"/>
                </a:solidFill>
              </a:rPr>
              <a:t>: </a:t>
            </a:r>
            <a:r>
              <a:rPr lang="en-US" sz="2400" dirty="0" err="1" smtClean="0">
                <a:solidFill>
                  <a:prstClr val="white"/>
                </a:solidFill>
              </a:rPr>
              <a:t>massale</a:t>
            </a:r>
            <a:r>
              <a:rPr lang="en-US" sz="2400" dirty="0" smtClean="0">
                <a:solidFill>
                  <a:prstClr val="white"/>
                </a:solidFill>
              </a:rPr>
              <a:t> </a:t>
            </a:r>
            <a:r>
              <a:rPr lang="en-US" sz="2400" dirty="0" err="1" smtClean="0">
                <a:solidFill>
                  <a:prstClr val="white"/>
                </a:solidFill>
              </a:rPr>
              <a:t>opstand</a:t>
            </a:r>
            <a:r>
              <a:rPr lang="en-US" sz="2400" dirty="0" smtClean="0">
                <a:solidFill>
                  <a:prstClr val="white"/>
                </a:solidFill>
              </a:rPr>
              <a:t> </a:t>
            </a:r>
            <a:r>
              <a:rPr lang="en-US" sz="2400" dirty="0" err="1" smtClean="0">
                <a:solidFill>
                  <a:prstClr val="white"/>
                </a:solidFill>
              </a:rPr>
              <a:t>tegen</a:t>
            </a:r>
            <a:r>
              <a:rPr lang="en-US" sz="2400" dirty="0" smtClean="0">
                <a:solidFill>
                  <a:prstClr val="white"/>
                </a:solidFill>
              </a:rPr>
              <a:t> het </a:t>
            </a:r>
            <a:r>
              <a:rPr lang="en-US" sz="2400" dirty="0" err="1" smtClean="0">
                <a:solidFill>
                  <a:prstClr val="white"/>
                </a:solidFill>
              </a:rPr>
              <a:t>communisme</a:t>
            </a:r>
            <a:r>
              <a:rPr lang="en-US" sz="2400" dirty="0" smtClean="0">
                <a:solidFill>
                  <a:prstClr val="white"/>
                </a:solidFill>
              </a:rPr>
              <a:t> in </a:t>
            </a:r>
            <a:r>
              <a:rPr lang="en-US" sz="2400" dirty="0" err="1" smtClean="0">
                <a:solidFill>
                  <a:prstClr val="white"/>
                </a:solidFill>
              </a:rPr>
              <a:t>Hongarije</a:t>
            </a:r>
            <a:r>
              <a:rPr lang="en-US" sz="2400" dirty="0" smtClean="0">
                <a:solidFill>
                  <a:prstClr val="white"/>
                </a:solidFill>
              </a:rPr>
              <a:t> </a:t>
            </a:r>
            <a:r>
              <a:rPr lang="nl-NL" sz="2400" dirty="0" smtClean="0">
                <a:solidFill>
                  <a:prstClr val="white"/>
                </a:solidFill>
              </a:rPr>
              <a:t>van </a:t>
            </a:r>
            <a:r>
              <a:rPr lang="nl-NL" sz="2400" dirty="0">
                <a:solidFill>
                  <a:prstClr val="white"/>
                </a:solidFill>
              </a:rPr>
              <a:t>23 oktober tot 10 november 1956</a:t>
            </a:r>
            <a:endParaRPr lang="en-US" sz="2400" dirty="0" smtClean="0">
              <a:solidFill>
                <a:prstClr val="white"/>
              </a:solidFill>
            </a:endParaRPr>
          </a:p>
          <a:p>
            <a:endParaRPr lang="en-US" sz="2400" dirty="0" smtClean="0">
              <a:solidFill>
                <a:prstClr val="white"/>
              </a:solidFill>
            </a:endParaRPr>
          </a:p>
          <a:p>
            <a:endParaRPr lang="en-US" sz="2400" dirty="0">
              <a:solidFill>
                <a:prstClr val="white"/>
              </a:solidFill>
            </a:endParaRPr>
          </a:p>
          <a:p>
            <a:pPr marL="342900" indent="-342900">
              <a:buFont typeface="Arial" panose="020B0604020202020204" pitchFamily="34" charset="0"/>
              <a:buChar char="•"/>
            </a:pPr>
            <a:r>
              <a:rPr lang="en-US" sz="2200" dirty="0" err="1" smtClean="0">
                <a:solidFill>
                  <a:prstClr val="white"/>
                </a:solidFill>
              </a:rPr>
              <a:t>Demonstratie</a:t>
            </a:r>
            <a:r>
              <a:rPr lang="en-US" sz="2200" dirty="0" smtClean="0">
                <a:solidFill>
                  <a:prstClr val="white"/>
                </a:solidFill>
              </a:rPr>
              <a:t> van </a:t>
            </a:r>
            <a:r>
              <a:rPr lang="en-US" sz="2200" dirty="0" err="1" smtClean="0">
                <a:solidFill>
                  <a:prstClr val="white"/>
                </a:solidFill>
              </a:rPr>
              <a:t>studenten</a:t>
            </a:r>
            <a:r>
              <a:rPr lang="en-US" sz="2200" dirty="0" smtClean="0">
                <a:solidFill>
                  <a:prstClr val="white"/>
                </a:solidFill>
              </a:rPr>
              <a:t> op 23 </a:t>
            </a:r>
            <a:r>
              <a:rPr lang="en-US" sz="2200" dirty="0" err="1" smtClean="0">
                <a:solidFill>
                  <a:prstClr val="white"/>
                </a:solidFill>
              </a:rPr>
              <a:t>oktober</a:t>
            </a:r>
            <a:r>
              <a:rPr lang="en-US" sz="2200" dirty="0" smtClean="0">
                <a:solidFill>
                  <a:prstClr val="white"/>
                </a:solidFill>
              </a:rPr>
              <a:t> </a:t>
            </a:r>
            <a:r>
              <a:rPr lang="en-US" sz="2200" dirty="0" err="1" smtClean="0">
                <a:solidFill>
                  <a:prstClr val="white"/>
                </a:solidFill>
              </a:rPr>
              <a:t>tegen</a:t>
            </a:r>
            <a:r>
              <a:rPr lang="en-US" sz="2200" dirty="0" smtClean="0">
                <a:solidFill>
                  <a:prstClr val="white"/>
                </a:solidFill>
              </a:rPr>
              <a:t> het </a:t>
            </a:r>
            <a:r>
              <a:rPr lang="en-US" sz="2200" dirty="0" err="1" smtClean="0">
                <a:solidFill>
                  <a:prstClr val="white"/>
                </a:solidFill>
              </a:rPr>
              <a:t>communistische</a:t>
            </a:r>
            <a:r>
              <a:rPr lang="en-US" sz="2200" dirty="0" smtClean="0">
                <a:solidFill>
                  <a:prstClr val="white"/>
                </a:solidFill>
              </a:rPr>
              <a:t> regime.</a:t>
            </a:r>
          </a:p>
          <a:p>
            <a:pPr marL="342900" indent="-342900">
              <a:buFont typeface="Arial" panose="020B0604020202020204" pitchFamily="34" charset="0"/>
              <a:buChar char="•"/>
            </a:pPr>
            <a:endParaRPr lang="en-US" sz="2200" dirty="0" smtClean="0">
              <a:solidFill>
                <a:prstClr val="white"/>
              </a:solidFill>
            </a:endParaRPr>
          </a:p>
          <a:p>
            <a:pPr marL="342900" indent="-342900">
              <a:buFont typeface="Arial" panose="020B0604020202020204" pitchFamily="34" charset="0"/>
              <a:buChar char="•"/>
            </a:pPr>
            <a:r>
              <a:rPr lang="en-US" sz="2200" dirty="0" err="1" smtClean="0">
                <a:solidFill>
                  <a:prstClr val="white"/>
                </a:solidFill>
              </a:rPr>
              <a:t>Een</a:t>
            </a:r>
            <a:r>
              <a:rPr lang="en-US" sz="2200" dirty="0" smtClean="0">
                <a:solidFill>
                  <a:prstClr val="white"/>
                </a:solidFill>
              </a:rPr>
              <a:t> student </a:t>
            </a:r>
            <a:r>
              <a:rPr lang="en-US" sz="2200" dirty="0" err="1" smtClean="0">
                <a:solidFill>
                  <a:prstClr val="white"/>
                </a:solidFill>
              </a:rPr>
              <a:t>wordt</a:t>
            </a:r>
            <a:r>
              <a:rPr lang="en-US" sz="2200" dirty="0" smtClean="0">
                <a:solidFill>
                  <a:prstClr val="white"/>
                </a:solidFill>
              </a:rPr>
              <a:t> </a:t>
            </a:r>
            <a:r>
              <a:rPr lang="en-US" sz="2200" dirty="0" err="1" smtClean="0">
                <a:solidFill>
                  <a:prstClr val="white"/>
                </a:solidFill>
              </a:rPr>
              <a:t>doodgeschoten</a:t>
            </a:r>
            <a:r>
              <a:rPr lang="en-US" sz="2200" dirty="0" smtClean="0">
                <a:solidFill>
                  <a:prstClr val="white"/>
                </a:solidFill>
              </a:rPr>
              <a:t> door </a:t>
            </a:r>
            <a:r>
              <a:rPr lang="en-US" sz="2200" dirty="0" err="1" smtClean="0">
                <a:solidFill>
                  <a:prstClr val="white"/>
                </a:solidFill>
              </a:rPr>
              <a:t>een</a:t>
            </a:r>
            <a:r>
              <a:rPr lang="en-US" sz="2200" dirty="0" smtClean="0">
                <a:solidFill>
                  <a:prstClr val="white"/>
                </a:solidFill>
              </a:rPr>
              <a:t> agent: </a:t>
            </a:r>
            <a:r>
              <a:rPr lang="en-US" sz="2200" dirty="0" err="1" smtClean="0">
                <a:solidFill>
                  <a:prstClr val="white"/>
                </a:solidFill>
              </a:rPr>
              <a:t>massale</a:t>
            </a:r>
            <a:r>
              <a:rPr lang="en-US" sz="2200" dirty="0" smtClean="0">
                <a:solidFill>
                  <a:prstClr val="white"/>
                </a:solidFill>
              </a:rPr>
              <a:t> </a:t>
            </a:r>
            <a:r>
              <a:rPr lang="en-US" sz="2200" dirty="0" err="1" smtClean="0">
                <a:solidFill>
                  <a:prstClr val="white"/>
                </a:solidFill>
              </a:rPr>
              <a:t>volksopstand</a:t>
            </a:r>
            <a:r>
              <a:rPr lang="en-US" sz="2200" dirty="0" smtClean="0">
                <a:solidFill>
                  <a:prstClr val="white"/>
                </a:solidFill>
              </a:rPr>
              <a:t> in heel </a:t>
            </a:r>
            <a:r>
              <a:rPr lang="en-US" sz="2200" dirty="0" err="1">
                <a:solidFill>
                  <a:prstClr val="white"/>
                </a:solidFill>
              </a:rPr>
              <a:t>H</a:t>
            </a:r>
            <a:r>
              <a:rPr lang="en-US" sz="2200" dirty="0" err="1" smtClean="0">
                <a:solidFill>
                  <a:prstClr val="white"/>
                </a:solidFill>
              </a:rPr>
              <a:t>ongarije</a:t>
            </a:r>
            <a:r>
              <a:rPr lang="en-US" sz="2200" dirty="0" smtClean="0">
                <a:solidFill>
                  <a:prstClr val="white"/>
                </a:solidFill>
              </a:rPr>
              <a:t>.</a:t>
            </a:r>
            <a:endParaRPr lang="en-US" sz="2200" dirty="0">
              <a:solidFill>
                <a:prstClr val="white"/>
              </a:solidFill>
            </a:endParaRPr>
          </a:p>
        </p:txBody>
      </p:sp>
      <p:pic>
        <p:nvPicPr>
          <p:cNvPr id="1026" name="Picture 2" descr="File:Hole in flag - Budapest 1956.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7" b="39117"/>
          <a:stretch/>
        </p:blipFill>
        <p:spPr bwMode="auto">
          <a:xfrm>
            <a:off x="8248569" y="3123210"/>
            <a:ext cx="3353623" cy="34794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google.nl/url?sa=i&amp;source=imgres&amp;cd=&amp;ved=0CAkQjBwwAA&amp;url=https%3A%2F%2Flibcom.org%2Ffiles%2Fimages%2Flibrary%2Ftumblr_m7ks9rTifo1rubozqo1_1280.jpg&amp;ei=iVZkVayFH8aXsgGArYHIBw&amp;psig=AFQjCNGXFBoRErlojora4i64whEiCEgX8g&amp;ust=14327255136004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48569" y="201533"/>
            <a:ext cx="3415970" cy="2790920"/>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9623" y="2131061"/>
            <a:ext cx="926416" cy="861392"/>
          </a:xfrm>
          <a:prstGeom prst="rect">
            <a:avLst/>
          </a:prstGeom>
        </p:spPr>
      </p:pic>
    </p:spTree>
    <p:extLst>
      <p:ext uri="{BB962C8B-B14F-4D97-AF65-F5344CB8AC3E}">
        <p14:creationId xmlns:p14="http://schemas.microsoft.com/office/powerpoint/2010/main" val="18990522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63</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Stalin's Boots.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10"/>
          <a:stretch/>
        </p:blipFill>
        <p:spPr bwMode="auto">
          <a:xfrm>
            <a:off x="7675583" y="3587941"/>
            <a:ext cx="3216060" cy="2694105"/>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389749" y="475221"/>
            <a:ext cx="4032330" cy="4524315"/>
          </a:xfrm>
          <a:prstGeom prst="rect">
            <a:avLst/>
          </a:prstGeom>
        </p:spPr>
        <p:txBody>
          <a:bodyPr wrap="square">
            <a:spAutoFit/>
          </a:bodyPr>
          <a:lstStyle/>
          <a:p>
            <a:r>
              <a:rPr lang="en-US" sz="2400" dirty="0" smtClean="0">
                <a:solidFill>
                  <a:prstClr val="white"/>
                </a:solidFill>
              </a:rPr>
              <a:t>De </a:t>
            </a:r>
            <a:r>
              <a:rPr lang="en-US" sz="2400" dirty="0" err="1" smtClean="0">
                <a:solidFill>
                  <a:prstClr val="white"/>
                </a:solidFill>
              </a:rPr>
              <a:t>opstandelingen</a:t>
            </a:r>
            <a:r>
              <a:rPr lang="en-US" sz="2400" dirty="0" smtClean="0">
                <a:solidFill>
                  <a:prstClr val="white"/>
                </a:solidFill>
              </a:rPr>
              <a:t> </a:t>
            </a:r>
            <a:r>
              <a:rPr lang="en-US" sz="2400" dirty="0" err="1" smtClean="0">
                <a:solidFill>
                  <a:prstClr val="white"/>
                </a:solidFill>
              </a:rPr>
              <a:t>bewapenen</a:t>
            </a:r>
            <a:r>
              <a:rPr lang="en-US" sz="2400" dirty="0" smtClean="0">
                <a:solidFill>
                  <a:prstClr val="white"/>
                </a:solidFill>
              </a:rPr>
              <a:t> </a:t>
            </a:r>
            <a:r>
              <a:rPr lang="en-US" sz="2400" dirty="0" err="1" smtClean="0">
                <a:solidFill>
                  <a:prstClr val="white"/>
                </a:solidFill>
              </a:rPr>
              <a:t>zichzelf</a:t>
            </a:r>
            <a:r>
              <a:rPr lang="en-US" sz="2400" dirty="0" smtClean="0">
                <a:solidFill>
                  <a:prstClr val="white"/>
                </a:solidFill>
              </a:rPr>
              <a:t> </a:t>
            </a:r>
            <a:r>
              <a:rPr lang="en-US" sz="2400" dirty="0" err="1" smtClean="0">
                <a:solidFill>
                  <a:prstClr val="white"/>
                </a:solidFill>
              </a:rPr>
              <a:t>en</a:t>
            </a:r>
            <a:r>
              <a:rPr lang="en-US" sz="2400" dirty="0" smtClean="0">
                <a:solidFill>
                  <a:prstClr val="white"/>
                </a:solidFill>
              </a:rPr>
              <a:t> </a:t>
            </a:r>
            <a:r>
              <a:rPr lang="en-US" sz="2400" dirty="0" err="1" smtClean="0">
                <a:solidFill>
                  <a:prstClr val="white"/>
                </a:solidFill>
              </a:rPr>
              <a:t>nemen</a:t>
            </a:r>
            <a:r>
              <a:rPr lang="en-US" sz="2400" dirty="0" smtClean="0">
                <a:solidFill>
                  <a:prstClr val="white"/>
                </a:solidFill>
              </a:rPr>
              <a:t> de </a:t>
            </a:r>
            <a:r>
              <a:rPr lang="en-US" sz="2400" dirty="0" err="1" smtClean="0">
                <a:solidFill>
                  <a:prstClr val="white"/>
                </a:solidFill>
              </a:rPr>
              <a:t>macht</a:t>
            </a:r>
            <a:r>
              <a:rPr lang="en-US" sz="2400" dirty="0" smtClean="0">
                <a:solidFill>
                  <a:prstClr val="white"/>
                </a:solidFill>
              </a:rPr>
              <a:t> over: de </a:t>
            </a:r>
            <a:r>
              <a:rPr lang="en-US" sz="2400" dirty="0" err="1" smtClean="0">
                <a:solidFill>
                  <a:prstClr val="white"/>
                </a:solidFill>
              </a:rPr>
              <a:t>regering</a:t>
            </a:r>
            <a:r>
              <a:rPr lang="en-US" sz="2400" dirty="0" smtClean="0">
                <a:solidFill>
                  <a:prstClr val="white"/>
                </a:solidFill>
              </a:rPr>
              <a:t> </a:t>
            </a:r>
            <a:r>
              <a:rPr lang="en-US" sz="2400" dirty="0" err="1" smtClean="0">
                <a:solidFill>
                  <a:prstClr val="white"/>
                </a:solidFill>
              </a:rPr>
              <a:t>treedt</a:t>
            </a:r>
            <a:r>
              <a:rPr lang="en-US" sz="2400" dirty="0" smtClean="0">
                <a:solidFill>
                  <a:prstClr val="white"/>
                </a:solidFill>
              </a:rPr>
              <a:t> </a:t>
            </a:r>
            <a:r>
              <a:rPr lang="en-US" sz="2400" dirty="0" err="1" smtClean="0">
                <a:solidFill>
                  <a:prstClr val="white"/>
                </a:solidFill>
              </a:rPr>
              <a:t>af</a:t>
            </a:r>
            <a:r>
              <a:rPr lang="en-US" sz="2400" dirty="0" smtClean="0">
                <a:solidFill>
                  <a:prstClr val="white"/>
                </a:solidFill>
              </a:rPr>
              <a:t>.</a:t>
            </a:r>
          </a:p>
          <a:p>
            <a:endParaRPr lang="en-US" sz="2400" dirty="0" smtClean="0">
              <a:solidFill>
                <a:prstClr val="white"/>
              </a:solidFill>
            </a:endParaRPr>
          </a:p>
          <a:p>
            <a:endParaRPr lang="en-US" sz="2400" dirty="0">
              <a:solidFill>
                <a:prstClr val="white"/>
              </a:solidFill>
            </a:endParaRPr>
          </a:p>
          <a:p>
            <a:endParaRPr lang="en-US" sz="2400" dirty="0">
              <a:solidFill>
                <a:prstClr val="white"/>
              </a:solidFill>
            </a:endParaRPr>
          </a:p>
          <a:p>
            <a:r>
              <a:rPr lang="en-US" sz="2400" dirty="0" smtClean="0">
                <a:solidFill>
                  <a:prstClr val="white"/>
                </a:solidFill>
              </a:rPr>
              <a:t>Pro-</a:t>
            </a:r>
            <a:r>
              <a:rPr lang="en-US" sz="2400" dirty="0" err="1" smtClean="0">
                <a:solidFill>
                  <a:prstClr val="white"/>
                </a:solidFill>
              </a:rPr>
              <a:t>communistsche</a:t>
            </a:r>
            <a:r>
              <a:rPr lang="en-US" sz="2400" dirty="0" smtClean="0">
                <a:solidFill>
                  <a:prstClr val="white"/>
                </a:solidFill>
              </a:rPr>
              <a:t> </a:t>
            </a:r>
            <a:r>
              <a:rPr lang="en-US" sz="2400" dirty="0" err="1" smtClean="0">
                <a:solidFill>
                  <a:prstClr val="white"/>
                </a:solidFill>
              </a:rPr>
              <a:t>mensen</a:t>
            </a:r>
            <a:r>
              <a:rPr lang="en-US" sz="2400" dirty="0" smtClean="0">
                <a:solidFill>
                  <a:prstClr val="white"/>
                </a:solidFill>
              </a:rPr>
              <a:t> </a:t>
            </a:r>
            <a:r>
              <a:rPr lang="en-US" sz="2400" dirty="0" err="1" smtClean="0">
                <a:solidFill>
                  <a:prstClr val="white"/>
                </a:solidFill>
              </a:rPr>
              <a:t>werden</a:t>
            </a:r>
            <a:r>
              <a:rPr lang="en-US" sz="2400" dirty="0" smtClean="0">
                <a:solidFill>
                  <a:prstClr val="white"/>
                </a:solidFill>
              </a:rPr>
              <a:t> </a:t>
            </a:r>
            <a:r>
              <a:rPr lang="en-US" sz="2400" dirty="0" err="1" smtClean="0">
                <a:solidFill>
                  <a:prstClr val="white"/>
                </a:solidFill>
              </a:rPr>
              <a:t>gearresteerd</a:t>
            </a:r>
            <a:r>
              <a:rPr lang="en-US" sz="2400" dirty="0" smtClean="0">
                <a:solidFill>
                  <a:prstClr val="white"/>
                </a:solidFill>
              </a:rPr>
              <a:t>.</a:t>
            </a:r>
          </a:p>
          <a:p>
            <a:endParaRPr lang="en-US" sz="2400" dirty="0">
              <a:solidFill>
                <a:prstClr val="white"/>
              </a:solidFill>
            </a:endParaRPr>
          </a:p>
          <a:p>
            <a:r>
              <a:rPr lang="en-US" sz="2400" dirty="0" err="1" smtClean="0">
                <a:solidFill>
                  <a:prstClr val="white"/>
                </a:solidFill>
              </a:rPr>
              <a:t>Soldaten</a:t>
            </a:r>
            <a:r>
              <a:rPr lang="en-US" sz="2400" dirty="0" smtClean="0">
                <a:solidFill>
                  <a:prstClr val="white"/>
                </a:solidFill>
              </a:rPr>
              <a:t> van de </a:t>
            </a:r>
            <a:r>
              <a:rPr lang="en-US" sz="2400" dirty="0" err="1" smtClean="0">
                <a:solidFill>
                  <a:prstClr val="white"/>
                </a:solidFill>
              </a:rPr>
              <a:t>Sovjet-Unie</a:t>
            </a:r>
            <a:r>
              <a:rPr lang="en-US" sz="2400" dirty="0" smtClean="0">
                <a:solidFill>
                  <a:prstClr val="white"/>
                </a:solidFill>
              </a:rPr>
              <a:t> </a:t>
            </a:r>
            <a:r>
              <a:rPr lang="en-US" sz="2400" dirty="0" err="1" smtClean="0">
                <a:solidFill>
                  <a:prstClr val="white"/>
                </a:solidFill>
              </a:rPr>
              <a:t>werden</a:t>
            </a:r>
            <a:r>
              <a:rPr lang="en-US" sz="2400" dirty="0" smtClean="0">
                <a:solidFill>
                  <a:prstClr val="white"/>
                </a:solidFill>
              </a:rPr>
              <a:t> door </a:t>
            </a:r>
            <a:r>
              <a:rPr lang="en-US" sz="2400" dirty="0" err="1" smtClean="0">
                <a:solidFill>
                  <a:prstClr val="white"/>
                </a:solidFill>
              </a:rPr>
              <a:t>gewapende</a:t>
            </a:r>
            <a:r>
              <a:rPr lang="en-US" sz="2400" dirty="0" smtClean="0">
                <a:solidFill>
                  <a:prstClr val="white"/>
                </a:solidFill>
              </a:rPr>
              <a:t> </a:t>
            </a:r>
            <a:r>
              <a:rPr lang="en-US" sz="2400" dirty="0" err="1" smtClean="0">
                <a:solidFill>
                  <a:prstClr val="white"/>
                </a:solidFill>
              </a:rPr>
              <a:t>opstandeling</a:t>
            </a:r>
            <a:r>
              <a:rPr lang="en-US" sz="2400" dirty="0" smtClean="0">
                <a:solidFill>
                  <a:prstClr val="white"/>
                </a:solidFill>
              </a:rPr>
              <a:t> </a:t>
            </a:r>
            <a:r>
              <a:rPr lang="en-US" sz="2400" dirty="0" err="1" smtClean="0">
                <a:solidFill>
                  <a:prstClr val="white"/>
                </a:solidFill>
              </a:rPr>
              <a:t>weggejaagd</a:t>
            </a:r>
            <a:r>
              <a:rPr lang="en-US" sz="2400" dirty="0" smtClean="0">
                <a:solidFill>
                  <a:prstClr val="white"/>
                </a:solidFill>
              </a:rPr>
              <a:t>.</a:t>
            </a:r>
            <a:endParaRPr lang="en-US" sz="2200" dirty="0">
              <a:solidFill>
                <a:prstClr val="white"/>
              </a:solidFill>
            </a:endParaRPr>
          </a:p>
        </p:txBody>
      </p:sp>
      <p:pic>
        <p:nvPicPr>
          <p:cNvPr id="2054" name="Picture 6" descr="http://www.google.nl/url?sa=i&amp;source=imgres&amp;cd=&amp;ved=0CAkQjBwwAA&amp;url=https%3A%2F%2Flibcom.org%2Ffiles%2Fimages%2Flibrary%2Fhungary-56-militia-patrol.jpg&amp;ei=i1ZkVb2-MIqRsgGgzoOABA&amp;psig=AFQjCNFdNDSyEgYUOtt4HJwT3jOXHCe8ig&amp;ust=14327255158825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6206" y="791178"/>
            <a:ext cx="3997861" cy="2517933"/>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9498" y="1785702"/>
            <a:ext cx="926416" cy="861392"/>
          </a:xfrm>
          <a:prstGeom prst="rect">
            <a:avLst/>
          </a:prstGeom>
        </p:spPr>
      </p:pic>
    </p:spTree>
    <p:extLst>
      <p:ext uri="{BB962C8B-B14F-4D97-AF65-F5344CB8AC3E}">
        <p14:creationId xmlns:p14="http://schemas.microsoft.com/office/powerpoint/2010/main" val="14233983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64</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389749" y="475221"/>
            <a:ext cx="4032330" cy="4524315"/>
          </a:xfrm>
          <a:prstGeom prst="rect">
            <a:avLst/>
          </a:prstGeom>
        </p:spPr>
        <p:txBody>
          <a:bodyPr wrap="square">
            <a:spAutoFit/>
          </a:bodyPr>
          <a:lstStyle/>
          <a:p>
            <a:r>
              <a:rPr lang="en-US" sz="2400" dirty="0" smtClean="0">
                <a:solidFill>
                  <a:prstClr val="white"/>
                </a:solidFill>
              </a:rPr>
              <a:t>De </a:t>
            </a:r>
            <a:r>
              <a:rPr lang="en-US" sz="2400" dirty="0" err="1" smtClean="0">
                <a:solidFill>
                  <a:prstClr val="white"/>
                </a:solidFill>
              </a:rPr>
              <a:t>nieuwe</a:t>
            </a:r>
            <a:r>
              <a:rPr lang="en-US" sz="2400" dirty="0" smtClean="0">
                <a:solidFill>
                  <a:prstClr val="white"/>
                </a:solidFill>
              </a:rPr>
              <a:t> </a:t>
            </a:r>
            <a:r>
              <a:rPr lang="en-US" sz="2400" dirty="0" err="1" smtClean="0">
                <a:solidFill>
                  <a:prstClr val="white"/>
                </a:solidFill>
              </a:rPr>
              <a:t>regering</a:t>
            </a:r>
            <a:r>
              <a:rPr lang="en-US" sz="2400" dirty="0" smtClean="0">
                <a:solidFill>
                  <a:prstClr val="white"/>
                </a:solidFill>
              </a:rPr>
              <a:t> </a:t>
            </a:r>
            <a:r>
              <a:rPr lang="en-US" sz="2400" dirty="0" err="1" smtClean="0">
                <a:solidFill>
                  <a:prstClr val="white"/>
                </a:solidFill>
              </a:rPr>
              <a:t>stapt</a:t>
            </a:r>
            <a:r>
              <a:rPr lang="en-US" sz="2400" dirty="0" smtClean="0">
                <a:solidFill>
                  <a:prstClr val="white"/>
                </a:solidFill>
              </a:rPr>
              <a:t> </a:t>
            </a:r>
            <a:r>
              <a:rPr lang="en-US" sz="2400" dirty="0" err="1" smtClean="0">
                <a:solidFill>
                  <a:prstClr val="white"/>
                </a:solidFill>
              </a:rPr>
              <a:t>uit</a:t>
            </a:r>
            <a:r>
              <a:rPr lang="en-US" sz="2400" dirty="0" smtClean="0">
                <a:solidFill>
                  <a:prstClr val="white"/>
                </a:solidFill>
              </a:rPr>
              <a:t> het </a:t>
            </a:r>
            <a:r>
              <a:rPr lang="en-US" sz="2400" u="sng" dirty="0" err="1" smtClean="0">
                <a:solidFill>
                  <a:prstClr val="white"/>
                </a:solidFill>
              </a:rPr>
              <a:t>Warschaupact</a:t>
            </a:r>
            <a:r>
              <a:rPr lang="en-US" sz="2400" dirty="0" smtClean="0">
                <a:solidFill>
                  <a:prstClr val="white"/>
                </a:solidFill>
              </a:rPr>
              <a:t> </a:t>
            </a:r>
            <a:r>
              <a:rPr lang="en-US" sz="2400" dirty="0" err="1" smtClean="0">
                <a:solidFill>
                  <a:prstClr val="white"/>
                </a:solidFill>
              </a:rPr>
              <a:t>en</a:t>
            </a:r>
            <a:r>
              <a:rPr lang="en-US" sz="2400" dirty="0" smtClean="0">
                <a:solidFill>
                  <a:prstClr val="white"/>
                </a:solidFill>
              </a:rPr>
              <a:t> </a:t>
            </a:r>
            <a:r>
              <a:rPr lang="en-US" sz="2400" dirty="0" err="1" smtClean="0">
                <a:solidFill>
                  <a:prstClr val="white"/>
                </a:solidFill>
              </a:rPr>
              <a:t>vraagt</a:t>
            </a:r>
            <a:r>
              <a:rPr lang="en-US" sz="2400" dirty="0" smtClean="0">
                <a:solidFill>
                  <a:prstClr val="white"/>
                </a:solidFill>
              </a:rPr>
              <a:t> de VN om </a:t>
            </a:r>
            <a:r>
              <a:rPr lang="en-US" sz="2400" dirty="0" err="1" smtClean="0">
                <a:solidFill>
                  <a:prstClr val="white"/>
                </a:solidFill>
              </a:rPr>
              <a:t>hun</a:t>
            </a:r>
            <a:r>
              <a:rPr lang="en-US" sz="2400" dirty="0" smtClean="0">
                <a:solidFill>
                  <a:prstClr val="white"/>
                </a:solidFill>
              </a:rPr>
              <a:t> </a:t>
            </a:r>
            <a:r>
              <a:rPr lang="en-US" sz="2400" dirty="0" err="1" smtClean="0">
                <a:solidFill>
                  <a:prstClr val="white"/>
                </a:solidFill>
              </a:rPr>
              <a:t>onafhankelijkheid</a:t>
            </a:r>
            <a:r>
              <a:rPr lang="en-US" sz="2400" dirty="0" smtClean="0">
                <a:solidFill>
                  <a:prstClr val="white"/>
                </a:solidFill>
              </a:rPr>
              <a:t> </a:t>
            </a:r>
            <a:r>
              <a:rPr lang="en-US" sz="2400" dirty="0" err="1" smtClean="0">
                <a:solidFill>
                  <a:prstClr val="white"/>
                </a:solidFill>
              </a:rPr>
              <a:t>te</a:t>
            </a:r>
            <a:r>
              <a:rPr lang="en-US" sz="2400" dirty="0" smtClean="0">
                <a:solidFill>
                  <a:prstClr val="white"/>
                </a:solidFill>
              </a:rPr>
              <a:t> </a:t>
            </a:r>
            <a:r>
              <a:rPr lang="en-US" sz="2400" dirty="0" err="1" smtClean="0">
                <a:solidFill>
                  <a:prstClr val="white"/>
                </a:solidFill>
              </a:rPr>
              <a:t>beschermen</a:t>
            </a:r>
            <a:r>
              <a:rPr lang="en-US" sz="2400" dirty="0" smtClean="0">
                <a:solidFill>
                  <a:prstClr val="white"/>
                </a:solidFill>
              </a:rPr>
              <a:t>.</a:t>
            </a:r>
          </a:p>
          <a:p>
            <a:endParaRPr lang="en-US" sz="2400" dirty="0">
              <a:solidFill>
                <a:prstClr val="white"/>
              </a:solidFill>
            </a:endParaRPr>
          </a:p>
          <a:p>
            <a:r>
              <a:rPr lang="en-US" sz="2400" dirty="0" err="1" smtClean="0">
                <a:solidFill>
                  <a:prstClr val="white"/>
                </a:solidFill>
              </a:rPr>
              <a:t>Sovjet-Unie</a:t>
            </a:r>
            <a:r>
              <a:rPr lang="en-US" sz="2400" dirty="0" smtClean="0">
                <a:solidFill>
                  <a:prstClr val="white"/>
                </a:solidFill>
              </a:rPr>
              <a:t> </a:t>
            </a:r>
            <a:r>
              <a:rPr lang="en-US" sz="2400" dirty="0" err="1" smtClean="0">
                <a:solidFill>
                  <a:prstClr val="white"/>
                </a:solidFill>
              </a:rPr>
              <a:t>grijpt</a:t>
            </a:r>
            <a:r>
              <a:rPr lang="en-US" sz="2400" dirty="0" smtClean="0">
                <a:solidFill>
                  <a:prstClr val="white"/>
                </a:solidFill>
              </a:rPr>
              <a:t> in: Op 4 </a:t>
            </a:r>
            <a:r>
              <a:rPr lang="en-US" sz="2400" dirty="0" err="1" smtClean="0">
                <a:solidFill>
                  <a:prstClr val="white"/>
                </a:solidFill>
              </a:rPr>
              <a:t>november</a:t>
            </a:r>
            <a:r>
              <a:rPr lang="en-US" sz="2400" dirty="0" smtClean="0">
                <a:solidFill>
                  <a:prstClr val="white"/>
                </a:solidFill>
              </a:rPr>
              <a:t> </a:t>
            </a:r>
            <a:r>
              <a:rPr lang="en-US" sz="2400" dirty="0" err="1" smtClean="0">
                <a:solidFill>
                  <a:prstClr val="white"/>
                </a:solidFill>
              </a:rPr>
              <a:t>vallen</a:t>
            </a:r>
            <a:r>
              <a:rPr lang="en-US" sz="2400" dirty="0" smtClean="0">
                <a:solidFill>
                  <a:prstClr val="white"/>
                </a:solidFill>
              </a:rPr>
              <a:t> 30.000 </a:t>
            </a:r>
            <a:r>
              <a:rPr lang="en-US" sz="2400" dirty="0" err="1" smtClean="0">
                <a:solidFill>
                  <a:prstClr val="white"/>
                </a:solidFill>
              </a:rPr>
              <a:t>soldaten</a:t>
            </a:r>
            <a:r>
              <a:rPr lang="en-US" sz="2400" dirty="0" smtClean="0">
                <a:solidFill>
                  <a:prstClr val="white"/>
                </a:solidFill>
              </a:rPr>
              <a:t> </a:t>
            </a:r>
            <a:r>
              <a:rPr lang="en-US" sz="2400" dirty="0" err="1" smtClean="0">
                <a:solidFill>
                  <a:prstClr val="white"/>
                </a:solidFill>
              </a:rPr>
              <a:t>en</a:t>
            </a:r>
            <a:r>
              <a:rPr lang="en-US" sz="2400" dirty="0" smtClean="0">
                <a:solidFill>
                  <a:prstClr val="white"/>
                </a:solidFill>
              </a:rPr>
              <a:t> </a:t>
            </a:r>
            <a:r>
              <a:rPr lang="en-US" sz="2400" dirty="0" err="1" smtClean="0">
                <a:solidFill>
                  <a:prstClr val="white"/>
                </a:solidFill>
              </a:rPr>
              <a:t>ruim</a:t>
            </a:r>
            <a:endParaRPr lang="en-US" sz="2400" dirty="0" smtClean="0">
              <a:solidFill>
                <a:prstClr val="white"/>
              </a:solidFill>
            </a:endParaRPr>
          </a:p>
          <a:p>
            <a:r>
              <a:rPr lang="en-US" sz="2400" dirty="0" smtClean="0">
                <a:solidFill>
                  <a:prstClr val="white"/>
                </a:solidFill>
              </a:rPr>
              <a:t>1000 tanks </a:t>
            </a:r>
            <a:r>
              <a:rPr lang="en-US" sz="2400" dirty="0" err="1" smtClean="0">
                <a:solidFill>
                  <a:prstClr val="white"/>
                </a:solidFill>
              </a:rPr>
              <a:t>Hongarije</a:t>
            </a:r>
            <a:r>
              <a:rPr lang="en-US" sz="2400" dirty="0" smtClean="0">
                <a:solidFill>
                  <a:prstClr val="white"/>
                </a:solidFill>
              </a:rPr>
              <a:t> </a:t>
            </a:r>
            <a:r>
              <a:rPr lang="en-US" sz="2400" dirty="0" err="1" smtClean="0">
                <a:solidFill>
                  <a:prstClr val="white"/>
                </a:solidFill>
              </a:rPr>
              <a:t>binnen</a:t>
            </a:r>
            <a:r>
              <a:rPr lang="en-US" sz="2400" dirty="0" smtClean="0">
                <a:solidFill>
                  <a:prstClr val="white"/>
                </a:solidFill>
              </a:rPr>
              <a:t>.</a:t>
            </a:r>
          </a:p>
          <a:p>
            <a:endParaRPr lang="en-US" sz="2400" dirty="0">
              <a:solidFill>
                <a:prstClr val="white"/>
              </a:solidFill>
            </a:endParaRPr>
          </a:p>
          <a:p>
            <a:r>
              <a:rPr lang="en-US" sz="2400" dirty="0" smtClean="0">
                <a:solidFill>
                  <a:prstClr val="white"/>
                </a:solidFill>
              </a:rPr>
              <a:t>Op 10 </a:t>
            </a:r>
            <a:r>
              <a:rPr lang="en-US" sz="2400" dirty="0" err="1" smtClean="0">
                <a:solidFill>
                  <a:prstClr val="white"/>
                </a:solidFill>
              </a:rPr>
              <a:t>november</a:t>
            </a:r>
            <a:r>
              <a:rPr lang="en-US" sz="2400" dirty="0" smtClean="0">
                <a:solidFill>
                  <a:prstClr val="white"/>
                </a:solidFill>
              </a:rPr>
              <a:t> </a:t>
            </a:r>
            <a:r>
              <a:rPr lang="en-US" sz="2400" dirty="0" err="1" smtClean="0">
                <a:solidFill>
                  <a:prstClr val="white"/>
                </a:solidFill>
              </a:rPr>
              <a:t>gaven</a:t>
            </a:r>
            <a:r>
              <a:rPr lang="en-US" sz="2400" dirty="0" smtClean="0">
                <a:solidFill>
                  <a:prstClr val="white"/>
                </a:solidFill>
              </a:rPr>
              <a:t> de </a:t>
            </a:r>
            <a:r>
              <a:rPr lang="en-US" sz="2400" dirty="0" err="1" smtClean="0">
                <a:solidFill>
                  <a:prstClr val="white"/>
                </a:solidFill>
              </a:rPr>
              <a:t>opstandelingen</a:t>
            </a:r>
            <a:r>
              <a:rPr lang="en-US" sz="2400" dirty="0" smtClean="0">
                <a:solidFill>
                  <a:prstClr val="white"/>
                </a:solidFill>
              </a:rPr>
              <a:t> </a:t>
            </a:r>
            <a:r>
              <a:rPr lang="en-US" sz="2400" dirty="0" err="1" smtClean="0">
                <a:solidFill>
                  <a:prstClr val="white"/>
                </a:solidFill>
              </a:rPr>
              <a:t>zich</a:t>
            </a:r>
            <a:r>
              <a:rPr lang="en-US" sz="2400" dirty="0" smtClean="0">
                <a:solidFill>
                  <a:prstClr val="white"/>
                </a:solidFill>
              </a:rPr>
              <a:t> over.</a:t>
            </a:r>
            <a:endParaRPr lang="en-US" sz="2200" dirty="0">
              <a:solidFill>
                <a:prstClr val="white"/>
              </a:solidFill>
            </a:endParaRPr>
          </a:p>
        </p:txBody>
      </p:sp>
      <p:pic>
        <p:nvPicPr>
          <p:cNvPr id="2" name="Picture 2" descr="http://www.google.nl/url?sa=i&amp;source=imgres&amp;cd=&amp;ved=0CAkQjBwwAA&amp;url=https%3A%2F%2F40.media.tumblr.com%2F2515d826616cced4b0bf0a31cd48c105%2Ftumblr_nbtqph1Y1g1s5kgq3o1_1280.jpg&amp;ei=bSpoVcbPN-Xl7gba24LwDw&amp;psig=AFQjCNECUyFipwVLhZq93ExYA33tM2l4ZQ&amp;ust=14329763660047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730" y="337169"/>
            <a:ext cx="3012753" cy="4116078"/>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7113" y="5052792"/>
            <a:ext cx="926416" cy="861392"/>
          </a:xfrm>
          <a:prstGeom prst="rect">
            <a:avLst/>
          </a:prstGeom>
        </p:spPr>
      </p:pic>
    </p:spTree>
    <p:extLst>
      <p:ext uri="{BB962C8B-B14F-4D97-AF65-F5344CB8AC3E}">
        <p14:creationId xmlns:p14="http://schemas.microsoft.com/office/powerpoint/2010/main" val="6922800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65</a:t>
            </a:fld>
            <a:endParaRPr lang="nl-NL" sz="2400" dirty="0">
              <a:solidFill>
                <a:prstClr val="white"/>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6" y="1955042"/>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p:cNvSpPr/>
          <p:nvPr/>
        </p:nvSpPr>
        <p:spPr>
          <a:xfrm>
            <a:off x="3389749" y="475221"/>
            <a:ext cx="4032330" cy="4893647"/>
          </a:xfrm>
          <a:prstGeom prst="rect">
            <a:avLst/>
          </a:prstGeom>
        </p:spPr>
        <p:txBody>
          <a:bodyPr wrap="square">
            <a:spAutoFit/>
          </a:bodyPr>
          <a:lstStyle/>
          <a:p>
            <a:r>
              <a:rPr lang="en-US" sz="2400" dirty="0" err="1" smtClean="0">
                <a:solidFill>
                  <a:prstClr val="white"/>
                </a:solidFill>
              </a:rPr>
              <a:t>Er</a:t>
            </a:r>
            <a:r>
              <a:rPr lang="en-US" sz="2400" dirty="0" smtClean="0">
                <a:solidFill>
                  <a:prstClr val="white"/>
                </a:solidFill>
              </a:rPr>
              <a:t> </a:t>
            </a:r>
            <a:r>
              <a:rPr lang="en-US" sz="2400" dirty="0" err="1" smtClean="0">
                <a:solidFill>
                  <a:prstClr val="white"/>
                </a:solidFill>
              </a:rPr>
              <a:t>komt</a:t>
            </a:r>
            <a:r>
              <a:rPr lang="en-US" sz="2400" dirty="0" smtClean="0">
                <a:solidFill>
                  <a:prstClr val="white"/>
                </a:solidFill>
              </a:rPr>
              <a:t> </a:t>
            </a:r>
            <a:r>
              <a:rPr lang="en-US" sz="2400" dirty="0" err="1" smtClean="0">
                <a:solidFill>
                  <a:prstClr val="white"/>
                </a:solidFill>
              </a:rPr>
              <a:t>na</a:t>
            </a:r>
            <a:r>
              <a:rPr lang="en-US" sz="2400" dirty="0" smtClean="0">
                <a:solidFill>
                  <a:prstClr val="white"/>
                </a:solidFill>
              </a:rPr>
              <a:t> de </a:t>
            </a:r>
            <a:r>
              <a:rPr lang="en-US" sz="2400" dirty="0" err="1" smtClean="0">
                <a:solidFill>
                  <a:prstClr val="white"/>
                </a:solidFill>
              </a:rPr>
              <a:t>opstand</a:t>
            </a:r>
            <a:r>
              <a:rPr lang="en-US" sz="2400" dirty="0" smtClean="0">
                <a:solidFill>
                  <a:prstClr val="white"/>
                </a:solidFill>
              </a:rPr>
              <a:t> </a:t>
            </a:r>
            <a:r>
              <a:rPr lang="en-US" sz="2400" dirty="0" err="1" smtClean="0">
                <a:solidFill>
                  <a:prstClr val="white"/>
                </a:solidFill>
              </a:rPr>
              <a:t>een</a:t>
            </a:r>
            <a:r>
              <a:rPr lang="en-US" sz="2400" dirty="0" smtClean="0">
                <a:solidFill>
                  <a:prstClr val="white"/>
                </a:solidFill>
              </a:rPr>
              <a:t> </a:t>
            </a:r>
            <a:r>
              <a:rPr lang="en-US" sz="2400" dirty="0" err="1" smtClean="0">
                <a:solidFill>
                  <a:prstClr val="white"/>
                </a:solidFill>
              </a:rPr>
              <a:t>nieuwe</a:t>
            </a:r>
            <a:r>
              <a:rPr lang="en-US" sz="2400" dirty="0" smtClean="0">
                <a:solidFill>
                  <a:prstClr val="white"/>
                </a:solidFill>
              </a:rPr>
              <a:t> </a:t>
            </a:r>
            <a:r>
              <a:rPr lang="en-US" sz="2400" dirty="0" err="1" smtClean="0">
                <a:solidFill>
                  <a:prstClr val="white"/>
                </a:solidFill>
              </a:rPr>
              <a:t>strenge</a:t>
            </a:r>
            <a:r>
              <a:rPr lang="en-US" sz="2400" dirty="0" smtClean="0">
                <a:solidFill>
                  <a:prstClr val="white"/>
                </a:solidFill>
              </a:rPr>
              <a:t> </a:t>
            </a:r>
            <a:r>
              <a:rPr lang="en-US" sz="2400" dirty="0" err="1" smtClean="0">
                <a:solidFill>
                  <a:prstClr val="white"/>
                </a:solidFill>
              </a:rPr>
              <a:t>regering</a:t>
            </a:r>
            <a:r>
              <a:rPr lang="en-US" sz="2400" dirty="0" smtClean="0">
                <a:solidFill>
                  <a:prstClr val="white"/>
                </a:solidFill>
              </a:rPr>
              <a:t> die word </a:t>
            </a:r>
            <a:r>
              <a:rPr lang="en-US" sz="2400" dirty="0" err="1" smtClean="0">
                <a:solidFill>
                  <a:prstClr val="white"/>
                </a:solidFill>
              </a:rPr>
              <a:t>gekozen</a:t>
            </a:r>
            <a:r>
              <a:rPr lang="en-US" sz="2400" dirty="0" smtClean="0">
                <a:solidFill>
                  <a:prstClr val="white"/>
                </a:solidFill>
              </a:rPr>
              <a:t> door de </a:t>
            </a:r>
            <a:r>
              <a:rPr lang="en-US" sz="2400" dirty="0" err="1" smtClean="0">
                <a:solidFill>
                  <a:prstClr val="white"/>
                </a:solidFill>
              </a:rPr>
              <a:t>Sovjet-Unie</a:t>
            </a:r>
            <a:r>
              <a:rPr lang="en-US" sz="2400" dirty="0" smtClean="0">
                <a:solidFill>
                  <a:prstClr val="white"/>
                </a:solidFill>
              </a:rPr>
              <a:t>.</a:t>
            </a:r>
          </a:p>
          <a:p>
            <a:endParaRPr lang="en-US" sz="2400" dirty="0" smtClean="0">
              <a:solidFill>
                <a:prstClr val="white"/>
              </a:solidFill>
            </a:endParaRPr>
          </a:p>
          <a:p>
            <a:endParaRPr lang="en-US" sz="2400" dirty="0">
              <a:solidFill>
                <a:prstClr val="white"/>
              </a:solidFill>
            </a:endParaRPr>
          </a:p>
          <a:p>
            <a:endParaRPr lang="en-US" sz="2400" dirty="0">
              <a:solidFill>
                <a:prstClr val="white"/>
              </a:solidFill>
            </a:endParaRPr>
          </a:p>
          <a:p>
            <a:r>
              <a:rPr lang="en-US" sz="2400" dirty="0" smtClean="0">
                <a:solidFill>
                  <a:prstClr val="white"/>
                </a:solidFill>
              </a:rPr>
              <a:t>25000 </a:t>
            </a:r>
            <a:r>
              <a:rPr lang="en-US" sz="2400" dirty="0" err="1" smtClean="0">
                <a:solidFill>
                  <a:prstClr val="white"/>
                </a:solidFill>
              </a:rPr>
              <a:t>Hongaren</a:t>
            </a:r>
            <a:r>
              <a:rPr lang="en-US" sz="2400" dirty="0" smtClean="0">
                <a:solidFill>
                  <a:prstClr val="white"/>
                </a:solidFill>
              </a:rPr>
              <a:t> </a:t>
            </a:r>
            <a:r>
              <a:rPr lang="en-US" sz="2400" dirty="0" err="1" smtClean="0">
                <a:solidFill>
                  <a:prstClr val="white"/>
                </a:solidFill>
              </a:rPr>
              <a:t>en</a:t>
            </a:r>
            <a:r>
              <a:rPr lang="en-US" sz="2400" dirty="0" smtClean="0">
                <a:solidFill>
                  <a:prstClr val="white"/>
                </a:solidFill>
              </a:rPr>
              <a:t> 700 </a:t>
            </a:r>
            <a:r>
              <a:rPr lang="en-US" sz="2400" dirty="0" err="1" smtClean="0">
                <a:solidFill>
                  <a:prstClr val="white"/>
                </a:solidFill>
              </a:rPr>
              <a:t>Russen</a:t>
            </a:r>
            <a:r>
              <a:rPr lang="en-US" sz="2400" dirty="0" smtClean="0">
                <a:solidFill>
                  <a:prstClr val="white"/>
                </a:solidFill>
              </a:rPr>
              <a:t> </a:t>
            </a:r>
            <a:r>
              <a:rPr lang="en-US" sz="2400" dirty="0" err="1" smtClean="0">
                <a:solidFill>
                  <a:prstClr val="white"/>
                </a:solidFill>
              </a:rPr>
              <a:t>sterven</a:t>
            </a:r>
            <a:r>
              <a:rPr lang="en-US" sz="2400" dirty="0" smtClean="0">
                <a:solidFill>
                  <a:prstClr val="white"/>
                </a:solidFill>
              </a:rPr>
              <a:t> </a:t>
            </a:r>
            <a:r>
              <a:rPr lang="en-US" sz="2400" dirty="0" err="1" smtClean="0">
                <a:solidFill>
                  <a:prstClr val="white"/>
                </a:solidFill>
              </a:rPr>
              <a:t>tijdens</a:t>
            </a:r>
            <a:r>
              <a:rPr lang="en-US" sz="2400" dirty="0" smtClean="0">
                <a:solidFill>
                  <a:prstClr val="white"/>
                </a:solidFill>
              </a:rPr>
              <a:t> de </a:t>
            </a:r>
            <a:r>
              <a:rPr lang="en-US" sz="2400" dirty="0" err="1" smtClean="0">
                <a:solidFill>
                  <a:prstClr val="white"/>
                </a:solidFill>
              </a:rPr>
              <a:t>opstand</a:t>
            </a:r>
            <a:r>
              <a:rPr lang="en-US" sz="2400" dirty="0" smtClean="0">
                <a:solidFill>
                  <a:prstClr val="white"/>
                </a:solidFill>
              </a:rPr>
              <a:t>.</a:t>
            </a:r>
          </a:p>
          <a:p>
            <a:endParaRPr lang="en-US" sz="2400" dirty="0">
              <a:solidFill>
                <a:prstClr val="white"/>
              </a:solidFill>
            </a:endParaRPr>
          </a:p>
          <a:p>
            <a:r>
              <a:rPr lang="en-US" sz="2400" dirty="0" smtClean="0">
                <a:solidFill>
                  <a:prstClr val="white"/>
                </a:solidFill>
              </a:rPr>
              <a:t>200.000 </a:t>
            </a:r>
            <a:r>
              <a:rPr lang="en-US" sz="2400" dirty="0" err="1" smtClean="0">
                <a:solidFill>
                  <a:prstClr val="white"/>
                </a:solidFill>
              </a:rPr>
              <a:t>Hongaren</a:t>
            </a:r>
            <a:r>
              <a:rPr lang="en-US" sz="2400" dirty="0" smtClean="0">
                <a:solidFill>
                  <a:prstClr val="white"/>
                </a:solidFill>
              </a:rPr>
              <a:t> </a:t>
            </a:r>
            <a:r>
              <a:rPr lang="en-US" sz="2400" dirty="0" err="1" smtClean="0">
                <a:solidFill>
                  <a:prstClr val="white"/>
                </a:solidFill>
              </a:rPr>
              <a:t>vluchten</a:t>
            </a:r>
            <a:r>
              <a:rPr lang="en-US" sz="2400" dirty="0" smtClean="0">
                <a:solidFill>
                  <a:prstClr val="white"/>
                </a:solidFill>
              </a:rPr>
              <a:t> </a:t>
            </a:r>
            <a:r>
              <a:rPr lang="en-US" sz="2400" dirty="0" err="1" smtClean="0">
                <a:solidFill>
                  <a:prstClr val="white"/>
                </a:solidFill>
              </a:rPr>
              <a:t>naar</a:t>
            </a:r>
            <a:r>
              <a:rPr lang="en-US" sz="2400" dirty="0" smtClean="0">
                <a:solidFill>
                  <a:prstClr val="white"/>
                </a:solidFill>
              </a:rPr>
              <a:t> </a:t>
            </a:r>
            <a:r>
              <a:rPr lang="en-US" sz="2400" dirty="0" err="1" smtClean="0">
                <a:solidFill>
                  <a:prstClr val="white"/>
                </a:solidFill>
              </a:rPr>
              <a:t>andere</a:t>
            </a:r>
            <a:r>
              <a:rPr lang="en-US" sz="2400" dirty="0" smtClean="0">
                <a:solidFill>
                  <a:prstClr val="white"/>
                </a:solidFill>
              </a:rPr>
              <a:t> </a:t>
            </a:r>
            <a:r>
              <a:rPr lang="en-US" sz="2400" dirty="0" err="1" smtClean="0">
                <a:solidFill>
                  <a:prstClr val="white"/>
                </a:solidFill>
              </a:rPr>
              <a:t>landen</a:t>
            </a:r>
            <a:r>
              <a:rPr lang="en-US" sz="2400" dirty="0">
                <a:solidFill>
                  <a:prstClr val="white"/>
                </a:solidFill>
              </a:rPr>
              <a:t>.</a:t>
            </a:r>
            <a:endParaRPr lang="en-US" sz="2200" dirty="0">
              <a:solidFill>
                <a:prstClr val="white"/>
              </a:solidFill>
            </a:endParaRPr>
          </a:p>
        </p:txBody>
      </p:sp>
      <p:pic>
        <p:nvPicPr>
          <p:cNvPr id="1030" name="Picture 6" descr="http://www.google.nl/url?sa=i&amp;source=imgres&amp;cd=&amp;ved=0CAkQjBwwAA&amp;url=http%3A%2F%2Fupload.wikimedia.org%2Fwikipedia%2Fcommons%2F0%2F07%2FSz%25C3%25A9tl%25C5%2591tt_harckocsi_a_M%25C3%25B3ricz_Zsigmond_k%25C3%25B6rt%25C3%25A9ren.jpg&amp;ei=YipoVdilHsvW7QaY_YKIBQ&amp;psig=AFQjCNECTPXCu6W16vUbjNi4TbU-XIBvUg&amp;ust=14329763546157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2908" y="391886"/>
            <a:ext cx="4106016" cy="28975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google.nl/url?sa=i&amp;source=imgres&amp;cd=&amp;ved=0CAkQjBwwAA&amp;url=https%3A%2F%2F36.media.tumblr.com%2Ff57f4713fcd6d615d8b6307821b1c7f3%2Ftumblr_ndwtqdG8Uo1svqa72o10_250.jpg&amp;ei=aSpoVcKyKYG5UOiDgPgM&amp;psig=AFQjCNGLQYzaFvB_tVXUKKqHVuxUMusoeA&amp;ust=14329763617556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8745" y="2707574"/>
            <a:ext cx="2988459" cy="3932812"/>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7258" y="2033235"/>
            <a:ext cx="926416" cy="861392"/>
          </a:xfrm>
          <a:prstGeom prst="rect">
            <a:avLst/>
          </a:prstGeom>
        </p:spPr>
      </p:pic>
    </p:spTree>
    <p:extLst>
      <p:ext uri="{BB962C8B-B14F-4D97-AF65-F5344CB8AC3E}">
        <p14:creationId xmlns:p14="http://schemas.microsoft.com/office/powerpoint/2010/main" val="21554334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29"/>
            <a:ext cx="2133600" cy="365125"/>
          </a:xfrm>
        </p:spPr>
        <p:txBody>
          <a:bodyPr/>
          <a:lstStyle/>
          <a:p>
            <a:fld id="{A9096D49-DAE3-40DE-93E0-41688E0A5016}" type="slidenum">
              <a:rPr lang="nl-NL" sz="2400">
                <a:solidFill>
                  <a:prstClr val="white"/>
                </a:solidFill>
              </a:rPr>
              <a:pPr/>
              <a:t>66</a:t>
            </a:fld>
            <a:endParaRPr lang="nl-NL" sz="2400" dirty="0">
              <a:solidFill>
                <a:prstClr val="white"/>
              </a:solidFill>
            </a:endParaRPr>
          </a:p>
        </p:txBody>
      </p:sp>
      <p:pic>
        <p:nvPicPr>
          <p:cNvPr id="1028" name="Picture 4" descr="http://img.worldarchitecture.org/net/mim.aspx?file=56_monument_birdseye(1).jpg&amp;wi=730&amp;he=40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72156" cy="68481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wpclipart.com/medical/symbols/medical_symbols_2/ey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0330689" y="3676097"/>
            <a:ext cx="899592" cy="4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747987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p:txBody>
          <a:bodyPr/>
          <a:lstStyle/>
          <a:p>
            <a:endParaRPr lang="nl-NL"/>
          </a:p>
        </p:txBody>
      </p:sp>
      <p:sp>
        <p:nvSpPr>
          <p:cNvPr id="5" name="Rechthoek 4"/>
          <p:cNvSpPr/>
          <p:nvPr/>
        </p:nvSpPr>
        <p:spPr>
          <a:xfrm>
            <a:off x="1524000" y="2420888"/>
            <a:ext cx="9144000" cy="1862048"/>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nl-NL" sz="11500" b="1" spc="150" dirty="0">
                <a:ln w="11430"/>
                <a:solidFill>
                  <a:srgbClr val="F8F8F8"/>
                </a:solidFill>
                <a:effectLst>
                  <a:outerShdw blurRad="25400" algn="tl" rotWithShape="0">
                    <a:srgbClr val="000000">
                      <a:alpha val="43000"/>
                    </a:srgbClr>
                  </a:outerShdw>
                </a:effectLst>
              </a:rPr>
              <a:t>Dekolonisatie.</a:t>
            </a:r>
          </a:p>
        </p:txBody>
      </p:sp>
      <p:pic>
        <p:nvPicPr>
          <p:cNvPr id="6" name="irc_mi" descr="http://thumbs.dreamstime.com/x/bedrijfsmens-met-een-grote-pen-34086404.jpg">
            <a:hlinkClick r:id="rId4"/>
          </p:cNvPr>
          <p:cNvPicPr>
            <a:picLocks noGrp="1"/>
          </p:cNvPicPr>
          <p:nvPr>
            <p:ph idx="1"/>
          </p:nvPr>
        </p:nvPicPr>
        <p:blipFill>
          <a:blip r:embed="rId5" cstate="print"/>
          <a:srcRect/>
          <a:stretch>
            <a:fillRect/>
          </a:stretch>
        </p:blipFill>
        <p:spPr bwMode="auto">
          <a:xfrm>
            <a:off x="9480377" y="5473932"/>
            <a:ext cx="922713" cy="1384069"/>
          </a:xfrm>
          <a:prstGeom prst="rect">
            <a:avLst/>
          </a:prstGeom>
          <a:noFill/>
          <a:ln w="9525">
            <a:noFill/>
            <a:miter lim="800000"/>
            <a:headEnd/>
            <a:tailEnd/>
          </a:ln>
        </p:spPr>
      </p:pic>
    </p:spTree>
    <p:extLst>
      <p:ext uri="{BB962C8B-B14F-4D97-AF65-F5344CB8AC3E}">
        <p14:creationId xmlns:p14="http://schemas.microsoft.com/office/powerpoint/2010/main" val="17122238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p:txBody>
          <a:bodyPr>
            <a:noAutofit/>
          </a:bodyPr>
          <a:lstStyle/>
          <a:p>
            <a:endParaRPr lang="nl-NL" sz="7200" dirty="0">
              <a:solidFill>
                <a:schemeClr val="bg1"/>
              </a:solidFill>
            </a:endParaRPr>
          </a:p>
        </p:txBody>
      </p:sp>
      <p:sp>
        <p:nvSpPr>
          <p:cNvPr id="3" name="Tijdelijke aanduiding voor inhoud 2"/>
          <p:cNvSpPr>
            <a:spLocks noGrp="1"/>
          </p:cNvSpPr>
          <p:nvPr>
            <p:ph idx="1"/>
          </p:nvPr>
        </p:nvSpPr>
        <p:spPr>
          <a:xfrm>
            <a:off x="1524000" y="1600200"/>
            <a:ext cx="9144000" cy="5069160"/>
          </a:xfrm>
        </p:spPr>
        <p:txBody>
          <a:bodyPr>
            <a:normAutofit/>
          </a:bodyPr>
          <a:lstStyle/>
          <a:p>
            <a:pPr>
              <a:buFont typeface="Courier New" pitchFamily="49" charset="0"/>
              <a:buChar char="o"/>
            </a:pPr>
            <a:r>
              <a:rPr lang="nl-NL" sz="2000" dirty="0">
                <a:solidFill>
                  <a:schemeClr val="bg1"/>
                </a:solidFill>
              </a:rPr>
              <a:t>Voor de tweede wereldoorlog bestond de wereld uit grote rijken. Die rijken bestonden vaak uit kolonies, die kolonies waren verspreid over heel de wereld.</a:t>
            </a:r>
          </a:p>
          <a:p>
            <a:pPr>
              <a:buFont typeface="Courier New" pitchFamily="49" charset="0"/>
              <a:buChar char="o"/>
            </a:pPr>
            <a:r>
              <a:rPr lang="nl-NL" sz="2000" dirty="0">
                <a:solidFill>
                  <a:schemeClr val="bg1"/>
                </a:solidFill>
              </a:rPr>
              <a:t>Mensen waren steeds meer tegen het hebben van kolonies en daardoor werd de druk steeds groter om de kolonies af te schaffen.</a:t>
            </a:r>
          </a:p>
          <a:p>
            <a:pPr>
              <a:buFont typeface="Courier New" pitchFamily="49" charset="0"/>
              <a:buChar char="o"/>
            </a:pPr>
            <a:r>
              <a:rPr lang="nl-NL" sz="2000" dirty="0">
                <a:solidFill>
                  <a:schemeClr val="bg1"/>
                </a:solidFill>
              </a:rPr>
              <a:t>Na de tweede wereldoorlog gebeurde dit ook.</a:t>
            </a:r>
          </a:p>
          <a:p>
            <a:endParaRPr lang="nl-NL" sz="2000" dirty="0">
              <a:solidFill>
                <a:schemeClr val="bg1"/>
              </a:solidFill>
            </a:endParaRPr>
          </a:p>
          <a:p>
            <a:pPr>
              <a:buFont typeface="Courier New" pitchFamily="49" charset="0"/>
              <a:buChar char="o"/>
            </a:pPr>
            <a:endParaRPr lang="nl-NL" sz="2000" dirty="0">
              <a:solidFill>
                <a:schemeClr val="bg1"/>
              </a:solidFill>
            </a:endParaRPr>
          </a:p>
          <a:p>
            <a:pPr>
              <a:buFont typeface="Courier New" pitchFamily="49" charset="0"/>
              <a:buChar char="o"/>
            </a:pPr>
            <a:endParaRPr lang="nl-NL" sz="2000" dirty="0">
              <a:solidFill>
                <a:schemeClr val="bg1"/>
              </a:solidFill>
            </a:endParaRPr>
          </a:p>
          <a:p>
            <a:pPr>
              <a:buFont typeface="Courier New" pitchFamily="49" charset="0"/>
              <a:buChar char="o"/>
            </a:pPr>
            <a:endParaRPr lang="nl-NL" sz="2000" dirty="0">
              <a:solidFill>
                <a:schemeClr val="bg1"/>
              </a:solidFill>
            </a:endParaRPr>
          </a:p>
          <a:p>
            <a:pPr>
              <a:buFont typeface="Courier New" pitchFamily="49" charset="0"/>
              <a:buChar char="o"/>
            </a:pPr>
            <a:endParaRPr lang="nl-NL" sz="2000" dirty="0">
              <a:solidFill>
                <a:schemeClr val="bg1"/>
              </a:solidFill>
            </a:endParaRPr>
          </a:p>
          <a:p>
            <a:pPr>
              <a:buFont typeface="Courier New" pitchFamily="49" charset="0"/>
              <a:buChar char="o"/>
            </a:pPr>
            <a:r>
              <a:rPr lang="nl-NL" sz="2000" dirty="0">
                <a:solidFill>
                  <a:schemeClr val="bg1"/>
                </a:solidFill>
              </a:rPr>
              <a:t>Wij gaan jullie wat vertellen over 3 landen waar dit gebeurde</a:t>
            </a:r>
          </a:p>
          <a:p>
            <a:r>
              <a:rPr lang="nl-NL" sz="2000" dirty="0">
                <a:solidFill>
                  <a:schemeClr val="bg1"/>
                </a:solidFill>
              </a:rPr>
              <a:t>Cuba</a:t>
            </a:r>
          </a:p>
          <a:p>
            <a:r>
              <a:rPr lang="nl-NL" sz="2000" dirty="0">
                <a:solidFill>
                  <a:schemeClr val="bg1"/>
                </a:solidFill>
              </a:rPr>
              <a:t>Cambodja</a:t>
            </a:r>
          </a:p>
          <a:p>
            <a:r>
              <a:rPr lang="nl-NL" sz="2000" dirty="0">
                <a:solidFill>
                  <a:schemeClr val="bg1"/>
                </a:solidFill>
              </a:rPr>
              <a:t>Indonesië</a:t>
            </a:r>
          </a:p>
          <a:p>
            <a:pPr>
              <a:buNone/>
            </a:pPr>
            <a:endParaRPr lang="nl-NL" sz="2000" dirty="0">
              <a:solidFill>
                <a:schemeClr val="bg1"/>
              </a:solidFill>
            </a:endParaRPr>
          </a:p>
        </p:txBody>
      </p:sp>
      <p:pic>
        <p:nvPicPr>
          <p:cNvPr id="6" name="irc_mi" descr="http://thumbs.dreamstime.com/x/bedrijfsmens-met-een-grote-pen-34086404.jpg">
            <a:hlinkClick r:id="rId4"/>
          </p:cNvPr>
          <p:cNvPicPr/>
          <p:nvPr/>
        </p:nvPicPr>
        <p:blipFill>
          <a:blip r:embed="rId5" cstate="print"/>
          <a:srcRect/>
          <a:stretch>
            <a:fillRect/>
          </a:stretch>
        </p:blipFill>
        <p:spPr bwMode="auto">
          <a:xfrm>
            <a:off x="8760296" y="3429000"/>
            <a:ext cx="936104" cy="1385888"/>
          </a:xfrm>
          <a:prstGeom prst="rect">
            <a:avLst/>
          </a:prstGeom>
          <a:noFill/>
          <a:ln w="9525">
            <a:noFill/>
            <a:miter lim="800000"/>
            <a:headEnd/>
            <a:tailEnd/>
          </a:ln>
        </p:spPr>
      </p:pic>
    </p:spTree>
    <p:extLst>
      <p:ext uri="{BB962C8B-B14F-4D97-AF65-F5344CB8AC3E}">
        <p14:creationId xmlns:p14="http://schemas.microsoft.com/office/powerpoint/2010/main" val="33670476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p:txBody>
          <a:bodyPr>
            <a:noAutofit/>
          </a:bodyPr>
          <a:lstStyle/>
          <a:p>
            <a:r>
              <a:rPr lang="nl-NL" sz="9600" dirty="0">
                <a:solidFill>
                  <a:schemeClr val="bg1"/>
                </a:solidFill>
              </a:rPr>
              <a:t>Cuba</a:t>
            </a:r>
            <a:endParaRPr lang="nl-NL" sz="9600" dirty="0">
              <a:solidFill>
                <a:schemeClr val="bg1"/>
              </a:solidFill>
            </a:endParaRPr>
          </a:p>
        </p:txBody>
      </p:sp>
      <p:sp>
        <p:nvSpPr>
          <p:cNvPr id="3" name="Tijdelijke aanduiding voor inhoud 2"/>
          <p:cNvSpPr>
            <a:spLocks noGrp="1"/>
          </p:cNvSpPr>
          <p:nvPr>
            <p:ph idx="1"/>
          </p:nvPr>
        </p:nvSpPr>
        <p:spPr/>
        <p:txBody>
          <a:bodyPr/>
          <a:lstStyle/>
          <a:p>
            <a:endParaRPr lang="nl-NL" dirty="0"/>
          </a:p>
        </p:txBody>
      </p:sp>
      <p:pic>
        <p:nvPicPr>
          <p:cNvPr id="5" name="Tijdelijke aanduiding voor inhoud 3"/>
          <p:cNvPicPr>
            <a:picLocks noChangeAspect="1"/>
          </p:cNvPicPr>
          <p:nvPr/>
        </p:nvPicPr>
        <p:blipFill>
          <a:blip r:embed="rId4" cstate="print"/>
          <a:stretch>
            <a:fillRect/>
          </a:stretch>
        </p:blipFill>
        <p:spPr>
          <a:xfrm>
            <a:off x="1977422" y="2132857"/>
            <a:ext cx="8295043" cy="3953657"/>
          </a:xfrm>
          <a:prstGeom prst="rect">
            <a:avLst/>
          </a:prstGeom>
        </p:spPr>
      </p:pic>
    </p:spTree>
    <p:extLst>
      <p:ext uri="{BB962C8B-B14F-4D97-AF65-F5344CB8AC3E}">
        <p14:creationId xmlns:p14="http://schemas.microsoft.com/office/powerpoint/2010/main" val="2275072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7</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396601" y="307035"/>
            <a:ext cx="7137257" cy="6555641"/>
          </a:xfrm>
          <a:prstGeom prst="rect">
            <a:avLst/>
          </a:prstGeom>
        </p:spPr>
        <p:txBody>
          <a:bodyPr wrap="square">
            <a:spAutoFit/>
          </a:bodyPr>
          <a:lstStyle/>
          <a:p>
            <a:r>
              <a:rPr lang="nl-NL" sz="2000" dirty="0" smtClean="0">
                <a:solidFill>
                  <a:schemeClr val="bg1"/>
                </a:solidFill>
              </a:rPr>
              <a:t>De VS en Engeland wilden in de bevrijde gebieden democratie.</a:t>
            </a:r>
          </a:p>
          <a:p>
            <a:endParaRPr lang="nl-NL" sz="2000" dirty="0">
              <a:solidFill>
                <a:schemeClr val="bg1"/>
              </a:solidFill>
            </a:endParaRPr>
          </a:p>
          <a:p>
            <a:r>
              <a:rPr lang="nl-NL" sz="2000" dirty="0" smtClean="0">
                <a:solidFill>
                  <a:schemeClr val="bg1"/>
                </a:solidFill>
              </a:rPr>
              <a:t>De SU wilde in de bevrijde gebieden Communisme.</a:t>
            </a:r>
          </a:p>
          <a:p>
            <a:endParaRPr lang="nl-NL" sz="2000" dirty="0">
              <a:solidFill>
                <a:schemeClr val="bg1"/>
              </a:solidFill>
            </a:endParaRPr>
          </a:p>
          <a:p>
            <a:endParaRPr lang="nl-NL" sz="2000" dirty="0" smtClean="0">
              <a:solidFill>
                <a:schemeClr val="bg1"/>
              </a:solidFill>
            </a:endParaRPr>
          </a:p>
          <a:p>
            <a:endParaRPr lang="nl-NL" sz="2000" dirty="0">
              <a:solidFill>
                <a:schemeClr val="bg1"/>
              </a:solidFill>
            </a:endParaRPr>
          </a:p>
          <a:p>
            <a:endParaRPr lang="nl-NL" sz="2000" dirty="0" smtClean="0">
              <a:solidFill>
                <a:schemeClr val="bg1"/>
              </a:solidFill>
            </a:endParaRPr>
          </a:p>
          <a:p>
            <a:endParaRPr lang="nl-NL" sz="2000" dirty="0">
              <a:solidFill>
                <a:schemeClr val="bg1"/>
              </a:solidFill>
            </a:endParaRPr>
          </a:p>
          <a:p>
            <a:endParaRPr lang="nl-NL" sz="2000" dirty="0" smtClean="0">
              <a:solidFill>
                <a:schemeClr val="bg1"/>
              </a:solidFill>
            </a:endParaRPr>
          </a:p>
          <a:p>
            <a:endParaRPr lang="nl-NL" sz="2000" dirty="0">
              <a:solidFill>
                <a:schemeClr val="bg1"/>
              </a:solidFill>
            </a:endParaRPr>
          </a:p>
          <a:p>
            <a:endParaRPr lang="nl-NL" sz="2000" dirty="0" smtClean="0">
              <a:solidFill>
                <a:schemeClr val="bg1"/>
              </a:solidFill>
            </a:endParaRPr>
          </a:p>
          <a:p>
            <a:endParaRPr lang="nl-NL" sz="2000" dirty="0">
              <a:solidFill>
                <a:schemeClr val="bg1"/>
              </a:solidFill>
            </a:endParaRPr>
          </a:p>
          <a:p>
            <a:endParaRPr lang="nl-NL" sz="2000" dirty="0" smtClean="0">
              <a:solidFill>
                <a:schemeClr val="bg1"/>
              </a:solidFill>
            </a:endParaRPr>
          </a:p>
          <a:p>
            <a:endParaRPr lang="nl-NL" sz="2000" dirty="0">
              <a:solidFill>
                <a:schemeClr val="bg1"/>
              </a:solidFill>
            </a:endParaRPr>
          </a:p>
          <a:p>
            <a:endParaRPr lang="nl-NL" sz="2000" dirty="0" smtClean="0">
              <a:solidFill>
                <a:schemeClr val="bg1"/>
              </a:solidFill>
            </a:endParaRPr>
          </a:p>
          <a:p>
            <a:endParaRPr lang="nl-NL" sz="2000" dirty="0">
              <a:solidFill>
                <a:schemeClr val="bg1"/>
              </a:solidFill>
            </a:endParaRPr>
          </a:p>
          <a:p>
            <a:endParaRPr lang="nl-NL" sz="2000" dirty="0" smtClean="0">
              <a:solidFill>
                <a:schemeClr val="bg1"/>
              </a:solidFill>
            </a:endParaRPr>
          </a:p>
          <a:p>
            <a:r>
              <a:rPr lang="nl-NL" sz="2000" dirty="0" smtClean="0">
                <a:solidFill>
                  <a:schemeClr val="bg1"/>
                </a:solidFill>
              </a:rPr>
              <a:t>Toen sommige landen in verzet kwamen en geen Communisme wilde stuurde Stalin zijn legers.</a:t>
            </a:r>
          </a:p>
          <a:p>
            <a:endParaRPr lang="nl-NL" sz="2000" dirty="0" smtClean="0">
              <a:solidFill>
                <a:schemeClr val="bg1"/>
              </a:solidFill>
            </a:endParaRPr>
          </a:p>
          <a:p>
            <a:endParaRPr lang="nl-NL" sz="2000" u="sng" dirty="0">
              <a:solidFill>
                <a:schemeClr val="bg1"/>
              </a:solidFill>
            </a:endParaRPr>
          </a:p>
        </p:txBody>
      </p:sp>
      <p:pic>
        <p:nvPicPr>
          <p:cNvPr id="9" name="Afbeelding 8"/>
          <p:cNvPicPr>
            <a:picLocks noChangeAspect="1"/>
          </p:cNvPicPr>
          <p:nvPr/>
        </p:nvPicPr>
        <p:blipFill rotWithShape="1">
          <a:blip r:embed="rId3"/>
          <a:srcRect l="26414" t="17490" r="39790" b="33895"/>
          <a:stretch/>
        </p:blipFill>
        <p:spPr>
          <a:xfrm>
            <a:off x="3396601" y="1521521"/>
            <a:ext cx="4717143" cy="3814958"/>
          </a:xfrm>
          <a:prstGeom prst="rect">
            <a:avLst/>
          </a:prstGeom>
        </p:spPr>
      </p:pic>
      <p:pic>
        <p:nvPicPr>
          <p:cNvPr id="8194" name="Picture 2" descr="http://www.historytoday.com/sites/default/files/stal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050" y="1782645"/>
            <a:ext cx="28575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16" name="Afbeelding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8349" y="5994129"/>
            <a:ext cx="926416" cy="861392"/>
          </a:xfrm>
          <a:prstGeom prst="rect">
            <a:avLst/>
          </a:prstGeom>
        </p:spPr>
      </p:pic>
    </p:spTree>
    <p:extLst>
      <p:ext uri="{BB962C8B-B14F-4D97-AF65-F5344CB8AC3E}">
        <p14:creationId xmlns:p14="http://schemas.microsoft.com/office/powerpoint/2010/main" val="104561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a:xfrm>
            <a:off x="4727848" y="274638"/>
            <a:ext cx="5940152" cy="1143000"/>
          </a:xfrm>
        </p:spPr>
        <p:txBody>
          <a:bodyPr>
            <a:normAutofit/>
          </a:bodyPr>
          <a:lstStyle/>
          <a:p>
            <a:r>
              <a:rPr lang="nl-NL" sz="5400" dirty="0">
                <a:solidFill>
                  <a:schemeClr val="bg1"/>
                </a:solidFill>
              </a:rPr>
              <a:t>Fidel Castro</a:t>
            </a:r>
            <a:endParaRPr lang="nl-NL" sz="5400" dirty="0">
              <a:solidFill>
                <a:schemeClr val="bg1"/>
              </a:solidFill>
            </a:endParaRPr>
          </a:p>
        </p:txBody>
      </p:sp>
      <p:sp>
        <p:nvSpPr>
          <p:cNvPr id="3" name="Tijdelijke aanduiding voor inhoud 2"/>
          <p:cNvSpPr>
            <a:spLocks noGrp="1"/>
          </p:cNvSpPr>
          <p:nvPr>
            <p:ph idx="1"/>
          </p:nvPr>
        </p:nvSpPr>
        <p:spPr>
          <a:xfrm>
            <a:off x="5087888" y="0"/>
            <a:ext cx="5580112" cy="6858000"/>
          </a:xfrm>
        </p:spPr>
        <p:txBody>
          <a:bodyPr/>
          <a:lstStyle/>
          <a:p>
            <a:endParaRPr lang="nl-NL" dirty="0" smtClean="0">
              <a:solidFill>
                <a:schemeClr val="bg1"/>
              </a:solidFill>
            </a:endParaRPr>
          </a:p>
          <a:p>
            <a:endParaRPr lang="nl-NL" dirty="0" smtClean="0">
              <a:solidFill>
                <a:schemeClr val="bg1"/>
              </a:solidFill>
            </a:endParaRPr>
          </a:p>
          <a:p>
            <a:endParaRPr lang="nl-NL" dirty="0" smtClean="0">
              <a:solidFill>
                <a:schemeClr val="bg1"/>
              </a:solidFill>
            </a:endParaRPr>
          </a:p>
          <a:p>
            <a:endParaRPr lang="nl-NL" dirty="0" smtClean="0">
              <a:solidFill>
                <a:schemeClr val="bg1"/>
              </a:solidFill>
            </a:endParaRPr>
          </a:p>
          <a:p>
            <a:r>
              <a:rPr lang="nl-NL" sz="2000" dirty="0">
                <a:solidFill>
                  <a:schemeClr val="bg1"/>
                </a:solidFill>
              </a:rPr>
              <a:t>Politicus</a:t>
            </a:r>
          </a:p>
          <a:p>
            <a:r>
              <a:rPr lang="nl-NL" sz="2000" dirty="0">
                <a:solidFill>
                  <a:schemeClr val="bg1"/>
                </a:solidFill>
              </a:rPr>
              <a:t>Minister- president (1959-1976)</a:t>
            </a:r>
          </a:p>
          <a:p>
            <a:r>
              <a:rPr lang="nl-NL" sz="2000" dirty="0">
                <a:solidFill>
                  <a:schemeClr val="bg1"/>
                </a:solidFill>
              </a:rPr>
              <a:t>President (1976-2008)</a:t>
            </a:r>
          </a:p>
          <a:p>
            <a:r>
              <a:rPr lang="nl-NL" sz="2000" dirty="0">
                <a:solidFill>
                  <a:schemeClr val="bg1"/>
                </a:solidFill>
              </a:rPr>
              <a:t>Marxist-leninist (als </a:t>
            </a:r>
            <a:r>
              <a:rPr lang="nl-NL" sz="2000" dirty="0" err="1">
                <a:solidFill>
                  <a:schemeClr val="bg1"/>
                </a:solidFill>
              </a:rPr>
              <a:t>Stalin</a:t>
            </a:r>
            <a:r>
              <a:rPr lang="nl-NL" sz="2000" dirty="0">
                <a:solidFill>
                  <a:schemeClr val="bg1"/>
                </a:solidFill>
              </a:rPr>
              <a:t>)</a:t>
            </a:r>
          </a:p>
          <a:p>
            <a:endParaRPr lang="nl-NL" dirty="0"/>
          </a:p>
        </p:txBody>
      </p:sp>
      <p:pic>
        <p:nvPicPr>
          <p:cNvPr id="5" name="Afbeelding 4"/>
          <p:cNvPicPr>
            <a:picLocks noChangeAspect="1"/>
          </p:cNvPicPr>
          <p:nvPr/>
        </p:nvPicPr>
        <p:blipFill>
          <a:blip r:embed="rId4" cstate="print"/>
          <a:stretch>
            <a:fillRect/>
          </a:stretch>
        </p:blipFill>
        <p:spPr>
          <a:xfrm>
            <a:off x="1271464" y="0"/>
            <a:ext cx="3888432" cy="6858000"/>
          </a:xfrm>
          <a:prstGeom prst="rect">
            <a:avLst/>
          </a:prstGeom>
        </p:spPr>
      </p:pic>
      <p:pic>
        <p:nvPicPr>
          <p:cNvPr id="6" name="irc_mi" descr="http://thumbs.dreamstime.com/x/bedrijfsmens-met-een-grote-pen-34086404.jpg">
            <a:hlinkClick r:id="rId5"/>
          </p:cNvPr>
          <p:cNvPicPr/>
          <p:nvPr/>
        </p:nvPicPr>
        <p:blipFill>
          <a:blip r:embed="rId6" cstate="print"/>
          <a:srcRect/>
          <a:stretch>
            <a:fillRect/>
          </a:stretch>
        </p:blipFill>
        <p:spPr bwMode="auto">
          <a:xfrm>
            <a:off x="9480377" y="5472112"/>
            <a:ext cx="923925" cy="1385888"/>
          </a:xfrm>
          <a:prstGeom prst="rect">
            <a:avLst/>
          </a:prstGeom>
          <a:noFill/>
          <a:ln w="9525">
            <a:noFill/>
            <a:miter lim="800000"/>
            <a:headEnd/>
            <a:tailEnd/>
          </a:ln>
        </p:spPr>
      </p:pic>
    </p:spTree>
    <p:extLst>
      <p:ext uri="{BB962C8B-B14F-4D97-AF65-F5344CB8AC3E}">
        <p14:creationId xmlns:p14="http://schemas.microsoft.com/office/powerpoint/2010/main" val="2591162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a:xfrm>
            <a:off x="4583832" y="274638"/>
            <a:ext cx="5626968" cy="1143000"/>
          </a:xfrm>
        </p:spPr>
        <p:txBody>
          <a:bodyPr/>
          <a:lstStyle/>
          <a:p>
            <a:r>
              <a:rPr lang="nl-NL" dirty="0" err="1" smtClean="0">
                <a:solidFill>
                  <a:schemeClr val="bg1"/>
                </a:solidFill>
              </a:rPr>
              <a:t>Fulgencio</a:t>
            </a:r>
            <a:r>
              <a:rPr lang="nl-NL" dirty="0" smtClean="0">
                <a:solidFill>
                  <a:schemeClr val="bg1"/>
                </a:solidFill>
              </a:rPr>
              <a:t> </a:t>
            </a:r>
            <a:r>
              <a:rPr lang="nl-NL" dirty="0" err="1" smtClean="0">
                <a:solidFill>
                  <a:schemeClr val="bg1"/>
                </a:solidFill>
              </a:rPr>
              <a:t>Batista</a:t>
            </a:r>
            <a:endParaRPr lang="nl-NL" dirty="0">
              <a:solidFill>
                <a:schemeClr val="bg1"/>
              </a:solidFill>
            </a:endParaRPr>
          </a:p>
        </p:txBody>
      </p:sp>
      <p:sp>
        <p:nvSpPr>
          <p:cNvPr id="3" name="Tijdelijke aanduiding voor inhoud 2"/>
          <p:cNvSpPr>
            <a:spLocks noGrp="1"/>
          </p:cNvSpPr>
          <p:nvPr>
            <p:ph idx="1"/>
          </p:nvPr>
        </p:nvSpPr>
        <p:spPr>
          <a:xfrm>
            <a:off x="5159896" y="0"/>
            <a:ext cx="5508104" cy="6858000"/>
          </a:xfrm>
        </p:spPr>
        <p:txBody>
          <a:bodyPr/>
          <a:lstStyle/>
          <a:p>
            <a:endParaRPr lang="nl-NL" dirty="0" smtClean="0">
              <a:solidFill>
                <a:schemeClr val="bg1"/>
              </a:solidFill>
            </a:endParaRPr>
          </a:p>
          <a:p>
            <a:endParaRPr lang="nl-NL" dirty="0" smtClean="0">
              <a:solidFill>
                <a:schemeClr val="bg1"/>
              </a:solidFill>
            </a:endParaRPr>
          </a:p>
          <a:p>
            <a:endParaRPr lang="nl-NL" dirty="0" smtClean="0">
              <a:solidFill>
                <a:schemeClr val="bg1"/>
              </a:solidFill>
            </a:endParaRPr>
          </a:p>
          <a:p>
            <a:endParaRPr lang="nl-NL" dirty="0" smtClean="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r>
              <a:rPr lang="nl-NL" sz="2000" dirty="0">
                <a:solidFill>
                  <a:schemeClr val="bg1"/>
                </a:solidFill>
              </a:rPr>
              <a:t>President (</a:t>
            </a:r>
            <a:r>
              <a:rPr lang="nl-NL" sz="2000" u="sng" dirty="0">
                <a:solidFill>
                  <a:schemeClr val="bg1"/>
                </a:solidFill>
              </a:rPr>
              <a:t>dictator</a:t>
            </a:r>
            <a:r>
              <a:rPr lang="nl-NL" sz="2000" dirty="0">
                <a:solidFill>
                  <a:schemeClr val="bg1"/>
                </a:solidFill>
              </a:rPr>
              <a:t>) (1934-1959)</a:t>
            </a:r>
          </a:p>
          <a:p>
            <a:r>
              <a:rPr lang="nl-NL" sz="2000" dirty="0">
                <a:solidFill>
                  <a:schemeClr val="bg1"/>
                </a:solidFill>
              </a:rPr>
              <a:t>“verslagen” door Fidel Castro en Guerrillero’s.</a:t>
            </a:r>
          </a:p>
          <a:p>
            <a:r>
              <a:rPr lang="nl-NL" sz="2000" u="sng" dirty="0">
                <a:solidFill>
                  <a:schemeClr val="bg1"/>
                </a:solidFill>
              </a:rPr>
              <a:t>Guerrillero’s</a:t>
            </a:r>
            <a:r>
              <a:rPr lang="nl-NL" sz="2000" dirty="0">
                <a:solidFill>
                  <a:schemeClr val="bg1"/>
                </a:solidFill>
              </a:rPr>
              <a:t>: deze groepen probeerde het leger uit te putten en daardoor uit te schakelen.</a:t>
            </a:r>
          </a:p>
          <a:p>
            <a:endParaRPr lang="nl-NL" dirty="0"/>
          </a:p>
        </p:txBody>
      </p:sp>
      <p:pic>
        <p:nvPicPr>
          <p:cNvPr id="5" name="Afbeelding 4"/>
          <p:cNvPicPr>
            <a:picLocks noChangeAspect="1"/>
          </p:cNvPicPr>
          <p:nvPr/>
        </p:nvPicPr>
        <p:blipFill>
          <a:blip r:embed="rId4" cstate="print"/>
          <a:stretch>
            <a:fillRect/>
          </a:stretch>
        </p:blipFill>
        <p:spPr>
          <a:xfrm>
            <a:off x="1055440" y="0"/>
            <a:ext cx="4062384" cy="6858000"/>
          </a:xfrm>
          <a:prstGeom prst="rect">
            <a:avLst/>
          </a:prstGeom>
        </p:spPr>
      </p:pic>
      <p:pic>
        <p:nvPicPr>
          <p:cNvPr id="6" name="Afbeelding 5"/>
          <p:cNvPicPr>
            <a:picLocks noChangeAspect="1"/>
          </p:cNvPicPr>
          <p:nvPr/>
        </p:nvPicPr>
        <p:blipFill>
          <a:blip r:embed="rId5" cstate="print"/>
          <a:stretch>
            <a:fillRect/>
          </a:stretch>
        </p:blipFill>
        <p:spPr>
          <a:xfrm>
            <a:off x="8782050" y="1052736"/>
            <a:ext cx="1885950" cy="2419350"/>
          </a:xfrm>
          <a:prstGeom prst="rect">
            <a:avLst/>
          </a:prstGeom>
        </p:spPr>
      </p:pic>
      <p:pic>
        <p:nvPicPr>
          <p:cNvPr id="7" name="irc_mi" descr="http://thumbs.dreamstime.com/x/bedrijfsmens-met-een-grote-pen-34086404.jpg">
            <a:hlinkClick r:id="rId6"/>
          </p:cNvPr>
          <p:cNvPicPr/>
          <p:nvPr/>
        </p:nvPicPr>
        <p:blipFill>
          <a:blip r:embed="rId7" cstate="print"/>
          <a:srcRect/>
          <a:stretch>
            <a:fillRect/>
          </a:stretch>
        </p:blipFill>
        <p:spPr bwMode="auto">
          <a:xfrm>
            <a:off x="9552385" y="5472112"/>
            <a:ext cx="923925" cy="1385888"/>
          </a:xfrm>
          <a:prstGeom prst="rect">
            <a:avLst/>
          </a:prstGeom>
          <a:noFill/>
          <a:ln w="9525">
            <a:noFill/>
            <a:miter lim="800000"/>
            <a:headEnd/>
            <a:tailEnd/>
          </a:ln>
        </p:spPr>
      </p:pic>
    </p:spTree>
    <p:extLst>
      <p:ext uri="{BB962C8B-B14F-4D97-AF65-F5344CB8AC3E}">
        <p14:creationId xmlns:p14="http://schemas.microsoft.com/office/powerpoint/2010/main" val="25629233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pic>
        <p:nvPicPr>
          <p:cNvPr id="3074" name="Picture 2" descr="http://www.startpagina.nl/athene/dochters/cuba/images/800px-Flag_of_Cuba.svg.png">
            <a:hlinkClick r:id="rId4"/>
          </p:cNvPr>
          <p:cNvPicPr>
            <a:picLocks noChangeAspect="1" noChangeArrowheads="1"/>
          </p:cNvPicPr>
          <p:nvPr/>
        </p:nvPicPr>
        <p:blipFill>
          <a:blip r:embed="rId5" cstate="print"/>
          <a:srcRect/>
          <a:stretch>
            <a:fillRect/>
          </a:stretch>
        </p:blipFill>
        <p:spPr bwMode="auto">
          <a:xfrm>
            <a:off x="1524000" y="0"/>
            <a:ext cx="3635896" cy="3068960"/>
          </a:xfrm>
          <a:prstGeom prst="rect">
            <a:avLst/>
          </a:prstGeom>
          <a:noFill/>
        </p:spPr>
      </p:pic>
      <p:sp>
        <p:nvSpPr>
          <p:cNvPr id="2" name="Titel 1"/>
          <p:cNvSpPr>
            <a:spLocks noGrp="1"/>
          </p:cNvSpPr>
          <p:nvPr>
            <p:ph type="title"/>
          </p:nvPr>
        </p:nvSpPr>
        <p:spPr>
          <a:xfrm>
            <a:off x="5015880" y="274638"/>
            <a:ext cx="5194920" cy="1143000"/>
          </a:xfrm>
        </p:spPr>
        <p:txBody>
          <a:bodyPr>
            <a:normAutofit fontScale="90000"/>
          </a:bodyPr>
          <a:lstStyle/>
          <a:p>
            <a:r>
              <a:rPr lang="nl-NL" dirty="0" smtClean="0">
                <a:solidFill>
                  <a:schemeClr val="bg1"/>
                </a:solidFill>
              </a:rPr>
              <a:t>Cuba vóór de Koude Oorlog.</a:t>
            </a:r>
            <a:endParaRPr lang="nl-NL" dirty="0">
              <a:solidFill>
                <a:schemeClr val="bg1"/>
              </a:solidFill>
            </a:endParaRPr>
          </a:p>
        </p:txBody>
      </p:sp>
      <p:sp>
        <p:nvSpPr>
          <p:cNvPr id="3" name="Tijdelijke aanduiding voor inhoud 2"/>
          <p:cNvSpPr>
            <a:spLocks noGrp="1"/>
          </p:cNvSpPr>
          <p:nvPr>
            <p:ph idx="1"/>
          </p:nvPr>
        </p:nvSpPr>
        <p:spPr>
          <a:xfrm>
            <a:off x="5087888" y="0"/>
            <a:ext cx="5580112" cy="6858000"/>
          </a:xfrm>
        </p:spPr>
        <p:txBody>
          <a:bodyPr/>
          <a:lstStyle/>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r>
              <a:rPr lang="nl-NL" sz="2000" dirty="0">
                <a:solidFill>
                  <a:schemeClr val="bg1"/>
                </a:solidFill>
              </a:rPr>
              <a:t>Spaanse kolonie (tot eind 19</a:t>
            </a:r>
            <a:r>
              <a:rPr lang="nl-NL" sz="2000" baseline="30000" dirty="0">
                <a:solidFill>
                  <a:schemeClr val="bg1"/>
                </a:solidFill>
              </a:rPr>
              <a:t>e</a:t>
            </a:r>
            <a:r>
              <a:rPr lang="nl-NL" sz="2000" dirty="0">
                <a:solidFill>
                  <a:schemeClr val="bg1"/>
                </a:solidFill>
              </a:rPr>
              <a:t> eeuw).</a:t>
            </a:r>
          </a:p>
          <a:p>
            <a:r>
              <a:rPr lang="nl-NL" sz="2000" dirty="0">
                <a:solidFill>
                  <a:schemeClr val="bg1"/>
                </a:solidFill>
              </a:rPr>
              <a:t>1898: veroverd door de VS, na de </a:t>
            </a:r>
            <a:r>
              <a:rPr lang="nl-NL" sz="2000" dirty="0" err="1">
                <a:solidFill>
                  <a:schemeClr val="bg1"/>
                </a:solidFill>
              </a:rPr>
              <a:t>Spaans-Amerikaanse</a:t>
            </a:r>
            <a:r>
              <a:rPr lang="nl-NL" sz="2000" dirty="0">
                <a:solidFill>
                  <a:schemeClr val="bg1"/>
                </a:solidFill>
              </a:rPr>
              <a:t> oorlog.</a:t>
            </a:r>
          </a:p>
          <a:p>
            <a:r>
              <a:rPr lang="nl-NL" sz="2000" u="sng" dirty="0">
                <a:solidFill>
                  <a:schemeClr val="bg1"/>
                </a:solidFill>
              </a:rPr>
              <a:t>Formele onafhankelijkheid</a:t>
            </a:r>
            <a:r>
              <a:rPr lang="nl-NL" sz="2000" dirty="0">
                <a:solidFill>
                  <a:schemeClr val="bg1"/>
                </a:solidFill>
              </a:rPr>
              <a:t>: geen kolonie, maar wel afhankelijk van een ander land.</a:t>
            </a:r>
          </a:p>
          <a:p>
            <a:r>
              <a:rPr lang="nl-NL" sz="2000" u="sng" dirty="0">
                <a:solidFill>
                  <a:schemeClr val="bg1"/>
                </a:solidFill>
              </a:rPr>
              <a:t>Protectoraat</a:t>
            </a:r>
            <a:r>
              <a:rPr lang="nl-NL" sz="2000" dirty="0">
                <a:solidFill>
                  <a:schemeClr val="bg1"/>
                </a:solidFill>
              </a:rPr>
              <a:t>: een staat die door een andere, sterkere staat wordt bestuurd en vaak ook beschermt.(militair).</a:t>
            </a:r>
          </a:p>
          <a:p>
            <a:endParaRPr lang="nl-NL" dirty="0"/>
          </a:p>
        </p:txBody>
      </p:sp>
      <p:pic>
        <p:nvPicPr>
          <p:cNvPr id="5" name="irc_mi" descr="http://thumbs.dreamstime.com/x/bedrijfsmens-met-een-grote-pen-34086404.jpg">
            <a:hlinkClick r:id="rId6"/>
          </p:cNvPr>
          <p:cNvPicPr/>
          <p:nvPr/>
        </p:nvPicPr>
        <p:blipFill>
          <a:blip r:embed="rId7" cstate="print"/>
          <a:srcRect/>
          <a:stretch>
            <a:fillRect/>
          </a:stretch>
        </p:blipFill>
        <p:spPr bwMode="auto">
          <a:xfrm>
            <a:off x="9480377" y="5472112"/>
            <a:ext cx="923925" cy="1385888"/>
          </a:xfrm>
          <a:prstGeom prst="rect">
            <a:avLst/>
          </a:prstGeom>
          <a:noFill/>
          <a:ln w="9525">
            <a:noFill/>
            <a:miter lim="800000"/>
            <a:headEnd/>
            <a:tailEnd/>
          </a:ln>
        </p:spPr>
      </p:pic>
    </p:spTree>
    <p:extLst>
      <p:ext uri="{BB962C8B-B14F-4D97-AF65-F5344CB8AC3E}">
        <p14:creationId xmlns:p14="http://schemas.microsoft.com/office/powerpoint/2010/main" val="7718710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a:xfrm>
            <a:off x="1524000" y="274638"/>
            <a:ext cx="9144000" cy="1143000"/>
          </a:xfrm>
        </p:spPr>
        <p:txBody>
          <a:bodyPr/>
          <a:lstStyle/>
          <a:p>
            <a:r>
              <a:rPr lang="nl-NL" dirty="0" smtClean="0">
                <a:solidFill>
                  <a:schemeClr val="bg1"/>
                </a:solidFill>
              </a:rPr>
              <a:t>Opstand(1953).</a:t>
            </a:r>
            <a:endParaRPr lang="nl-NL" dirty="0">
              <a:solidFill>
                <a:schemeClr val="bg1"/>
              </a:solidFill>
            </a:endParaRPr>
          </a:p>
        </p:txBody>
      </p:sp>
      <p:sp>
        <p:nvSpPr>
          <p:cNvPr id="3" name="Tijdelijke aanduiding voor inhoud 2"/>
          <p:cNvSpPr>
            <a:spLocks noGrp="1"/>
          </p:cNvSpPr>
          <p:nvPr>
            <p:ph idx="1"/>
          </p:nvPr>
        </p:nvSpPr>
        <p:spPr>
          <a:xfrm>
            <a:off x="1775520" y="1340768"/>
            <a:ext cx="8435280" cy="5517232"/>
          </a:xfrm>
        </p:spPr>
        <p:txBody>
          <a:bodyPr/>
          <a:lstStyle/>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r>
              <a:rPr lang="nl-NL" sz="2000" dirty="0">
                <a:solidFill>
                  <a:schemeClr val="bg1"/>
                </a:solidFill>
              </a:rPr>
              <a:t>Fidel Castro</a:t>
            </a:r>
          </a:p>
          <a:p>
            <a:r>
              <a:rPr lang="nl-NL" sz="2000" dirty="0" err="1">
                <a:solidFill>
                  <a:schemeClr val="bg1"/>
                </a:solidFill>
              </a:rPr>
              <a:t>Moncada</a:t>
            </a:r>
            <a:r>
              <a:rPr lang="nl-NL" sz="2000" dirty="0">
                <a:solidFill>
                  <a:schemeClr val="bg1"/>
                </a:solidFill>
              </a:rPr>
              <a:t> barakken: militair hoofdkwartier in het zuiden.</a:t>
            </a:r>
          </a:p>
          <a:p>
            <a:r>
              <a:rPr lang="nl-NL" sz="2000" dirty="0">
                <a:solidFill>
                  <a:schemeClr val="bg1"/>
                </a:solidFill>
              </a:rPr>
              <a:t>Mislukt door </a:t>
            </a:r>
            <a:r>
              <a:rPr lang="nl-NL" sz="2000" dirty="0" err="1">
                <a:solidFill>
                  <a:schemeClr val="bg1"/>
                </a:solidFill>
              </a:rPr>
              <a:t>Batisto</a:t>
            </a:r>
            <a:r>
              <a:rPr lang="nl-NL" sz="2000" dirty="0">
                <a:solidFill>
                  <a:schemeClr val="bg1"/>
                </a:solidFill>
              </a:rPr>
              <a:t>.</a:t>
            </a:r>
          </a:p>
          <a:p>
            <a:r>
              <a:rPr lang="nl-NL" sz="2000" dirty="0">
                <a:solidFill>
                  <a:schemeClr val="bg1"/>
                </a:solidFill>
              </a:rPr>
              <a:t>Fidel Castro werd gevangen genomen. (</a:t>
            </a:r>
            <a:r>
              <a:rPr lang="nl-NL" sz="2000" u="sng" dirty="0">
                <a:solidFill>
                  <a:schemeClr val="bg1"/>
                </a:solidFill>
              </a:rPr>
              <a:t>generaal pardon</a:t>
            </a:r>
            <a:r>
              <a:rPr lang="nl-NL" sz="2000" dirty="0">
                <a:solidFill>
                  <a:schemeClr val="bg1"/>
                </a:solidFill>
              </a:rPr>
              <a:t>, </a:t>
            </a:r>
            <a:r>
              <a:rPr lang="nl-NL" sz="2000" u="sng" dirty="0">
                <a:solidFill>
                  <a:schemeClr val="bg1"/>
                </a:solidFill>
              </a:rPr>
              <a:t>ballingschap </a:t>
            </a:r>
            <a:r>
              <a:rPr lang="nl-NL" sz="2000" dirty="0">
                <a:solidFill>
                  <a:schemeClr val="bg1"/>
                </a:solidFill>
              </a:rPr>
              <a:t>in Mexico en VS.)</a:t>
            </a:r>
          </a:p>
          <a:p>
            <a:r>
              <a:rPr lang="nl-NL" sz="2000" dirty="0">
                <a:solidFill>
                  <a:schemeClr val="bg1"/>
                </a:solidFill>
              </a:rPr>
              <a:t>Populariteit groeide.</a:t>
            </a:r>
          </a:p>
          <a:p>
            <a:r>
              <a:rPr lang="nl-NL" sz="2000" dirty="0">
                <a:solidFill>
                  <a:schemeClr val="bg1"/>
                </a:solidFill>
              </a:rPr>
              <a:t>1 januari 1959 machtsovername.</a:t>
            </a:r>
          </a:p>
          <a:p>
            <a:endParaRPr lang="nl-NL" dirty="0"/>
          </a:p>
        </p:txBody>
      </p:sp>
      <p:pic>
        <p:nvPicPr>
          <p:cNvPr id="5" name="irc_mi" descr="http://thumbs.dreamstime.com/x/bedrijfsmens-met-een-grote-pen-34086404.jpg">
            <a:hlinkClick r:id="rId4"/>
          </p:cNvPr>
          <p:cNvPicPr/>
          <p:nvPr/>
        </p:nvPicPr>
        <p:blipFill>
          <a:blip r:embed="rId5" cstate="print"/>
          <a:srcRect/>
          <a:stretch>
            <a:fillRect/>
          </a:stretch>
        </p:blipFill>
        <p:spPr bwMode="auto">
          <a:xfrm>
            <a:off x="9480377" y="5472112"/>
            <a:ext cx="923925" cy="1385888"/>
          </a:xfrm>
          <a:prstGeom prst="rect">
            <a:avLst/>
          </a:prstGeom>
          <a:noFill/>
          <a:ln w="9525">
            <a:noFill/>
            <a:miter lim="800000"/>
            <a:headEnd/>
            <a:tailEnd/>
          </a:ln>
        </p:spPr>
      </p:pic>
    </p:spTree>
    <p:extLst>
      <p:ext uri="{BB962C8B-B14F-4D97-AF65-F5344CB8AC3E}">
        <p14:creationId xmlns:p14="http://schemas.microsoft.com/office/powerpoint/2010/main" val="6188151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p:txBody>
          <a:bodyPr>
            <a:normAutofit/>
          </a:bodyPr>
          <a:lstStyle/>
          <a:p>
            <a:r>
              <a:rPr lang="nl-NL" sz="5400" dirty="0" err="1">
                <a:solidFill>
                  <a:schemeClr val="bg1"/>
                </a:solidFill>
              </a:rPr>
              <a:t>Cubacrisis</a:t>
            </a:r>
            <a:r>
              <a:rPr lang="nl-NL" sz="5400" dirty="0">
                <a:solidFill>
                  <a:schemeClr val="bg1"/>
                </a:solidFill>
              </a:rPr>
              <a:t>(1962).</a:t>
            </a:r>
            <a:endParaRPr lang="nl-NL" sz="5400" dirty="0">
              <a:solidFill>
                <a:schemeClr val="bg1"/>
              </a:solidFill>
            </a:endParaRPr>
          </a:p>
        </p:txBody>
      </p:sp>
      <p:sp>
        <p:nvSpPr>
          <p:cNvPr id="3" name="Tijdelijke aanduiding voor inhoud 2"/>
          <p:cNvSpPr>
            <a:spLocks noGrp="1"/>
          </p:cNvSpPr>
          <p:nvPr>
            <p:ph idx="1"/>
          </p:nvPr>
        </p:nvSpPr>
        <p:spPr>
          <a:xfrm>
            <a:off x="5447928" y="1600200"/>
            <a:ext cx="4762872" cy="5257800"/>
          </a:xfrm>
        </p:spPr>
        <p:txBody>
          <a:bodyPr>
            <a:normAutofit/>
          </a:bodyPr>
          <a:lstStyle/>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r>
              <a:rPr lang="nl-NL" sz="2000" dirty="0">
                <a:solidFill>
                  <a:schemeClr val="bg1"/>
                </a:solidFill>
              </a:rPr>
              <a:t>Cuba botsing met VS. (Castro communist).</a:t>
            </a:r>
          </a:p>
          <a:p>
            <a:r>
              <a:rPr lang="nl-NL" sz="2000" dirty="0">
                <a:solidFill>
                  <a:schemeClr val="bg1"/>
                </a:solidFill>
              </a:rPr>
              <a:t>VS: </a:t>
            </a:r>
            <a:r>
              <a:rPr lang="nl-NL" sz="2000" u="sng" dirty="0">
                <a:solidFill>
                  <a:schemeClr val="bg1"/>
                </a:solidFill>
              </a:rPr>
              <a:t>embargo</a:t>
            </a:r>
            <a:r>
              <a:rPr lang="nl-NL" sz="2000" dirty="0">
                <a:solidFill>
                  <a:schemeClr val="bg1"/>
                </a:solidFill>
              </a:rPr>
              <a:t> in 1960.</a:t>
            </a:r>
          </a:p>
          <a:p>
            <a:r>
              <a:rPr lang="nl-NL" sz="2000" dirty="0">
                <a:solidFill>
                  <a:schemeClr val="bg1"/>
                </a:solidFill>
              </a:rPr>
              <a:t>1961: mislukte invasie→ probeerde regering om zeep te helpen, VS steunde daarbij.</a:t>
            </a:r>
          </a:p>
          <a:p>
            <a:r>
              <a:rPr lang="nl-NL" sz="2000" dirty="0">
                <a:solidFill>
                  <a:schemeClr val="bg1"/>
                </a:solidFill>
              </a:rPr>
              <a:t>Cuba zocht hulp bij SU</a:t>
            </a:r>
          </a:p>
          <a:p>
            <a:r>
              <a:rPr lang="nl-NL" sz="2000" u="sng" dirty="0" err="1">
                <a:solidFill>
                  <a:schemeClr val="bg1"/>
                </a:solidFill>
              </a:rPr>
              <a:t>Sovjet-raketten</a:t>
            </a:r>
            <a:r>
              <a:rPr lang="nl-NL" sz="2000" dirty="0">
                <a:solidFill>
                  <a:schemeClr val="bg1"/>
                </a:solidFill>
              </a:rPr>
              <a:t>. →akkoord. </a:t>
            </a:r>
          </a:p>
          <a:p>
            <a:endParaRPr lang="nl-NL" dirty="0"/>
          </a:p>
        </p:txBody>
      </p:sp>
      <p:pic>
        <p:nvPicPr>
          <p:cNvPr id="5" name="Afbeelding 4"/>
          <p:cNvPicPr>
            <a:picLocks noChangeAspect="1"/>
          </p:cNvPicPr>
          <p:nvPr/>
        </p:nvPicPr>
        <p:blipFill>
          <a:blip r:embed="rId4" cstate="print"/>
          <a:stretch>
            <a:fillRect/>
          </a:stretch>
        </p:blipFill>
        <p:spPr>
          <a:xfrm>
            <a:off x="1524001" y="1601416"/>
            <a:ext cx="3641369" cy="5256584"/>
          </a:xfrm>
          <a:prstGeom prst="rect">
            <a:avLst/>
          </a:prstGeom>
        </p:spPr>
      </p:pic>
      <p:pic>
        <p:nvPicPr>
          <p:cNvPr id="6" name="irc_mi" descr="http://thumbs.dreamstime.com/x/bedrijfsmens-met-een-grote-pen-34086404.jpg">
            <a:hlinkClick r:id="rId5"/>
          </p:cNvPr>
          <p:cNvPicPr/>
          <p:nvPr/>
        </p:nvPicPr>
        <p:blipFill>
          <a:blip r:embed="rId6" cstate="print"/>
          <a:srcRect/>
          <a:stretch>
            <a:fillRect/>
          </a:stretch>
        </p:blipFill>
        <p:spPr bwMode="auto">
          <a:xfrm>
            <a:off x="9480377" y="5472112"/>
            <a:ext cx="923925" cy="1385888"/>
          </a:xfrm>
          <a:prstGeom prst="rect">
            <a:avLst/>
          </a:prstGeom>
          <a:noFill/>
          <a:ln w="9525">
            <a:noFill/>
            <a:miter lim="800000"/>
            <a:headEnd/>
            <a:tailEnd/>
          </a:ln>
        </p:spPr>
      </p:pic>
    </p:spTree>
    <p:extLst>
      <p:ext uri="{BB962C8B-B14F-4D97-AF65-F5344CB8AC3E}">
        <p14:creationId xmlns:p14="http://schemas.microsoft.com/office/powerpoint/2010/main" val="28713435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a:xfrm>
            <a:off x="4295800" y="-387424"/>
            <a:ext cx="6732240" cy="1772816"/>
          </a:xfrm>
        </p:spPr>
        <p:txBody>
          <a:bodyPr>
            <a:noAutofit/>
          </a:bodyPr>
          <a:lstStyle/>
          <a:p>
            <a:r>
              <a:rPr lang="nl-NL" sz="10400" dirty="0">
                <a:solidFill>
                  <a:schemeClr val="bg1"/>
                </a:solidFill>
              </a:rPr>
              <a:t>Cambodja</a:t>
            </a:r>
            <a:endParaRPr lang="nl-NL" sz="10400" dirty="0">
              <a:solidFill>
                <a:schemeClr val="bg1"/>
              </a:solidFill>
            </a:endParaRPr>
          </a:p>
        </p:txBody>
      </p:sp>
      <p:sp>
        <p:nvSpPr>
          <p:cNvPr id="3" name="Tijdelijke aanduiding voor inhoud 2"/>
          <p:cNvSpPr>
            <a:spLocks noGrp="1"/>
          </p:cNvSpPr>
          <p:nvPr>
            <p:ph idx="1"/>
          </p:nvPr>
        </p:nvSpPr>
        <p:spPr>
          <a:xfrm>
            <a:off x="4871864" y="1196753"/>
            <a:ext cx="5796136" cy="5661247"/>
          </a:xfrm>
        </p:spPr>
        <p:txBody>
          <a:bodyPr>
            <a:normAutofit/>
          </a:bodyPr>
          <a:lstStyle/>
          <a:p>
            <a:r>
              <a:rPr lang="nl-NL" sz="2000" dirty="0">
                <a:solidFill>
                  <a:schemeClr val="bg1"/>
                </a:solidFill>
              </a:rPr>
              <a:t>1884 Cambodja </a:t>
            </a:r>
            <a:r>
              <a:rPr lang="nl-NL" sz="2000" dirty="0">
                <a:solidFill>
                  <a:schemeClr val="bg1"/>
                </a:solidFill>
                <a:sym typeface="Wingdings" pitchFamily="2" charset="2"/>
              </a:rPr>
              <a:t></a:t>
            </a:r>
            <a:r>
              <a:rPr lang="nl-NL" sz="2000" dirty="0">
                <a:solidFill>
                  <a:schemeClr val="bg1"/>
                </a:solidFill>
              </a:rPr>
              <a:t> </a:t>
            </a:r>
            <a:r>
              <a:rPr lang="nl-NL" sz="2000" dirty="0">
                <a:solidFill>
                  <a:schemeClr val="bg1"/>
                </a:solidFill>
              </a:rPr>
              <a:t>kolonie van Frankrijk </a:t>
            </a:r>
            <a:r>
              <a:rPr lang="nl-NL" sz="2000" dirty="0">
                <a:solidFill>
                  <a:schemeClr val="bg1"/>
                </a:solidFill>
              </a:rPr>
              <a:t>.</a:t>
            </a:r>
          </a:p>
          <a:p>
            <a:r>
              <a:rPr lang="nl-NL" sz="2000" dirty="0">
                <a:solidFill>
                  <a:schemeClr val="bg1"/>
                </a:solidFill>
              </a:rPr>
              <a:t>17 oktober 1887 </a:t>
            </a:r>
            <a:r>
              <a:rPr lang="nl-NL" sz="2000" dirty="0">
                <a:solidFill>
                  <a:schemeClr val="bg1"/>
                </a:solidFill>
                <a:sym typeface="Wingdings" pitchFamily="2" charset="2"/>
              </a:rPr>
              <a:t></a:t>
            </a:r>
            <a:r>
              <a:rPr lang="nl-NL" sz="2000" dirty="0">
                <a:solidFill>
                  <a:schemeClr val="bg1"/>
                </a:solidFill>
              </a:rPr>
              <a:t> Cambodja gaat bij de </a:t>
            </a:r>
            <a:r>
              <a:rPr lang="nl-NL" sz="2000" u="sng" dirty="0">
                <a:solidFill>
                  <a:schemeClr val="bg1"/>
                </a:solidFill>
              </a:rPr>
              <a:t>Unie van </a:t>
            </a:r>
            <a:r>
              <a:rPr lang="nl-NL" sz="2000" u="sng" dirty="0" err="1">
                <a:solidFill>
                  <a:schemeClr val="bg1"/>
                </a:solidFill>
              </a:rPr>
              <a:t>Indo-China</a:t>
            </a:r>
            <a:r>
              <a:rPr lang="nl-NL" sz="2000" dirty="0">
                <a:solidFill>
                  <a:schemeClr val="bg1"/>
                </a:solidFill>
              </a:rPr>
              <a:t>, dit was een Unie die bestond uit alle koloniën van Frankrijk. Na de tweede wereldoorlog is deze Unie uiteengevallen en zijn de landen verbonden gebleven met Frankrijk tot aan hun onafhankelijkheid.</a:t>
            </a:r>
          </a:p>
          <a:p>
            <a:pPr>
              <a:buNone/>
            </a:pPr>
            <a:endParaRPr lang="nl-NL" sz="2600" dirty="0">
              <a:solidFill>
                <a:schemeClr val="bg1"/>
              </a:solidFill>
            </a:endParaRPr>
          </a:p>
          <a:p>
            <a:pPr>
              <a:buNone/>
            </a:pPr>
            <a:endParaRPr lang="nl-NL" sz="2600" dirty="0">
              <a:solidFill>
                <a:schemeClr val="bg1"/>
              </a:solidFill>
            </a:endParaRPr>
          </a:p>
          <a:p>
            <a:endParaRPr lang="nl-NL" sz="2000" dirty="0">
              <a:solidFill>
                <a:schemeClr val="bg1"/>
              </a:solidFill>
            </a:endParaRPr>
          </a:p>
          <a:p>
            <a:r>
              <a:rPr lang="nl-NL" sz="2000" dirty="0">
                <a:solidFill>
                  <a:schemeClr val="bg1"/>
                </a:solidFill>
              </a:rPr>
              <a:t> </a:t>
            </a:r>
            <a:r>
              <a:rPr lang="nl-NL" sz="2000" dirty="0">
                <a:solidFill>
                  <a:schemeClr val="bg1"/>
                </a:solidFill>
              </a:rPr>
              <a:t>Het binnenlandse bestuur dat goedgekeurd werd door de Fransen stelde eigenlijk maar weinig voor. Alle economische winsten gingen naar de Fransen en waren niet voor het land zelf. </a:t>
            </a:r>
            <a:endParaRPr lang="nl-NL" sz="2000" dirty="0">
              <a:solidFill>
                <a:schemeClr val="bg1"/>
              </a:solidFill>
            </a:endParaRPr>
          </a:p>
          <a:p>
            <a:r>
              <a:rPr lang="nl-NL" sz="2000" dirty="0">
                <a:solidFill>
                  <a:schemeClr val="bg1"/>
                </a:solidFill>
              </a:rPr>
              <a:t>Kolonies van Frankrijk: Tonkin, </a:t>
            </a:r>
            <a:r>
              <a:rPr lang="nl-NL" sz="2000" dirty="0" err="1">
                <a:solidFill>
                  <a:schemeClr val="bg1"/>
                </a:solidFill>
              </a:rPr>
              <a:t>Annam</a:t>
            </a:r>
            <a:r>
              <a:rPr lang="nl-NL" sz="2000" dirty="0">
                <a:solidFill>
                  <a:schemeClr val="bg1"/>
                </a:solidFill>
              </a:rPr>
              <a:t>, </a:t>
            </a:r>
            <a:r>
              <a:rPr lang="nl-NL" sz="2000" dirty="0" err="1">
                <a:solidFill>
                  <a:schemeClr val="bg1"/>
                </a:solidFill>
              </a:rPr>
              <a:t>Cochinchina</a:t>
            </a:r>
            <a:r>
              <a:rPr lang="nl-NL" sz="2000" dirty="0">
                <a:solidFill>
                  <a:schemeClr val="bg1"/>
                </a:solidFill>
              </a:rPr>
              <a:t>, </a:t>
            </a:r>
            <a:r>
              <a:rPr lang="nl-NL" sz="2000" dirty="0" err="1">
                <a:solidFill>
                  <a:schemeClr val="bg1"/>
                </a:solidFill>
              </a:rPr>
              <a:t>Cambodjaen</a:t>
            </a:r>
            <a:r>
              <a:rPr lang="nl-NL" sz="2000" dirty="0">
                <a:solidFill>
                  <a:schemeClr val="bg1"/>
                </a:solidFill>
              </a:rPr>
              <a:t> vanaf 1893 ook Laos.</a:t>
            </a:r>
            <a:endParaRPr lang="nl-NL" sz="2000" dirty="0">
              <a:solidFill>
                <a:schemeClr val="bg1"/>
              </a:solidFill>
            </a:endParaRPr>
          </a:p>
          <a:p>
            <a:endParaRPr lang="nl-NL" dirty="0"/>
          </a:p>
        </p:txBody>
      </p:sp>
      <p:pic>
        <p:nvPicPr>
          <p:cNvPr id="8" name="irc_mi" descr="http://thumbs.dreamstime.com/x/bedrijfsmens-met-een-grote-pen-34086404.jpg">
            <a:hlinkClick r:id="rId4"/>
          </p:cNvPr>
          <p:cNvPicPr/>
          <p:nvPr/>
        </p:nvPicPr>
        <p:blipFill>
          <a:blip r:embed="rId5" cstate="print"/>
          <a:srcRect/>
          <a:stretch>
            <a:fillRect/>
          </a:stretch>
        </p:blipFill>
        <p:spPr bwMode="auto">
          <a:xfrm>
            <a:off x="9480377" y="3501008"/>
            <a:ext cx="923925" cy="1385888"/>
          </a:xfrm>
          <a:prstGeom prst="rect">
            <a:avLst/>
          </a:prstGeom>
          <a:noFill/>
          <a:ln w="9525">
            <a:noFill/>
            <a:miter lim="800000"/>
            <a:headEnd/>
            <a:tailEnd/>
          </a:ln>
        </p:spPr>
      </p:pic>
      <p:pic>
        <p:nvPicPr>
          <p:cNvPr id="10248" name="Picture 8" descr="http://home.hccnet.nl/a.aarnink/vietnammap.gif">
            <a:hlinkClick r:id="rId6"/>
          </p:cNvPr>
          <p:cNvPicPr>
            <a:picLocks noChangeAspect="1" noChangeArrowheads="1"/>
          </p:cNvPicPr>
          <p:nvPr/>
        </p:nvPicPr>
        <p:blipFill>
          <a:blip r:embed="rId7" cstate="print"/>
          <a:srcRect/>
          <a:stretch>
            <a:fillRect/>
          </a:stretch>
        </p:blipFill>
        <p:spPr bwMode="auto">
          <a:xfrm>
            <a:off x="1524001" y="0"/>
            <a:ext cx="3256499" cy="6858000"/>
          </a:xfrm>
          <a:prstGeom prst="rect">
            <a:avLst/>
          </a:prstGeom>
          <a:noFill/>
        </p:spPr>
      </p:pic>
    </p:spTree>
    <p:extLst>
      <p:ext uri="{BB962C8B-B14F-4D97-AF65-F5344CB8AC3E}">
        <p14:creationId xmlns:p14="http://schemas.microsoft.com/office/powerpoint/2010/main" val="23222080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a:xfrm>
            <a:off x="1981200" y="274638"/>
            <a:ext cx="2386608" cy="1143000"/>
          </a:xfrm>
        </p:spPr>
        <p:txBody>
          <a:bodyPr/>
          <a:lstStyle/>
          <a:p>
            <a:endParaRPr lang="nl-NL" dirty="0"/>
          </a:p>
        </p:txBody>
      </p:sp>
      <p:sp>
        <p:nvSpPr>
          <p:cNvPr id="3" name="Tijdelijke aanduiding voor inhoud 2"/>
          <p:cNvSpPr>
            <a:spLocks noGrp="1"/>
          </p:cNvSpPr>
          <p:nvPr>
            <p:ph idx="1"/>
          </p:nvPr>
        </p:nvSpPr>
        <p:spPr>
          <a:xfrm>
            <a:off x="4007768" y="0"/>
            <a:ext cx="6660232" cy="6858000"/>
          </a:xfrm>
        </p:spPr>
        <p:txBody>
          <a:bodyPr>
            <a:normAutofit/>
          </a:bodyPr>
          <a:lstStyle/>
          <a:p>
            <a:endParaRPr lang="nl-NL" sz="2000" dirty="0">
              <a:solidFill>
                <a:schemeClr val="bg1"/>
              </a:solidFill>
            </a:endParaRPr>
          </a:p>
          <a:p>
            <a:endParaRPr lang="nl-NL" sz="2000" dirty="0">
              <a:solidFill>
                <a:schemeClr val="bg1"/>
              </a:solidFill>
            </a:endParaRPr>
          </a:p>
          <a:p>
            <a:r>
              <a:rPr lang="nl-NL" sz="2000" dirty="0">
                <a:solidFill>
                  <a:schemeClr val="bg1"/>
                </a:solidFill>
              </a:rPr>
              <a:t>Tijdens de  </a:t>
            </a:r>
            <a:r>
              <a:rPr lang="nl-NL" sz="2000" dirty="0" err="1">
                <a:solidFill>
                  <a:schemeClr val="bg1"/>
                </a:solidFill>
              </a:rPr>
              <a:t>Vietnamoorlog</a:t>
            </a:r>
            <a:r>
              <a:rPr lang="nl-NL" sz="2000" dirty="0">
                <a:solidFill>
                  <a:schemeClr val="bg1"/>
                </a:solidFill>
              </a:rPr>
              <a:t> werd Cambodja zwaar gebombardeerd door de </a:t>
            </a:r>
            <a:r>
              <a:rPr lang="nl-NL" sz="2000" u="sng" dirty="0">
                <a:solidFill>
                  <a:schemeClr val="bg1"/>
                </a:solidFill>
              </a:rPr>
              <a:t>Amerikaanse B-25-Bommenwerpers</a:t>
            </a:r>
            <a:r>
              <a:rPr lang="nl-NL" sz="2000" dirty="0">
                <a:solidFill>
                  <a:schemeClr val="bg1"/>
                </a:solidFill>
              </a:rPr>
              <a:t>. </a:t>
            </a:r>
            <a:r>
              <a:rPr lang="nl-NL" sz="2000" dirty="0">
                <a:solidFill>
                  <a:schemeClr val="bg1"/>
                </a:solidFill>
                <a:sym typeface="Wingdings" pitchFamily="2" charset="2"/>
              </a:rPr>
              <a:t> hadden </a:t>
            </a:r>
            <a:r>
              <a:rPr lang="nl-NL" sz="2000" dirty="0" err="1">
                <a:solidFill>
                  <a:schemeClr val="bg1"/>
                </a:solidFill>
                <a:sym typeface="Wingdings" pitchFamily="2" charset="2"/>
              </a:rPr>
              <a:t>vooral</a:t>
            </a:r>
            <a:r>
              <a:rPr lang="nl-NL" sz="2000" u="sng" dirty="0" err="1">
                <a:solidFill>
                  <a:schemeClr val="bg1"/>
                </a:solidFill>
              </a:rPr>
              <a:t>de</a:t>
            </a:r>
            <a:r>
              <a:rPr lang="nl-NL" sz="2000" u="sng" dirty="0">
                <a:solidFill>
                  <a:schemeClr val="bg1"/>
                </a:solidFill>
              </a:rPr>
              <a:t> Ho </a:t>
            </a:r>
            <a:r>
              <a:rPr lang="nl-NL" sz="2000" u="sng" dirty="0" err="1">
                <a:solidFill>
                  <a:schemeClr val="bg1"/>
                </a:solidFill>
              </a:rPr>
              <a:t>Chi</a:t>
            </a:r>
            <a:r>
              <a:rPr lang="nl-NL" sz="2000" u="sng" dirty="0">
                <a:solidFill>
                  <a:schemeClr val="bg1"/>
                </a:solidFill>
              </a:rPr>
              <a:t> </a:t>
            </a:r>
            <a:r>
              <a:rPr lang="nl-NL" sz="2000" u="sng" dirty="0" err="1">
                <a:solidFill>
                  <a:schemeClr val="bg1"/>
                </a:solidFill>
              </a:rPr>
              <a:t>Minh</a:t>
            </a:r>
            <a:r>
              <a:rPr lang="nl-NL" sz="2000" u="sng" dirty="0">
                <a:solidFill>
                  <a:schemeClr val="bg1"/>
                </a:solidFill>
              </a:rPr>
              <a:t> – route</a:t>
            </a:r>
            <a:r>
              <a:rPr lang="nl-NL" sz="2000" dirty="0">
                <a:solidFill>
                  <a:schemeClr val="bg1"/>
                </a:solidFill>
              </a:rPr>
              <a:t> als doel. Cambodja na Laos het </a:t>
            </a:r>
          </a:p>
          <a:p>
            <a:pPr>
              <a:buNone/>
            </a:pPr>
            <a:r>
              <a:rPr lang="nl-NL" sz="2000" dirty="0">
                <a:solidFill>
                  <a:schemeClr val="bg1"/>
                </a:solidFill>
              </a:rPr>
              <a:t>	</a:t>
            </a:r>
            <a:r>
              <a:rPr lang="nl-NL" sz="2000" dirty="0">
                <a:solidFill>
                  <a:schemeClr val="bg1"/>
                </a:solidFill>
              </a:rPr>
              <a:t>zwaarst getroffen. Ongeveer</a:t>
            </a:r>
          </a:p>
          <a:p>
            <a:pPr>
              <a:buNone/>
            </a:pPr>
            <a:r>
              <a:rPr lang="nl-NL" sz="2000" dirty="0">
                <a:solidFill>
                  <a:schemeClr val="bg1"/>
                </a:solidFill>
              </a:rPr>
              <a:t>	</a:t>
            </a:r>
            <a:r>
              <a:rPr lang="nl-NL" sz="2000" dirty="0">
                <a:solidFill>
                  <a:schemeClr val="bg1"/>
                </a:solidFill>
              </a:rPr>
              <a:t> 600.000 </a:t>
            </a:r>
            <a:r>
              <a:rPr lang="nl-NL" sz="2000" dirty="0" err="1">
                <a:solidFill>
                  <a:schemeClr val="bg1"/>
                </a:solidFill>
              </a:rPr>
              <a:t>burger-slachtoffers</a:t>
            </a:r>
            <a:r>
              <a:rPr lang="nl-NL" sz="2000" dirty="0">
                <a:solidFill>
                  <a:schemeClr val="bg1"/>
                </a:solidFill>
              </a:rPr>
              <a:t>.</a:t>
            </a:r>
          </a:p>
          <a:p>
            <a:pPr>
              <a:buNone/>
            </a:pPr>
            <a:endParaRPr lang="nl-NL" sz="2000" dirty="0">
              <a:solidFill>
                <a:schemeClr val="bg1"/>
              </a:solidFill>
            </a:endParaRPr>
          </a:p>
          <a:p>
            <a:pPr>
              <a:buNone/>
            </a:pPr>
            <a:endParaRPr lang="nl-NL" sz="2000" dirty="0">
              <a:solidFill>
                <a:schemeClr val="bg1"/>
              </a:solidFill>
            </a:endParaRPr>
          </a:p>
          <a:p>
            <a:pPr>
              <a:buNone/>
            </a:pPr>
            <a:endParaRPr lang="nl-NL" sz="2000" dirty="0">
              <a:solidFill>
                <a:schemeClr val="bg1"/>
              </a:solidFill>
            </a:endParaRPr>
          </a:p>
          <a:p>
            <a:pPr>
              <a:buNone/>
            </a:pPr>
            <a:endParaRPr lang="nl-NL" sz="2000" dirty="0">
              <a:solidFill>
                <a:schemeClr val="bg1"/>
              </a:solidFill>
            </a:endParaRPr>
          </a:p>
          <a:p>
            <a:pPr>
              <a:buNone/>
            </a:pPr>
            <a:endParaRPr lang="nl-NL" sz="2000" dirty="0">
              <a:solidFill>
                <a:schemeClr val="bg1"/>
              </a:solidFill>
            </a:endParaRPr>
          </a:p>
          <a:p>
            <a:r>
              <a:rPr lang="nl-NL" sz="2000" u="sng" dirty="0">
                <a:solidFill>
                  <a:schemeClr val="bg1"/>
                </a:solidFill>
              </a:rPr>
              <a:t>Ho </a:t>
            </a:r>
            <a:r>
              <a:rPr lang="nl-NL" sz="2000" u="sng" dirty="0" err="1">
                <a:solidFill>
                  <a:schemeClr val="bg1"/>
                </a:solidFill>
              </a:rPr>
              <a:t>Chi</a:t>
            </a:r>
            <a:r>
              <a:rPr lang="nl-NL" sz="2000" u="sng" dirty="0">
                <a:solidFill>
                  <a:schemeClr val="bg1"/>
                </a:solidFill>
              </a:rPr>
              <a:t> </a:t>
            </a:r>
            <a:r>
              <a:rPr lang="nl-NL" sz="2000" u="sng" dirty="0" err="1">
                <a:solidFill>
                  <a:schemeClr val="bg1"/>
                </a:solidFill>
              </a:rPr>
              <a:t>Minh-route</a:t>
            </a:r>
            <a:r>
              <a:rPr lang="nl-NL" sz="2000" dirty="0">
                <a:solidFill>
                  <a:schemeClr val="bg1"/>
                </a:solidFill>
              </a:rPr>
              <a:t>: een route van paden, wegen en rivieren die </a:t>
            </a:r>
            <a:r>
              <a:rPr lang="nl-NL" sz="2000" dirty="0" err="1">
                <a:solidFill>
                  <a:schemeClr val="bg1"/>
                </a:solidFill>
              </a:rPr>
              <a:t>Noord-Vietnam</a:t>
            </a:r>
            <a:r>
              <a:rPr lang="nl-NL" sz="2000" dirty="0">
                <a:solidFill>
                  <a:schemeClr val="bg1"/>
                </a:solidFill>
              </a:rPr>
              <a:t> met </a:t>
            </a:r>
            <a:r>
              <a:rPr lang="nl-NL" sz="2000" dirty="0" err="1">
                <a:solidFill>
                  <a:schemeClr val="bg1"/>
                </a:solidFill>
              </a:rPr>
              <a:t>Zuitd-Vietnam</a:t>
            </a:r>
            <a:r>
              <a:rPr lang="nl-NL" sz="2000" dirty="0">
                <a:solidFill>
                  <a:schemeClr val="bg1"/>
                </a:solidFill>
              </a:rPr>
              <a:t> verbond. Die route liep door Laos en Cambodja.</a:t>
            </a:r>
            <a:endParaRPr lang="nl-NL" sz="2000" u="sng" dirty="0">
              <a:solidFill>
                <a:schemeClr val="bg1"/>
              </a:solidFill>
            </a:endParaRPr>
          </a:p>
          <a:p>
            <a:pPr>
              <a:buNone/>
            </a:pPr>
            <a:endParaRPr lang="nl-NL" sz="2000" dirty="0">
              <a:solidFill>
                <a:schemeClr val="bg1"/>
              </a:solidFill>
            </a:endParaRPr>
          </a:p>
        </p:txBody>
      </p:sp>
      <p:pic>
        <p:nvPicPr>
          <p:cNvPr id="6" name="irc_mi" descr="http://www.warbirddepot.com/dbimages/69/69-a-1280.jpg">
            <a:hlinkClick r:id="rId4"/>
          </p:cNvPr>
          <p:cNvPicPr/>
          <p:nvPr/>
        </p:nvPicPr>
        <p:blipFill>
          <a:blip r:embed="rId5" cstate="print"/>
          <a:srcRect/>
          <a:stretch>
            <a:fillRect/>
          </a:stretch>
        </p:blipFill>
        <p:spPr bwMode="auto">
          <a:xfrm>
            <a:off x="8400256" y="2060848"/>
            <a:ext cx="2267744" cy="1728192"/>
          </a:xfrm>
          <a:prstGeom prst="rect">
            <a:avLst/>
          </a:prstGeom>
          <a:noFill/>
          <a:ln w="9525">
            <a:noFill/>
            <a:miter lim="800000"/>
            <a:headEnd/>
            <a:tailEnd/>
          </a:ln>
        </p:spPr>
      </p:pic>
      <p:pic>
        <p:nvPicPr>
          <p:cNvPr id="7" name="irc_mi" descr="http://thumbs.dreamstime.com/x/bedrijfsmens-met-een-grote-pen-34086404.jpg">
            <a:hlinkClick r:id="rId6"/>
          </p:cNvPr>
          <p:cNvPicPr/>
          <p:nvPr/>
        </p:nvPicPr>
        <p:blipFill>
          <a:blip r:embed="rId7" cstate="print"/>
          <a:srcRect/>
          <a:stretch>
            <a:fillRect/>
          </a:stretch>
        </p:blipFill>
        <p:spPr bwMode="auto">
          <a:xfrm>
            <a:off x="7320137" y="2780928"/>
            <a:ext cx="923925" cy="1385888"/>
          </a:xfrm>
          <a:prstGeom prst="rect">
            <a:avLst/>
          </a:prstGeom>
          <a:noFill/>
          <a:ln w="9525">
            <a:noFill/>
            <a:miter lim="800000"/>
            <a:headEnd/>
            <a:tailEnd/>
          </a:ln>
        </p:spPr>
      </p:pic>
      <p:pic>
        <p:nvPicPr>
          <p:cNvPr id="8" name="irc_mi" descr="http://4206e9.medialib.glogster.com/media/a9a3caadbae3df697e55ae66dba0364fa3e05ad8fad640682119d5dd98cc76ba/map1.jpg">
            <a:hlinkClick r:id="rId8"/>
          </p:cNvPr>
          <p:cNvPicPr/>
          <p:nvPr/>
        </p:nvPicPr>
        <p:blipFill>
          <a:blip r:embed="rId9" cstate="print"/>
          <a:srcRect/>
          <a:stretch>
            <a:fillRect/>
          </a:stretch>
        </p:blipFill>
        <p:spPr bwMode="auto">
          <a:xfrm>
            <a:off x="1524000" y="0"/>
            <a:ext cx="2555776" cy="6858000"/>
          </a:xfrm>
          <a:prstGeom prst="rect">
            <a:avLst/>
          </a:prstGeom>
          <a:noFill/>
          <a:ln w="9525">
            <a:noFill/>
            <a:miter lim="800000"/>
            <a:headEnd/>
            <a:tailEnd/>
          </a:ln>
        </p:spPr>
      </p:pic>
    </p:spTree>
    <p:extLst>
      <p:ext uri="{BB962C8B-B14F-4D97-AF65-F5344CB8AC3E}">
        <p14:creationId xmlns:p14="http://schemas.microsoft.com/office/powerpoint/2010/main" val="42512171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3"/>
          </p:cNvPr>
          <p:cNvPicPr>
            <a:picLocks noChangeAspect="1" noChangeArrowheads="1"/>
          </p:cNvPicPr>
          <p:nvPr/>
        </p:nvPicPr>
        <p:blipFill>
          <a:blip r:embed="rId4"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a:xfrm>
            <a:off x="1981200" y="274638"/>
            <a:ext cx="2458616" cy="1143000"/>
          </a:xfrm>
        </p:spPr>
        <p:txBody>
          <a:bodyPr/>
          <a:lstStyle/>
          <a:p>
            <a:endParaRPr lang="nl-NL" dirty="0"/>
          </a:p>
        </p:txBody>
      </p:sp>
      <p:sp>
        <p:nvSpPr>
          <p:cNvPr id="3" name="Tijdelijke aanduiding voor inhoud 2"/>
          <p:cNvSpPr>
            <a:spLocks noGrp="1"/>
          </p:cNvSpPr>
          <p:nvPr>
            <p:ph idx="1"/>
          </p:nvPr>
        </p:nvSpPr>
        <p:spPr>
          <a:xfrm>
            <a:off x="4727848" y="0"/>
            <a:ext cx="5940152" cy="6858000"/>
          </a:xfrm>
        </p:spPr>
        <p:txBody>
          <a:bodyPr>
            <a:normAutofit/>
          </a:bodyPr>
          <a:lstStyle/>
          <a:p>
            <a:r>
              <a:rPr lang="nl-NL" sz="2000" dirty="0">
                <a:solidFill>
                  <a:schemeClr val="bg1"/>
                </a:solidFill>
              </a:rPr>
              <a:t>1975 </a:t>
            </a:r>
            <a:r>
              <a:rPr lang="nl-NL" sz="2000" dirty="0">
                <a:solidFill>
                  <a:schemeClr val="bg1"/>
                </a:solidFill>
                <a:sym typeface="Wingdings" pitchFamily="2" charset="2"/>
              </a:rPr>
              <a:t></a:t>
            </a:r>
            <a:r>
              <a:rPr lang="nl-NL" sz="2000" dirty="0">
                <a:solidFill>
                  <a:schemeClr val="bg1"/>
                </a:solidFill>
              </a:rPr>
              <a:t> </a:t>
            </a:r>
            <a:r>
              <a:rPr lang="nl-NL" sz="2000" u="sng" dirty="0">
                <a:solidFill>
                  <a:schemeClr val="bg1"/>
                </a:solidFill>
              </a:rPr>
              <a:t>de Rode Khmer</a:t>
            </a:r>
            <a:r>
              <a:rPr lang="nl-NL" sz="2000" dirty="0">
                <a:solidFill>
                  <a:schemeClr val="bg1"/>
                </a:solidFill>
              </a:rPr>
              <a:t> gooide de regering van </a:t>
            </a:r>
            <a:r>
              <a:rPr lang="nl-NL" sz="2000" u="sng" dirty="0" err="1">
                <a:solidFill>
                  <a:schemeClr val="bg1"/>
                </a:solidFill>
              </a:rPr>
              <a:t>Lon</a:t>
            </a:r>
            <a:r>
              <a:rPr lang="nl-NL" sz="2000" u="sng" dirty="0">
                <a:solidFill>
                  <a:schemeClr val="bg1"/>
                </a:solidFill>
              </a:rPr>
              <a:t> Nol </a:t>
            </a:r>
            <a:r>
              <a:rPr lang="nl-NL" sz="2000" dirty="0">
                <a:solidFill>
                  <a:schemeClr val="bg1"/>
                </a:solidFill>
              </a:rPr>
              <a:t>omver </a:t>
            </a:r>
          </a:p>
          <a:p>
            <a:pPr>
              <a:buNone/>
            </a:pPr>
            <a:r>
              <a:rPr lang="nl-NL" sz="2000" dirty="0">
                <a:solidFill>
                  <a:schemeClr val="bg1"/>
                </a:solidFill>
              </a:rPr>
              <a:t>	</a:t>
            </a:r>
            <a:r>
              <a:rPr lang="nl-NL" sz="2000" dirty="0">
                <a:solidFill>
                  <a:schemeClr val="bg1"/>
                </a:solidFill>
                <a:sym typeface="Wingdings" pitchFamily="2" charset="2"/>
              </a:rPr>
              <a:t></a:t>
            </a:r>
            <a:r>
              <a:rPr lang="nl-NL" sz="2000" dirty="0">
                <a:solidFill>
                  <a:schemeClr val="bg1"/>
                </a:solidFill>
              </a:rPr>
              <a:t>kwam aan de macht. </a:t>
            </a:r>
          </a:p>
          <a:p>
            <a:pPr>
              <a:buNone/>
            </a:pPr>
            <a:r>
              <a:rPr lang="nl-NL" sz="2000" dirty="0">
                <a:solidFill>
                  <a:schemeClr val="bg1"/>
                </a:solidFill>
              </a:rPr>
              <a:t>	</a:t>
            </a:r>
            <a:r>
              <a:rPr lang="nl-NL" sz="2000" dirty="0">
                <a:solidFill>
                  <a:schemeClr val="bg1"/>
                </a:solidFill>
                <a:sym typeface="Wingdings" pitchFamily="2" charset="2"/>
              </a:rPr>
              <a:t></a:t>
            </a:r>
            <a:r>
              <a:rPr lang="nl-NL" sz="2000" dirty="0">
                <a:solidFill>
                  <a:schemeClr val="bg1"/>
                </a:solidFill>
              </a:rPr>
              <a:t>maakte van Cambodja </a:t>
            </a:r>
            <a:r>
              <a:rPr lang="nl-NL" sz="2000" u="sng" dirty="0">
                <a:solidFill>
                  <a:schemeClr val="bg1"/>
                </a:solidFill>
              </a:rPr>
              <a:t>Democratisch </a:t>
            </a:r>
            <a:r>
              <a:rPr lang="nl-NL" sz="2000" u="sng" dirty="0" err="1">
                <a:solidFill>
                  <a:schemeClr val="bg1"/>
                </a:solidFill>
              </a:rPr>
              <a:t>Kampuchea</a:t>
            </a:r>
            <a:r>
              <a:rPr lang="nl-NL" sz="2000" u="sng" dirty="0">
                <a:solidFill>
                  <a:schemeClr val="bg1"/>
                </a:solidFill>
              </a:rPr>
              <a:t>. </a:t>
            </a:r>
            <a:r>
              <a:rPr lang="nl-NL" sz="2000" dirty="0">
                <a:solidFill>
                  <a:schemeClr val="bg1"/>
                </a:solidFill>
              </a:rPr>
              <a:t>Ze deden een waar </a:t>
            </a:r>
            <a:r>
              <a:rPr lang="nl-NL" sz="2000" u="sng" dirty="0">
                <a:solidFill>
                  <a:schemeClr val="bg1"/>
                </a:solidFill>
              </a:rPr>
              <a:t>schrikbewind</a:t>
            </a:r>
            <a:r>
              <a:rPr lang="nl-NL" sz="2000" dirty="0">
                <a:solidFill>
                  <a:schemeClr val="bg1"/>
                </a:solidFill>
              </a:rPr>
              <a:t> en vermoordden tussen de 1,7 tot 2 miljoen mensen. </a:t>
            </a:r>
          </a:p>
          <a:p>
            <a:endParaRPr lang="nl-NL" sz="2000" u="sng" dirty="0">
              <a:solidFill>
                <a:schemeClr val="bg1"/>
              </a:solidFill>
            </a:endParaRPr>
          </a:p>
          <a:p>
            <a:endParaRPr lang="nl-NL" sz="2000" u="sng" dirty="0">
              <a:solidFill>
                <a:schemeClr val="bg1"/>
              </a:solidFill>
            </a:endParaRPr>
          </a:p>
          <a:p>
            <a:endParaRPr lang="nl-NL" sz="2000" u="sng" dirty="0">
              <a:solidFill>
                <a:schemeClr val="bg1"/>
              </a:solidFill>
            </a:endParaRPr>
          </a:p>
          <a:p>
            <a:endParaRPr lang="nl-NL" sz="2000" u="sng" dirty="0">
              <a:solidFill>
                <a:schemeClr val="bg1"/>
              </a:solidFill>
            </a:endParaRPr>
          </a:p>
          <a:p>
            <a:pPr>
              <a:buNone/>
            </a:pPr>
            <a:endParaRPr lang="nl-NL" sz="2000" u="sng" dirty="0">
              <a:solidFill>
                <a:schemeClr val="bg1"/>
              </a:solidFill>
            </a:endParaRPr>
          </a:p>
          <a:p>
            <a:r>
              <a:rPr lang="nl-NL" sz="2000" u="sng" dirty="0">
                <a:solidFill>
                  <a:schemeClr val="bg1"/>
                </a:solidFill>
              </a:rPr>
              <a:t>Schrikbewind</a:t>
            </a:r>
            <a:r>
              <a:rPr lang="nl-NL" sz="2000" dirty="0">
                <a:solidFill>
                  <a:schemeClr val="bg1"/>
                </a:solidFill>
              </a:rPr>
              <a:t>: manier van regeren waarbij door de overheid geweld word gebruikt op de bevolking.</a:t>
            </a:r>
          </a:p>
          <a:p>
            <a:r>
              <a:rPr lang="nl-NL" sz="2000" u="sng" dirty="0" err="1">
                <a:solidFill>
                  <a:schemeClr val="bg1"/>
                </a:solidFill>
              </a:rPr>
              <a:t>Lon</a:t>
            </a:r>
            <a:r>
              <a:rPr lang="nl-NL" sz="2000" u="sng" dirty="0">
                <a:solidFill>
                  <a:schemeClr val="bg1"/>
                </a:solidFill>
              </a:rPr>
              <a:t> Nol </a:t>
            </a:r>
            <a:r>
              <a:rPr lang="nl-NL" sz="2000" dirty="0">
                <a:solidFill>
                  <a:schemeClr val="bg1"/>
                </a:solidFill>
              </a:rPr>
              <a:t>was een Cambodjaanse politicus en militair. In oktober 1970 zette hij de koning af en maakte van Cambodja een republiek. </a:t>
            </a:r>
            <a:endParaRPr lang="nl-NL" sz="2000" dirty="0"/>
          </a:p>
          <a:p>
            <a:endParaRPr lang="nl-NL" sz="2000" u="sng" dirty="0">
              <a:solidFill>
                <a:schemeClr val="bg1"/>
              </a:solidFill>
            </a:endParaRPr>
          </a:p>
        </p:txBody>
      </p:sp>
      <p:pic>
        <p:nvPicPr>
          <p:cNvPr id="6" name="irc_mi" descr="http://thumbs.dreamstime.com/x/bedrijfsmens-met-een-grote-pen-34086404.jpg">
            <a:hlinkClick r:id="rId5"/>
          </p:cNvPr>
          <p:cNvPicPr/>
          <p:nvPr/>
        </p:nvPicPr>
        <p:blipFill>
          <a:blip r:embed="rId6" cstate="print"/>
          <a:srcRect/>
          <a:stretch>
            <a:fillRect/>
          </a:stretch>
        </p:blipFill>
        <p:spPr bwMode="auto">
          <a:xfrm>
            <a:off x="9408369" y="2348880"/>
            <a:ext cx="923925" cy="1385888"/>
          </a:xfrm>
          <a:prstGeom prst="rect">
            <a:avLst/>
          </a:prstGeom>
          <a:noFill/>
          <a:ln w="9525">
            <a:noFill/>
            <a:miter lim="800000"/>
            <a:headEnd/>
            <a:tailEnd/>
          </a:ln>
        </p:spPr>
      </p:pic>
      <p:pic>
        <p:nvPicPr>
          <p:cNvPr id="20482" name="Picture 2" descr="http://upload.questmachine.org/picture/Lon_Nol.jpg">
            <a:hlinkClick r:id="rId7"/>
          </p:cNvPr>
          <p:cNvPicPr>
            <a:picLocks noChangeAspect="1" noChangeArrowheads="1"/>
          </p:cNvPicPr>
          <p:nvPr/>
        </p:nvPicPr>
        <p:blipFill>
          <a:blip r:embed="rId8" cstate="print"/>
          <a:srcRect/>
          <a:stretch>
            <a:fillRect/>
          </a:stretch>
        </p:blipFill>
        <p:spPr bwMode="auto">
          <a:xfrm>
            <a:off x="551384" y="0"/>
            <a:ext cx="4176464" cy="6858000"/>
          </a:xfrm>
          <a:prstGeom prst="rect">
            <a:avLst/>
          </a:prstGeom>
          <a:noFill/>
        </p:spPr>
      </p:pic>
    </p:spTree>
    <p:extLst>
      <p:ext uri="{BB962C8B-B14F-4D97-AF65-F5344CB8AC3E}">
        <p14:creationId xmlns:p14="http://schemas.microsoft.com/office/powerpoint/2010/main" val="2370862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a:xfrm>
            <a:off x="3431704" y="0"/>
            <a:ext cx="6779096" cy="908720"/>
          </a:xfrm>
        </p:spPr>
        <p:txBody>
          <a:bodyPr/>
          <a:lstStyle/>
          <a:p>
            <a:r>
              <a:rPr lang="nl-NL" dirty="0" smtClean="0">
                <a:solidFill>
                  <a:schemeClr val="bg1"/>
                </a:solidFill>
              </a:rPr>
              <a:t>De Rode Khmer</a:t>
            </a:r>
            <a:endParaRPr lang="nl-NL" dirty="0">
              <a:solidFill>
                <a:schemeClr val="bg1"/>
              </a:solidFill>
            </a:endParaRPr>
          </a:p>
        </p:txBody>
      </p:sp>
      <p:sp>
        <p:nvSpPr>
          <p:cNvPr id="3" name="Tijdelijke aanduiding voor inhoud 2"/>
          <p:cNvSpPr>
            <a:spLocks noGrp="1"/>
          </p:cNvSpPr>
          <p:nvPr>
            <p:ph idx="1"/>
          </p:nvPr>
        </p:nvSpPr>
        <p:spPr>
          <a:xfrm>
            <a:off x="4871864" y="0"/>
            <a:ext cx="5796136" cy="6858000"/>
          </a:xfrm>
        </p:spPr>
        <p:txBody>
          <a:bodyPr/>
          <a:lstStyle/>
          <a:p>
            <a:pPr>
              <a:buNone/>
            </a:pPr>
            <a:endParaRPr lang="nl-NL" dirty="0" smtClean="0"/>
          </a:p>
          <a:p>
            <a:pPr>
              <a:buNone/>
            </a:pPr>
            <a:endParaRPr lang="nl-NL" sz="2000" dirty="0">
              <a:solidFill>
                <a:schemeClr val="bg1"/>
              </a:solidFill>
            </a:endParaRPr>
          </a:p>
          <a:p>
            <a:r>
              <a:rPr lang="nl-NL" sz="2000" dirty="0">
                <a:solidFill>
                  <a:schemeClr val="bg1"/>
                </a:solidFill>
              </a:rPr>
              <a:t>De rode </a:t>
            </a:r>
            <a:r>
              <a:rPr lang="nl-NL" sz="2000" dirty="0" err="1">
                <a:solidFill>
                  <a:schemeClr val="bg1"/>
                </a:solidFill>
              </a:rPr>
              <a:t>Kmer</a:t>
            </a:r>
            <a:r>
              <a:rPr lang="nl-NL" sz="2000" dirty="0">
                <a:solidFill>
                  <a:schemeClr val="bg1"/>
                </a:solidFill>
              </a:rPr>
              <a:t> </a:t>
            </a:r>
            <a:r>
              <a:rPr lang="nl-NL" sz="2000" dirty="0">
                <a:solidFill>
                  <a:schemeClr val="bg1"/>
                </a:solidFill>
                <a:sym typeface="Wingdings" pitchFamily="2" charset="2"/>
              </a:rPr>
              <a:t></a:t>
            </a:r>
            <a:r>
              <a:rPr lang="nl-NL" sz="2000" dirty="0">
                <a:solidFill>
                  <a:schemeClr val="bg1"/>
                </a:solidFill>
              </a:rPr>
              <a:t>militaire tak van de communistische partij van </a:t>
            </a:r>
            <a:r>
              <a:rPr lang="nl-NL" sz="2000" dirty="0" err="1">
                <a:solidFill>
                  <a:schemeClr val="bg1"/>
                </a:solidFill>
              </a:rPr>
              <a:t>cambodja</a:t>
            </a:r>
            <a:r>
              <a:rPr lang="nl-NL" sz="2000" dirty="0">
                <a:solidFill>
                  <a:schemeClr val="bg1"/>
                </a:solidFill>
              </a:rPr>
              <a:t> (onder leiding van </a:t>
            </a:r>
            <a:r>
              <a:rPr lang="nl-NL" sz="2000" u="sng" dirty="0">
                <a:solidFill>
                  <a:schemeClr val="bg1"/>
                </a:solidFill>
              </a:rPr>
              <a:t>Pol Pot</a:t>
            </a:r>
            <a:r>
              <a:rPr lang="nl-NL" sz="2000" dirty="0">
                <a:solidFill>
                  <a:schemeClr val="bg1"/>
                </a:solidFill>
              </a:rPr>
              <a:t>).</a:t>
            </a:r>
          </a:p>
          <a:p>
            <a:r>
              <a:rPr lang="nl-NL" sz="2000" dirty="0">
                <a:solidFill>
                  <a:schemeClr val="bg1"/>
                </a:solidFill>
              </a:rPr>
              <a:t>Khmer </a:t>
            </a:r>
            <a:r>
              <a:rPr lang="nl-NL" sz="2000" dirty="0">
                <a:solidFill>
                  <a:schemeClr val="bg1"/>
                </a:solidFill>
                <a:sym typeface="Wingdings" pitchFamily="2" charset="2"/>
              </a:rPr>
              <a:t> </a:t>
            </a:r>
            <a:r>
              <a:rPr lang="nl-NL" sz="2000" dirty="0">
                <a:solidFill>
                  <a:schemeClr val="bg1"/>
                </a:solidFill>
              </a:rPr>
              <a:t>naam van de bevolking in Cambodja.</a:t>
            </a:r>
          </a:p>
          <a:p>
            <a:r>
              <a:rPr lang="nl-NL" sz="2000" dirty="0">
                <a:solidFill>
                  <a:schemeClr val="bg1"/>
                </a:solidFill>
              </a:rPr>
              <a:t>In 4 jaar tijd heeft de rode </a:t>
            </a:r>
            <a:r>
              <a:rPr lang="nl-NL" sz="2000" dirty="0" err="1">
                <a:solidFill>
                  <a:schemeClr val="bg1"/>
                </a:solidFill>
              </a:rPr>
              <a:t>Kmer</a:t>
            </a:r>
            <a:r>
              <a:rPr lang="nl-NL" sz="2000" dirty="0">
                <a:solidFill>
                  <a:schemeClr val="bg1"/>
                </a:solidFill>
              </a:rPr>
              <a:t> 1,7 tot 2 miljoen burgers vermoord.</a:t>
            </a:r>
          </a:p>
          <a:p>
            <a:endParaRPr lang="nl-NL" sz="2000" dirty="0">
              <a:solidFill>
                <a:schemeClr val="bg1"/>
              </a:solidFill>
            </a:endParaRPr>
          </a:p>
          <a:p>
            <a:endParaRPr lang="nl-NL" sz="2000" u="sng" dirty="0">
              <a:solidFill>
                <a:schemeClr val="bg1"/>
              </a:solidFill>
            </a:endParaRPr>
          </a:p>
          <a:p>
            <a:endParaRPr lang="nl-NL" sz="2000" u="sng" dirty="0">
              <a:solidFill>
                <a:schemeClr val="bg1"/>
              </a:solidFill>
            </a:endParaRPr>
          </a:p>
          <a:p>
            <a:r>
              <a:rPr lang="nl-NL" sz="2000" u="sng" dirty="0">
                <a:solidFill>
                  <a:schemeClr val="bg1"/>
                </a:solidFill>
              </a:rPr>
              <a:t>Pol Pot</a:t>
            </a:r>
            <a:r>
              <a:rPr lang="nl-NL" sz="2000" dirty="0">
                <a:solidFill>
                  <a:schemeClr val="bg1"/>
                </a:solidFill>
              </a:rPr>
              <a:t>:  leidde</a:t>
            </a:r>
            <a:r>
              <a:rPr lang="nl-NL" sz="2000" dirty="0"/>
              <a:t> </a:t>
            </a:r>
            <a:r>
              <a:rPr lang="nl-NL" sz="2000" dirty="0">
                <a:solidFill>
                  <a:schemeClr val="bg1"/>
                </a:solidFill>
              </a:rPr>
              <a:t>de Rode Khmer van 1963 tot aan zijn dood in 1998.</a:t>
            </a:r>
          </a:p>
          <a:p>
            <a:endParaRPr lang="nl-NL" dirty="0" smtClean="0">
              <a:solidFill>
                <a:schemeClr val="bg1"/>
              </a:solidFill>
            </a:endParaRPr>
          </a:p>
        </p:txBody>
      </p:sp>
      <p:pic>
        <p:nvPicPr>
          <p:cNvPr id="5" name="irc_mi" descr="http://thumbs.dreamstime.com/x/bedrijfsmens-met-een-grote-pen-34086404.jpg">
            <a:hlinkClick r:id="rId4"/>
          </p:cNvPr>
          <p:cNvPicPr/>
          <p:nvPr/>
        </p:nvPicPr>
        <p:blipFill>
          <a:blip r:embed="rId5" cstate="print"/>
          <a:srcRect/>
          <a:stretch>
            <a:fillRect/>
          </a:stretch>
        </p:blipFill>
        <p:spPr bwMode="auto">
          <a:xfrm>
            <a:off x="9336361" y="2636912"/>
            <a:ext cx="923925" cy="1385888"/>
          </a:xfrm>
          <a:prstGeom prst="rect">
            <a:avLst/>
          </a:prstGeom>
          <a:noFill/>
          <a:ln w="9525">
            <a:noFill/>
            <a:miter lim="800000"/>
            <a:headEnd/>
            <a:tailEnd/>
          </a:ln>
        </p:spPr>
      </p:pic>
      <p:pic>
        <p:nvPicPr>
          <p:cNvPr id="25602" name="Picture 2" descr="http://upload.wikimedia.org/wikipedia/commons/thumb/2/28/CPKbanner.svg/266px-CPKbanner.svg.png">
            <a:hlinkClick r:id="rId6"/>
          </p:cNvPr>
          <p:cNvPicPr>
            <a:picLocks noChangeAspect="1" noChangeArrowheads="1"/>
          </p:cNvPicPr>
          <p:nvPr/>
        </p:nvPicPr>
        <p:blipFill>
          <a:blip r:embed="rId7" cstate="print"/>
          <a:srcRect/>
          <a:stretch>
            <a:fillRect/>
          </a:stretch>
        </p:blipFill>
        <p:spPr bwMode="auto">
          <a:xfrm>
            <a:off x="5015881" y="4941168"/>
            <a:ext cx="4571999" cy="2352262"/>
          </a:xfrm>
          <a:prstGeom prst="rect">
            <a:avLst/>
          </a:prstGeom>
          <a:noFill/>
        </p:spPr>
      </p:pic>
      <p:pic>
        <p:nvPicPr>
          <p:cNvPr id="7" name="irc_mi" descr="http://www.psywarrior.com/PolPot.jpg">
            <a:hlinkClick r:id="rId8"/>
          </p:cNvPr>
          <p:cNvPicPr/>
          <p:nvPr/>
        </p:nvPicPr>
        <p:blipFill>
          <a:blip r:embed="rId9" cstate="print"/>
          <a:srcRect/>
          <a:stretch>
            <a:fillRect/>
          </a:stretch>
        </p:blipFill>
        <p:spPr bwMode="auto">
          <a:xfrm>
            <a:off x="1127448" y="0"/>
            <a:ext cx="3816424" cy="6858000"/>
          </a:xfrm>
          <a:prstGeom prst="rect">
            <a:avLst/>
          </a:prstGeom>
          <a:noFill/>
          <a:ln w="9525">
            <a:noFill/>
            <a:miter lim="800000"/>
            <a:headEnd/>
            <a:tailEnd/>
          </a:ln>
        </p:spPr>
      </p:pic>
    </p:spTree>
    <p:extLst>
      <p:ext uri="{BB962C8B-B14F-4D97-AF65-F5344CB8AC3E}">
        <p14:creationId xmlns:p14="http://schemas.microsoft.com/office/powerpoint/2010/main" val="25040540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a:xfrm>
            <a:off x="1981200" y="274638"/>
            <a:ext cx="1162472" cy="1143000"/>
          </a:xfrm>
        </p:spPr>
        <p:txBody>
          <a:bodyPr/>
          <a:lstStyle/>
          <a:p>
            <a:endParaRPr lang="nl-NL" dirty="0"/>
          </a:p>
        </p:txBody>
      </p:sp>
      <p:sp>
        <p:nvSpPr>
          <p:cNvPr id="3" name="Tijdelijke aanduiding voor inhoud 2"/>
          <p:cNvSpPr>
            <a:spLocks noGrp="1"/>
          </p:cNvSpPr>
          <p:nvPr>
            <p:ph idx="1"/>
          </p:nvPr>
        </p:nvSpPr>
        <p:spPr>
          <a:xfrm>
            <a:off x="4799856" y="0"/>
            <a:ext cx="5868144" cy="6858000"/>
          </a:xfrm>
        </p:spPr>
        <p:txBody>
          <a:bodyPr>
            <a:normAutofit lnSpcReduction="10000"/>
          </a:bodyPr>
          <a:lstStyle/>
          <a:p>
            <a:pPr algn="ctr">
              <a:buNone/>
            </a:pPr>
            <a:r>
              <a:rPr lang="nl-NL" sz="4000" dirty="0" err="1">
                <a:solidFill>
                  <a:schemeClr val="bg1"/>
                </a:solidFill>
              </a:rPr>
              <a:t>Norodom</a:t>
            </a:r>
            <a:r>
              <a:rPr lang="nl-NL" sz="4000" dirty="0">
                <a:solidFill>
                  <a:schemeClr val="bg1"/>
                </a:solidFill>
              </a:rPr>
              <a:t> </a:t>
            </a:r>
            <a:r>
              <a:rPr lang="nl-NL" sz="4000" dirty="0" err="1">
                <a:solidFill>
                  <a:schemeClr val="bg1"/>
                </a:solidFill>
              </a:rPr>
              <a:t>Sihanouk</a:t>
            </a:r>
            <a:r>
              <a:rPr lang="nl-NL" sz="4000" dirty="0">
                <a:solidFill>
                  <a:schemeClr val="bg1"/>
                </a:solidFill>
              </a:rPr>
              <a:t>.</a:t>
            </a:r>
          </a:p>
          <a:p>
            <a:pPr>
              <a:buNone/>
            </a:pPr>
            <a:endParaRPr lang="nl-NL" sz="2000" dirty="0">
              <a:solidFill>
                <a:schemeClr val="bg1"/>
              </a:solidFill>
            </a:endParaRPr>
          </a:p>
          <a:p>
            <a:r>
              <a:rPr lang="nl-NL" sz="2000" dirty="0">
                <a:solidFill>
                  <a:schemeClr val="bg1"/>
                </a:solidFill>
              </a:rPr>
              <a:t>vanaf september 1933 tot oktober 2004 koning en staatshoofd van Cambodja.</a:t>
            </a:r>
          </a:p>
          <a:p>
            <a:r>
              <a:rPr lang="nl-NL" sz="2000" dirty="0">
                <a:solidFill>
                  <a:schemeClr val="bg1"/>
                </a:solidFill>
              </a:rPr>
              <a:t>Toen hij als koning en staatshoofd begon was hij pas 19 jaar oud.</a:t>
            </a:r>
          </a:p>
          <a:p>
            <a:r>
              <a:rPr lang="nl-NL" sz="2000" dirty="0">
                <a:solidFill>
                  <a:schemeClr val="bg1"/>
                </a:solidFill>
              </a:rPr>
              <a:t>Toen hij aan de macht kwam was hij niet ervaren maar hij eiste meteen onafhankelijkheid op.</a:t>
            </a: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r>
              <a:rPr lang="nl-NL" sz="2000" dirty="0">
                <a:solidFill>
                  <a:schemeClr val="bg1"/>
                </a:solidFill>
              </a:rPr>
              <a:t>1945 bijna gelukt om onafhankelijk te worden, japanners zette koloniale bestuur af.</a:t>
            </a:r>
          </a:p>
          <a:p>
            <a:r>
              <a:rPr lang="nl-NL" sz="2000" dirty="0">
                <a:solidFill>
                  <a:schemeClr val="bg1"/>
                </a:solidFill>
              </a:rPr>
              <a:t>Japanners gaven zich over en Frankrijk wilde het weer het zelfde als daarvoor.</a:t>
            </a:r>
          </a:p>
          <a:p>
            <a:r>
              <a:rPr lang="nl-NL" sz="2000" dirty="0">
                <a:solidFill>
                  <a:schemeClr val="bg1"/>
                </a:solidFill>
              </a:rPr>
              <a:t>Steeds meer protesten </a:t>
            </a:r>
            <a:r>
              <a:rPr lang="nl-NL" sz="2000" dirty="0">
                <a:solidFill>
                  <a:schemeClr val="bg1"/>
                </a:solidFill>
                <a:sym typeface="Wingdings" pitchFamily="2" charset="2"/>
              </a:rPr>
              <a:t> ontstaat een </a:t>
            </a:r>
            <a:r>
              <a:rPr lang="nl-NL" sz="2000" dirty="0">
                <a:solidFill>
                  <a:schemeClr val="bg1"/>
                </a:solidFill>
              </a:rPr>
              <a:t>nationale beweging. </a:t>
            </a:r>
            <a:r>
              <a:rPr lang="nl-NL" sz="2000" dirty="0">
                <a:solidFill>
                  <a:schemeClr val="bg1"/>
                </a:solidFill>
                <a:sym typeface="Wingdings" pitchFamily="2" charset="2"/>
              </a:rPr>
              <a:t> </a:t>
            </a:r>
            <a:r>
              <a:rPr lang="nl-NL" sz="2000" u="sng" dirty="0">
                <a:solidFill>
                  <a:schemeClr val="bg1"/>
                </a:solidFill>
                <a:sym typeface="Wingdings" pitchFamily="2" charset="2"/>
              </a:rPr>
              <a:t>Khmer </a:t>
            </a:r>
            <a:r>
              <a:rPr lang="nl-NL" sz="2000" u="sng" dirty="0" err="1">
                <a:solidFill>
                  <a:schemeClr val="bg1"/>
                </a:solidFill>
                <a:sym typeface="Wingdings" pitchFamily="2" charset="2"/>
              </a:rPr>
              <a:t>Issarak</a:t>
            </a:r>
            <a:endParaRPr lang="nl-NL" sz="2000" u="sng" dirty="0">
              <a:solidFill>
                <a:schemeClr val="bg1"/>
              </a:solidFill>
            </a:endParaRPr>
          </a:p>
          <a:p>
            <a:r>
              <a:rPr lang="nl-NL" sz="2000" dirty="0">
                <a:solidFill>
                  <a:schemeClr val="bg1"/>
                </a:solidFill>
              </a:rPr>
              <a:t>Gevolg</a:t>
            </a:r>
            <a:r>
              <a:rPr lang="nl-NL" sz="2000" dirty="0">
                <a:solidFill>
                  <a:schemeClr val="bg1"/>
                </a:solidFill>
                <a:sym typeface="Wingdings" pitchFamily="2" charset="2"/>
              </a:rPr>
              <a:t> macht van </a:t>
            </a:r>
            <a:r>
              <a:rPr lang="nl-NL" sz="2000" dirty="0" err="1">
                <a:solidFill>
                  <a:schemeClr val="bg1"/>
                </a:solidFill>
                <a:sym typeface="Wingdings" pitchFamily="2" charset="2"/>
              </a:rPr>
              <a:t>Shianouk</a:t>
            </a:r>
            <a:r>
              <a:rPr lang="nl-NL" sz="2000" dirty="0">
                <a:solidFill>
                  <a:schemeClr val="bg1"/>
                </a:solidFill>
                <a:sym typeface="Wingdings" pitchFamily="2" charset="2"/>
              </a:rPr>
              <a:t> nog verder beperkt.</a:t>
            </a:r>
            <a:endParaRPr lang="nl-NL" sz="1800" dirty="0">
              <a:solidFill>
                <a:schemeClr val="bg1"/>
              </a:solidFill>
            </a:endParaRPr>
          </a:p>
        </p:txBody>
      </p:sp>
      <p:pic>
        <p:nvPicPr>
          <p:cNvPr id="5" name="Afbeelding 4" descr="Norodom Sihanouk (1983)">
            <a:hlinkClick r:id="rId4" tooltip="&quot;Norodom Sihanouk (1983)&quot;"/>
          </p:cNvPr>
          <p:cNvPicPr/>
          <p:nvPr/>
        </p:nvPicPr>
        <p:blipFill>
          <a:blip r:embed="rId5" cstate="print"/>
          <a:srcRect/>
          <a:stretch>
            <a:fillRect/>
          </a:stretch>
        </p:blipFill>
        <p:spPr bwMode="auto">
          <a:xfrm>
            <a:off x="839416" y="0"/>
            <a:ext cx="3960440" cy="6858000"/>
          </a:xfrm>
          <a:prstGeom prst="rect">
            <a:avLst/>
          </a:prstGeom>
          <a:noFill/>
          <a:ln w="9525">
            <a:noFill/>
            <a:miter lim="800000"/>
            <a:headEnd/>
            <a:tailEnd/>
          </a:ln>
        </p:spPr>
      </p:pic>
      <p:pic>
        <p:nvPicPr>
          <p:cNvPr id="6" name="irc_mi" descr="http://thumbs.dreamstime.com/x/bedrijfsmens-met-een-grote-pen-34086404.jpg">
            <a:hlinkClick r:id="rId6"/>
          </p:cNvPr>
          <p:cNvPicPr/>
          <p:nvPr/>
        </p:nvPicPr>
        <p:blipFill>
          <a:blip r:embed="rId7" cstate="print"/>
          <a:srcRect/>
          <a:stretch>
            <a:fillRect/>
          </a:stretch>
        </p:blipFill>
        <p:spPr bwMode="auto">
          <a:xfrm>
            <a:off x="9336361" y="2852936"/>
            <a:ext cx="923925" cy="1385888"/>
          </a:xfrm>
          <a:prstGeom prst="rect">
            <a:avLst/>
          </a:prstGeom>
          <a:noFill/>
          <a:ln w="9525">
            <a:noFill/>
            <a:miter lim="800000"/>
            <a:headEnd/>
            <a:tailEnd/>
          </a:ln>
        </p:spPr>
      </p:pic>
    </p:spTree>
    <p:extLst>
      <p:ext uri="{BB962C8B-B14F-4D97-AF65-F5344CB8AC3E}">
        <p14:creationId xmlns:p14="http://schemas.microsoft.com/office/powerpoint/2010/main" val="653637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8</a:t>
            </a:fld>
            <a:endParaRPr lang="nl-NL" sz="2400" dirty="0">
              <a:solidFill>
                <a:schemeClr val="bg1"/>
              </a:solidFill>
            </a:endParaRPr>
          </a:p>
        </p:txBody>
      </p:sp>
      <p:pic>
        <p:nvPicPr>
          <p:cNvPr id="4100" name="Picture 4" descr="http://usstudiesonline.com/wp-content/uploads/2014/10/GCSE-History-Revision-USSR-Flag-and-US-Flag.png"/>
          <p:cNvPicPr>
            <a:picLocks noChangeAspect="1" noChangeArrowheads="1"/>
          </p:cNvPicPr>
          <p:nvPr/>
        </p:nvPicPr>
        <p:blipFill rotWithShape="1">
          <a:blip r:embed="rId2">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p:cNvSpPr/>
          <p:nvPr/>
        </p:nvSpPr>
        <p:spPr>
          <a:xfrm>
            <a:off x="3396601" y="307036"/>
            <a:ext cx="7137257" cy="5632311"/>
          </a:xfrm>
          <a:prstGeom prst="rect">
            <a:avLst/>
          </a:prstGeom>
        </p:spPr>
        <p:txBody>
          <a:bodyPr wrap="square">
            <a:spAutoFit/>
          </a:bodyPr>
          <a:lstStyle/>
          <a:p>
            <a:r>
              <a:rPr lang="nl-NL" sz="2000" dirty="0" smtClean="0">
                <a:solidFill>
                  <a:schemeClr val="bg1"/>
                </a:solidFill>
              </a:rPr>
              <a:t>Ook in de Duitse bezettingszones gingen oost en west een eigen politiek voeren.</a:t>
            </a:r>
          </a:p>
          <a:p>
            <a:endParaRPr lang="nl-NL" sz="2000" u="sng" dirty="0">
              <a:solidFill>
                <a:schemeClr val="bg1"/>
              </a:solidFill>
            </a:endParaRPr>
          </a:p>
          <a:p>
            <a:endParaRPr lang="nl-NL" sz="2000" u="sng" dirty="0" smtClean="0">
              <a:solidFill>
                <a:schemeClr val="bg1"/>
              </a:solidFill>
            </a:endParaRPr>
          </a:p>
          <a:p>
            <a:endParaRPr lang="nl-NL" sz="2000" u="sng" dirty="0">
              <a:solidFill>
                <a:schemeClr val="bg1"/>
              </a:solidFill>
            </a:endParaRPr>
          </a:p>
          <a:p>
            <a:endParaRPr lang="nl-NL" sz="2000" u="sng" dirty="0" smtClean="0">
              <a:solidFill>
                <a:schemeClr val="bg1"/>
              </a:solidFill>
            </a:endParaRPr>
          </a:p>
          <a:p>
            <a:endParaRPr lang="nl-NL" sz="2000" u="sng" dirty="0">
              <a:solidFill>
                <a:schemeClr val="bg1"/>
              </a:solidFill>
            </a:endParaRPr>
          </a:p>
          <a:p>
            <a:endParaRPr lang="nl-NL" sz="2000" u="sng" dirty="0" smtClean="0">
              <a:solidFill>
                <a:schemeClr val="bg1"/>
              </a:solidFill>
            </a:endParaRPr>
          </a:p>
          <a:p>
            <a:endParaRPr lang="nl-NL" sz="2000" u="sng" dirty="0">
              <a:solidFill>
                <a:schemeClr val="bg1"/>
              </a:solidFill>
            </a:endParaRPr>
          </a:p>
          <a:p>
            <a:endParaRPr lang="nl-NL" sz="2000" u="sng" dirty="0" smtClean="0">
              <a:solidFill>
                <a:schemeClr val="bg1"/>
              </a:solidFill>
            </a:endParaRPr>
          </a:p>
          <a:p>
            <a:endParaRPr lang="nl-NL" sz="2000" u="sng" dirty="0">
              <a:solidFill>
                <a:schemeClr val="bg1"/>
              </a:solidFill>
            </a:endParaRPr>
          </a:p>
          <a:p>
            <a:endParaRPr lang="nl-NL" sz="2000" u="sng" dirty="0" smtClean="0">
              <a:solidFill>
                <a:schemeClr val="bg1"/>
              </a:solidFill>
            </a:endParaRPr>
          </a:p>
          <a:p>
            <a:endParaRPr lang="nl-NL" sz="2000" u="sng" dirty="0">
              <a:solidFill>
                <a:schemeClr val="bg1"/>
              </a:solidFill>
            </a:endParaRPr>
          </a:p>
          <a:p>
            <a:endParaRPr lang="nl-NL" sz="2000" u="sng" dirty="0" smtClean="0">
              <a:solidFill>
                <a:schemeClr val="bg1"/>
              </a:solidFill>
            </a:endParaRPr>
          </a:p>
          <a:p>
            <a:endParaRPr lang="nl-NL" sz="2000" u="sng" dirty="0">
              <a:solidFill>
                <a:schemeClr val="bg1"/>
              </a:solidFill>
            </a:endParaRPr>
          </a:p>
          <a:p>
            <a:endParaRPr lang="nl-NL" sz="2000" u="sng" dirty="0" smtClean="0">
              <a:solidFill>
                <a:schemeClr val="bg1"/>
              </a:solidFill>
            </a:endParaRPr>
          </a:p>
          <a:p>
            <a:endParaRPr lang="nl-NL" sz="2000" u="sng" dirty="0">
              <a:solidFill>
                <a:schemeClr val="bg1"/>
              </a:solidFill>
            </a:endParaRPr>
          </a:p>
          <a:p>
            <a:endParaRPr lang="nl-NL" sz="2000" u="sng" dirty="0" smtClean="0">
              <a:solidFill>
                <a:schemeClr val="bg1"/>
              </a:solidFill>
            </a:endParaRPr>
          </a:p>
        </p:txBody>
      </p:sp>
      <p:pic>
        <p:nvPicPr>
          <p:cNvPr id="16" name="Afbeelding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7219" y="2975543"/>
            <a:ext cx="926416" cy="861392"/>
          </a:xfrm>
          <a:prstGeom prst="rect">
            <a:avLst/>
          </a:prstGeom>
        </p:spPr>
      </p:pic>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7424" t="13987" r="58608" b="33949"/>
          <a:stretch/>
        </p:blipFill>
        <p:spPr bwMode="auto">
          <a:xfrm>
            <a:off x="3396599" y="1074058"/>
            <a:ext cx="4181373" cy="5109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hthoek 1"/>
          <p:cNvSpPr/>
          <p:nvPr/>
        </p:nvSpPr>
        <p:spPr>
          <a:xfrm>
            <a:off x="7852228" y="1074057"/>
            <a:ext cx="4180115" cy="1631216"/>
          </a:xfrm>
          <a:prstGeom prst="rect">
            <a:avLst/>
          </a:prstGeom>
        </p:spPr>
        <p:txBody>
          <a:bodyPr wrap="square">
            <a:spAutoFit/>
          </a:bodyPr>
          <a:lstStyle/>
          <a:p>
            <a:r>
              <a:rPr lang="nl-NL" sz="2000" dirty="0" smtClean="0">
                <a:solidFill>
                  <a:schemeClr val="bg1"/>
                </a:solidFill>
              </a:rPr>
              <a:t>Oost-Duitsland wordt Communistisch en militair zwak gehouden.</a:t>
            </a:r>
          </a:p>
          <a:p>
            <a:endParaRPr lang="nl-NL" sz="2000" dirty="0">
              <a:solidFill>
                <a:schemeClr val="bg1"/>
              </a:solidFill>
            </a:endParaRPr>
          </a:p>
          <a:p>
            <a:r>
              <a:rPr lang="nl-NL" sz="2000" dirty="0" smtClean="0">
                <a:solidFill>
                  <a:schemeClr val="bg1"/>
                </a:solidFill>
              </a:rPr>
              <a:t>West Duitsland democratisch en economisch snel opgebouwd.</a:t>
            </a:r>
            <a:endParaRPr lang="nl-NL" sz="2000" dirty="0">
              <a:solidFill>
                <a:schemeClr val="bg1"/>
              </a:solidFill>
            </a:endParaRPr>
          </a:p>
        </p:txBody>
      </p:sp>
    </p:spTree>
    <p:extLst>
      <p:ext uri="{BB962C8B-B14F-4D97-AF65-F5344CB8AC3E}">
        <p14:creationId xmlns:p14="http://schemas.microsoft.com/office/powerpoint/2010/main" val="62769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pic>
        <p:nvPicPr>
          <p:cNvPr id="27650" name="Picture 2" descr="http://upload.wikimedia.org/wikipedia/commons/thumb/8/83/Flag_of_Cambodia.svg/250px-Flag_of_Cambodia.svg.png">
            <a:hlinkClick r:id="rId4"/>
          </p:cNvPr>
          <p:cNvPicPr>
            <a:picLocks noChangeAspect="1" noChangeArrowheads="1"/>
          </p:cNvPicPr>
          <p:nvPr/>
        </p:nvPicPr>
        <p:blipFill>
          <a:blip r:embed="rId5" cstate="print"/>
          <a:srcRect/>
          <a:stretch>
            <a:fillRect/>
          </a:stretch>
        </p:blipFill>
        <p:spPr bwMode="auto">
          <a:xfrm>
            <a:off x="2495601" y="2468540"/>
            <a:ext cx="6858529" cy="4389461"/>
          </a:xfrm>
          <a:prstGeom prst="rect">
            <a:avLst/>
          </a:prstGeom>
          <a:noFill/>
        </p:spPr>
      </p:pic>
      <p:sp>
        <p:nvSpPr>
          <p:cNvPr id="2" name="Titel 1"/>
          <p:cNvSpPr>
            <a:spLocks noGrp="1"/>
          </p:cNvSpPr>
          <p:nvPr>
            <p:ph type="title"/>
          </p:nvPr>
        </p:nvSpPr>
        <p:spPr/>
        <p:txBody>
          <a:bodyPr>
            <a:normAutofit/>
          </a:bodyPr>
          <a:lstStyle/>
          <a:p>
            <a:r>
              <a:rPr lang="nl-NL" sz="6000" dirty="0">
                <a:solidFill>
                  <a:schemeClr val="bg1"/>
                </a:solidFill>
              </a:rPr>
              <a:t>Cambodja onafhankelijk.</a:t>
            </a:r>
            <a:endParaRPr lang="nl-NL" sz="6000" dirty="0">
              <a:solidFill>
                <a:schemeClr val="bg1"/>
              </a:solidFill>
            </a:endParaRPr>
          </a:p>
        </p:txBody>
      </p:sp>
      <p:sp>
        <p:nvSpPr>
          <p:cNvPr id="3" name="Tijdelijke aanduiding voor inhoud 2"/>
          <p:cNvSpPr>
            <a:spLocks noGrp="1"/>
          </p:cNvSpPr>
          <p:nvPr>
            <p:ph idx="1"/>
          </p:nvPr>
        </p:nvSpPr>
        <p:spPr>
          <a:xfrm>
            <a:off x="3791744" y="1052736"/>
            <a:ext cx="4402832" cy="1385392"/>
          </a:xfrm>
        </p:spPr>
        <p:txBody>
          <a:bodyPr>
            <a:normAutofit fontScale="47500" lnSpcReduction="20000"/>
          </a:bodyPr>
          <a:lstStyle/>
          <a:p>
            <a:endParaRPr lang="nl-NL" dirty="0" smtClean="0"/>
          </a:p>
          <a:p>
            <a:endParaRPr lang="nl-NL" dirty="0" smtClean="0"/>
          </a:p>
          <a:p>
            <a:r>
              <a:rPr lang="nl-NL" sz="4200" dirty="0">
                <a:solidFill>
                  <a:schemeClr val="bg1"/>
                </a:solidFill>
              </a:rPr>
              <a:t>Op 9 November 1953 werd Cambodja onder leiding van </a:t>
            </a:r>
            <a:r>
              <a:rPr lang="nl-NL" sz="4200" dirty="0" err="1">
                <a:solidFill>
                  <a:schemeClr val="bg1"/>
                </a:solidFill>
              </a:rPr>
              <a:t>Norodom</a:t>
            </a:r>
            <a:r>
              <a:rPr lang="nl-NL" sz="4200" dirty="0">
                <a:solidFill>
                  <a:schemeClr val="bg1"/>
                </a:solidFill>
              </a:rPr>
              <a:t> </a:t>
            </a:r>
            <a:r>
              <a:rPr lang="nl-NL" sz="4200" dirty="0" err="1">
                <a:solidFill>
                  <a:schemeClr val="bg1"/>
                </a:solidFill>
              </a:rPr>
              <a:t>Shianouk</a:t>
            </a:r>
            <a:r>
              <a:rPr lang="nl-NL" sz="4200" dirty="0">
                <a:solidFill>
                  <a:schemeClr val="bg1"/>
                </a:solidFill>
              </a:rPr>
              <a:t> onafhankelijk.</a:t>
            </a:r>
            <a:endParaRPr lang="nl-NL" sz="4200" dirty="0">
              <a:solidFill>
                <a:schemeClr val="bg1"/>
              </a:solidFill>
            </a:endParaRPr>
          </a:p>
        </p:txBody>
      </p:sp>
      <p:pic>
        <p:nvPicPr>
          <p:cNvPr id="5" name="irc_mi" descr="http://thumbs.dreamstime.com/x/bedrijfsmens-met-een-grote-pen-34086404.jpg">
            <a:hlinkClick r:id="rId6"/>
          </p:cNvPr>
          <p:cNvPicPr/>
          <p:nvPr/>
        </p:nvPicPr>
        <p:blipFill>
          <a:blip r:embed="rId7" cstate="print"/>
          <a:srcRect/>
          <a:stretch>
            <a:fillRect/>
          </a:stretch>
        </p:blipFill>
        <p:spPr bwMode="auto">
          <a:xfrm>
            <a:off x="9336361" y="4725144"/>
            <a:ext cx="923925" cy="1385888"/>
          </a:xfrm>
          <a:prstGeom prst="rect">
            <a:avLst/>
          </a:prstGeom>
          <a:noFill/>
          <a:ln w="9525">
            <a:noFill/>
            <a:miter lim="800000"/>
            <a:headEnd/>
            <a:tailEnd/>
          </a:ln>
        </p:spPr>
      </p:pic>
    </p:spTree>
    <p:extLst>
      <p:ext uri="{BB962C8B-B14F-4D97-AF65-F5344CB8AC3E}">
        <p14:creationId xmlns:p14="http://schemas.microsoft.com/office/powerpoint/2010/main" val="20756517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a:xfrm>
            <a:off x="1991544" y="0"/>
            <a:ext cx="8229600" cy="1143000"/>
          </a:xfrm>
        </p:spPr>
        <p:txBody>
          <a:bodyPr>
            <a:noAutofit/>
          </a:bodyPr>
          <a:lstStyle/>
          <a:p>
            <a:r>
              <a:rPr lang="nl-NL" sz="7200" dirty="0">
                <a:solidFill>
                  <a:schemeClr val="bg1"/>
                </a:solidFill>
              </a:rPr>
              <a:t>Indonesië</a:t>
            </a:r>
            <a:endParaRPr lang="nl-NL" sz="7200" dirty="0">
              <a:solidFill>
                <a:schemeClr val="bg1"/>
              </a:solidFill>
            </a:endParaRPr>
          </a:p>
        </p:txBody>
      </p:sp>
      <p:sp>
        <p:nvSpPr>
          <p:cNvPr id="3" name="Tijdelijke aanduiding voor inhoud 2"/>
          <p:cNvSpPr>
            <a:spLocks noGrp="1"/>
          </p:cNvSpPr>
          <p:nvPr>
            <p:ph idx="1"/>
          </p:nvPr>
        </p:nvSpPr>
        <p:spPr>
          <a:xfrm>
            <a:off x="4223792" y="908720"/>
            <a:ext cx="6444208" cy="5949280"/>
          </a:xfrm>
        </p:spPr>
        <p:txBody>
          <a:bodyPr>
            <a:normAutofit/>
          </a:bodyPr>
          <a:lstStyle/>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r>
              <a:rPr lang="nl-NL" sz="2000" dirty="0">
                <a:solidFill>
                  <a:schemeClr val="bg1"/>
                </a:solidFill>
              </a:rPr>
              <a:t>Indonesië was vanaf 1816 een kolonie van Nederland</a:t>
            </a:r>
          </a:p>
          <a:p>
            <a:pPr>
              <a:buNone/>
            </a:pPr>
            <a:r>
              <a:rPr lang="nl-NL" sz="2000" dirty="0">
                <a:solidFill>
                  <a:schemeClr val="bg1"/>
                </a:solidFill>
              </a:rPr>
              <a:t>	</a:t>
            </a:r>
            <a:r>
              <a:rPr lang="nl-NL" sz="2000" dirty="0">
                <a:solidFill>
                  <a:schemeClr val="bg1"/>
                </a:solidFill>
                <a:sym typeface="Wingdings" pitchFamily="2" charset="2"/>
              </a:rPr>
              <a:t> </a:t>
            </a:r>
            <a:r>
              <a:rPr lang="nl-NL" sz="2000" dirty="0" err="1">
                <a:solidFill>
                  <a:schemeClr val="bg1"/>
                </a:solidFill>
                <a:sym typeface="Wingdings" pitchFamily="2" charset="2"/>
              </a:rPr>
              <a:t>Nederlands-Indië</a:t>
            </a:r>
            <a:endParaRPr lang="nl-NL" sz="2000" dirty="0">
              <a:solidFill>
                <a:schemeClr val="bg1"/>
              </a:solidFill>
            </a:endParaRPr>
          </a:p>
          <a:p>
            <a:r>
              <a:rPr lang="nl-NL" sz="2000" dirty="0">
                <a:solidFill>
                  <a:schemeClr val="bg1"/>
                </a:solidFill>
              </a:rPr>
              <a:t>Rond 1945 was de koloniale leider </a:t>
            </a:r>
            <a:r>
              <a:rPr lang="nl-NL" sz="2000" dirty="0" err="1">
                <a:solidFill>
                  <a:schemeClr val="bg1"/>
                </a:solidFill>
              </a:rPr>
              <a:t>Hubertus</a:t>
            </a:r>
            <a:r>
              <a:rPr lang="nl-NL" sz="2000" dirty="0">
                <a:solidFill>
                  <a:schemeClr val="bg1"/>
                </a:solidFill>
              </a:rPr>
              <a:t> van Mook</a:t>
            </a:r>
            <a:endParaRPr lang="nl-NL" sz="2000" dirty="0">
              <a:solidFill>
                <a:schemeClr val="bg1"/>
              </a:solidFill>
            </a:endParaRPr>
          </a:p>
        </p:txBody>
      </p:sp>
      <p:pic>
        <p:nvPicPr>
          <p:cNvPr id="9" name="Afbeelding 8" descr="http://upload.wikimedia.org/wikipedia/commons/thumb/5/57/H.J.J_van_Mook._Luitenant-gouverneur_generaal_van_Nederlands-Indi%C3%AB_%281947%29.jpg/220px-H.J.J_van_Mook._Luitenant-gouverneur_generaal_van_Nederlands-Indi%C3%AB_%281947%29.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432" y="0"/>
            <a:ext cx="3240360" cy="6858000"/>
          </a:xfrm>
          <a:prstGeom prst="rect">
            <a:avLst/>
          </a:prstGeom>
          <a:noFill/>
          <a:ln>
            <a:noFill/>
          </a:ln>
        </p:spPr>
      </p:pic>
      <p:pic>
        <p:nvPicPr>
          <p:cNvPr id="10" name="irc_mi" descr="http://thumbs.dreamstime.com/x/bedrijfsmens-met-een-grote-pen-34086404.jpg">
            <a:hlinkClick r:id="rId5"/>
          </p:cNvPr>
          <p:cNvPicPr/>
          <p:nvPr/>
        </p:nvPicPr>
        <p:blipFill>
          <a:blip r:embed="rId6" cstate="print"/>
          <a:srcRect/>
          <a:stretch>
            <a:fillRect/>
          </a:stretch>
        </p:blipFill>
        <p:spPr bwMode="auto">
          <a:xfrm>
            <a:off x="9480377" y="4869160"/>
            <a:ext cx="923925" cy="1385888"/>
          </a:xfrm>
          <a:prstGeom prst="rect">
            <a:avLst/>
          </a:prstGeom>
          <a:noFill/>
          <a:ln w="9525">
            <a:noFill/>
            <a:miter lim="800000"/>
            <a:headEnd/>
            <a:tailEnd/>
          </a:ln>
        </p:spPr>
      </p:pic>
    </p:spTree>
    <p:extLst>
      <p:ext uri="{BB962C8B-B14F-4D97-AF65-F5344CB8AC3E}">
        <p14:creationId xmlns:p14="http://schemas.microsoft.com/office/powerpoint/2010/main" val="26663522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a:xfrm>
            <a:off x="4727848" y="0"/>
            <a:ext cx="5940152" cy="7461448"/>
          </a:xfrm>
        </p:spPr>
        <p:txBody>
          <a:bodyPr>
            <a:normAutofit/>
          </a:bodyPr>
          <a:lstStyle/>
          <a:p>
            <a:pPr lvl="0"/>
            <a:r>
              <a:rPr lang="nl-NL" sz="2000" dirty="0">
                <a:solidFill>
                  <a:schemeClr val="bg1"/>
                </a:solidFill>
              </a:rPr>
              <a:t>Tijdens de tweede wereldoorlog </a:t>
            </a:r>
            <a:r>
              <a:rPr lang="nl-NL" sz="2000" dirty="0">
                <a:solidFill>
                  <a:schemeClr val="bg1"/>
                </a:solidFill>
                <a:sym typeface="Wingdings" pitchFamily="2" charset="2"/>
              </a:rPr>
              <a:t></a:t>
            </a:r>
            <a:r>
              <a:rPr lang="nl-NL" sz="2000" dirty="0">
                <a:solidFill>
                  <a:schemeClr val="bg1"/>
                </a:solidFill>
              </a:rPr>
              <a:t> </a:t>
            </a:r>
            <a:r>
              <a:rPr lang="nl-NL" sz="2000" dirty="0" err="1">
                <a:solidFill>
                  <a:schemeClr val="bg1"/>
                </a:solidFill>
              </a:rPr>
              <a:t>Nederlands-Indië</a:t>
            </a:r>
            <a:r>
              <a:rPr lang="nl-NL" sz="2000" dirty="0">
                <a:solidFill>
                  <a:schemeClr val="bg1"/>
                </a:solidFill>
              </a:rPr>
              <a:t> bezet door het Japanse leger. </a:t>
            </a:r>
          </a:p>
          <a:p>
            <a:pPr lvl="0"/>
            <a:r>
              <a:rPr lang="nl-NL" sz="2000" dirty="0">
                <a:solidFill>
                  <a:schemeClr val="bg1"/>
                </a:solidFill>
              </a:rPr>
              <a:t>Nederlandse militairen </a:t>
            </a:r>
            <a:r>
              <a:rPr lang="nl-NL" sz="2000" dirty="0">
                <a:solidFill>
                  <a:schemeClr val="bg1"/>
                </a:solidFill>
                <a:sym typeface="Wingdings" pitchFamily="2" charset="2"/>
              </a:rPr>
              <a:t></a:t>
            </a:r>
            <a:r>
              <a:rPr lang="nl-NL" sz="2000" dirty="0">
                <a:solidFill>
                  <a:schemeClr val="bg1"/>
                </a:solidFill>
              </a:rPr>
              <a:t> in </a:t>
            </a:r>
            <a:r>
              <a:rPr lang="nl-NL" sz="2000" u="sng" dirty="0">
                <a:solidFill>
                  <a:schemeClr val="bg1"/>
                </a:solidFill>
              </a:rPr>
              <a:t>krijgsgevangenkampen</a:t>
            </a:r>
          </a:p>
          <a:p>
            <a:pPr lvl="0"/>
            <a:r>
              <a:rPr lang="nl-NL" sz="2000" dirty="0">
                <a:solidFill>
                  <a:schemeClr val="bg1"/>
                </a:solidFill>
              </a:rPr>
              <a:t>voor burgers en kinderen </a:t>
            </a:r>
            <a:r>
              <a:rPr lang="nl-NL" sz="2000" dirty="0">
                <a:solidFill>
                  <a:schemeClr val="bg1"/>
                </a:solidFill>
                <a:sym typeface="Wingdings" pitchFamily="2" charset="2"/>
              </a:rPr>
              <a:t></a:t>
            </a:r>
            <a:r>
              <a:rPr lang="nl-NL" sz="2000" dirty="0">
                <a:solidFill>
                  <a:schemeClr val="bg1"/>
                </a:solidFill>
              </a:rPr>
              <a:t> </a:t>
            </a:r>
            <a:r>
              <a:rPr lang="nl-NL" sz="2000" u="sng" dirty="0">
                <a:solidFill>
                  <a:schemeClr val="bg1"/>
                </a:solidFill>
              </a:rPr>
              <a:t>interneringskampen</a:t>
            </a:r>
            <a:endParaRPr lang="nl-NL" sz="2000" dirty="0">
              <a:solidFill>
                <a:schemeClr val="bg1"/>
              </a:solidFill>
            </a:endParaRPr>
          </a:p>
          <a:p>
            <a:endParaRPr lang="nl-NL" sz="2000" dirty="0">
              <a:solidFill>
                <a:schemeClr val="bg1"/>
              </a:solidFill>
            </a:endParaRPr>
          </a:p>
          <a:p>
            <a:r>
              <a:rPr lang="nl-NL" sz="2000" dirty="0">
                <a:solidFill>
                  <a:schemeClr val="bg1"/>
                </a:solidFill>
              </a:rPr>
              <a:t>Japan kreeg veel nationale leiders achter zich. </a:t>
            </a:r>
          </a:p>
          <a:p>
            <a:r>
              <a:rPr lang="nl-NL" sz="2000" dirty="0" err="1">
                <a:solidFill>
                  <a:schemeClr val="bg1"/>
                </a:solidFill>
              </a:rPr>
              <a:t>Soekarno</a:t>
            </a:r>
            <a:r>
              <a:rPr lang="nl-NL" sz="2000" dirty="0">
                <a:solidFill>
                  <a:schemeClr val="bg1"/>
                </a:solidFill>
                <a:sym typeface="Wingdings" pitchFamily="2" charset="2"/>
              </a:rPr>
              <a:t> kans om als leider voor het volk te zijn.</a:t>
            </a:r>
          </a:p>
          <a:p>
            <a:r>
              <a:rPr lang="nl-NL" sz="2000" dirty="0">
                <a:solidFill>
                  <a:schemeClr val="bg1"/>
                </a:solidFill>
                <a:sym typeface="Wingdings" pitchFamily="2" charset="2"/>
              </a:rPr>
              <a:t> 1 voorwaardehij moest Japan helpen. </a:t>
            </a:r>
            <a:r>
              <a:rPr lang="nl-NL" sz="2000" dirty="0">
                <a:solidFill>
                  <a:schemeClr val="bg1"/>
                </a:solidFill>
              </a:rPr>
              <a:t> </a:t>
            </a:r>
          </a:p>
          <a:p>
            <a:pPr lvl="0"/>
            <a:endParaRPr lang="nl-NL" sz="2000" dirty="0">
              <a:solidFill>
                <a:schemeClr val="bg1"/>
              </a:solidFill>
            </a:endParaRPr>
          </a:p>
          <a:p>
            <a:pPr lvl="0"/>
            <a:endParaRPr lang="nl-NL" sz="2000" dirty="0">
              <a:solidFill>
                <a:schemeClr val="bg1"/>
              </a:solidFill>
            </a:endParaRPr>
          </a:p>
          <a:p>
            <a:pPr>
              <a:buNone/>
            </a:pPr>
            <a:r>
              <a:rPr lang="nl-NL" sz="2000" dirty="0">
                <a:solidFill>
                  <a:schemeClr val="bg1"/>
                </a:solidFill>
              </a:rPr>
              <a:t> </a:t>
            </a:r>
          </a:p>
          <a:p>
            <a:pPr lvl="0"/>
            <a:endParaRPr lang="nl-NL" sz="2000" dirty="0">
              <a:solidFill>
                <a:schemeClr val="bg1"/>
              </a:solidFill>
            </a:endParaRPr>
          </a:p>
          <a:p>
            <a:pPr lvl="0"/>
            <a:r>
              <a:rPr lang="nl-NL" sz="2000" dirty="0">
                <a:solidFill>
                  <a:schemeClr val="bg1"/>
                </a:solidFill>
              </a:rPr>
              <a:t>Japan maakte een eind aan het koloniale gezag van Nederland. Nederlanders werden voor jaren opgesloten in de kampen.</a:t>
            </a:r>
          </a:p>
          <a:p>
            <a:pPr>
              <a:buNone/>
            </a:pPr>
            <a:r>
              <a:rPr lang="nl-NL" sz="2000" dirty="0">
                <a:solidFill>
                  <a:schemeClr val="bg1"/>
                </a:solidFill>
              </a:rPr>
              <a:t> </a:t>
            </a:r>
          </a:p>
          <a:p>
            <a:endParaRPr lang="nl-NL" dirty="0"/>
          </a:p>
        </p:txBody>
      </p:sp>
      <p:pic>
        <p:nvPicPr>
          <p:cNvPr id="5" name="irc_mi" descr="http://thumbs.dreamstime.com/x/bedrijfsmens-met-een-grote-pen-34086404.jpg">
            <a:hlinkClick r:id="rId4"/>
          </p:cNvPr>
          <p:cNvPicPr/>
          <p:nvPr/>
        </p:nvPicPr>
        <p:blipFill>
          <a:blip r:embed="rId5" cstate="print"/>
          <a:srcRect/>
          <a:stretch>
            <a:fillRect/>
          </a:stretch>
        </p:blipFill>
        <p:spPr bwMode="auto">
          <a:xfrm>
            <a:off x="9408369" y="2924944"/>
            <a:ext cx="923925" cy="1385888"/>
          </a:xfrm>
          <a:prstGeom prst="rect">
            <a:avLst/>
          </a:prstGeom>
          <a:noFill/>
          <a:ln w="9525">
            <a:noFill/>
            <a:miter lim="800000"/>
            <a:headEnd/>
            <a:tailEnd/>
          </a:ln>
        </p:spPr>
      </p:pic>
      <p:pic>
        <p:nvPicPr>
          <p:cNvPr id="6" name="Afbeelding 5" descr="Soekarno.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0"/>
            <a:ext cx="3275856" cy="6858000"/>
          </a:xfrm>
          <a:prstGeom prst="rect">
            <a:avLst/>
          </a:prstGeom>
          <a:noFill/>
          <a:ln>
            <a:noFill/>
          </a:ln>
        </p:spPr>
      </p:pic>
    </p:spTree>
    <p:extLst>
      <p:ext uri="{BB962C8B-B14F-4D97-AF65-F5344CB8AC3E}">
        <p14:creationId xmlns:p14="http://schemas.microsoft.com/office/powerpoint/2010/main" val="34676002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a:xfrm>
            <a:off x="4943872" y="0"/>
            <a:ext cx="5724128" cy="1417638"/>
          </a:xfrm>
        </p:spPr>
        <p:txBody>
          <a:bodyPr>
            <a:normAutofit fontScale="90000"/>
          </a:bodyPr>
          <a:lstStyle/>
          <a:p>
            <a:r>
              <a:rPr lang="nl-NL" sz="6000" dirty="0">
                <a:solidFill>
                  <a:schemeClr val="bg1"/>
                </a:solidFill>
              </a:rPr>
              <a:t>Indonesië onafhankelijk</a:t>
            </a:r>
            <a:endParaRPr lang="nl-NL" sz="6000" dirty="0">
              <a:solidFill>
                <a:schemeClr val="bg1"/>
              </a:solidFill>
            </a:endParaRPr>
          </a:p>
        </p:txBody>
      </p:sp>
      <p:sp>
        <p:nvSpPr>
          <p:cNvPr id="3" name="Tijdelijke aanduiding voor inhoud 2"/>
          <p:cNvSpPr>
            <a:spLocks noGrp="1"/>
          </p:cNvSpPr>
          <p:nvPr>
            <p:ph idx="1"/>
          </p:nvPr>
        </p:nvSpPr>
        <p:spPr>
          <a:xfrm>
            <a:off x="4943872" y="0"/>
            <a:ext cx="5724128" cy="6858000"/>
          </a:xfrm>
        </p:spPr>
        <p:txBody>
          <a:bodyPr>
            <a:normAutofit/>
          </a:bodyPr>
          <a:lstStyle/>
          <a:p>
            <a:pPr lvl="0">
              <a:buNone/>
            </a:pPr>
            <a:endParaRPr lang="nl-NL" sz="2000" dirty="0">
              <a:solidFill>
                <a:schemeClr val="bg1"/>
              </a:solidFill>
            </a:endParaRPr>
          </a:p>
          <a:p>
            <a:pPr lvl="0">
              <a:buNone/>
            </a:pPr>
            <a:endParaRPr lang="nl-NL" sz="2000" dirty="0">
              <a:solidFill>
                <a:schemeClr val="bg1"/>
              </a:solidFill>
            </a:endParaRPr>
          </a:p>
          <a:p>
            <a:pPr lvl="0">
              <a:buNone/>
            </a:pPr>
            <a:endParaRPr lang="nl-NL" sz="2000" dirty="0">
              <a:solidFill>
                <a:schemeClr val="bg1"/>
              </a:solidFill>
            </a:endParaRPr>
          </a:p>
          <a:p>
            <a:pPr lvl="0">
              <a:buNone/>
            </a:pPr>
            <a:endParaRPr lang="nl-NL" sz="2000" dirty="0">
              <a:solidFill>
                <a:schemeClr val="bg1"/>
              </a:solidFill>
            </a:endParaRPr>
          </a:p>
          <a:p>
            <a:pPr lvl="0">
              <a:buNone/>
            </a:pPr>
            <a:endParaRPr lang="nl-NL" sz="2000" dirty="0">
              <a:solidFill>
                <a:schemeClr val="bg1"/>
              </a:solidFill>
            </a:endParaRPr>
          </a:p>
          <a:p>
            <a:pPr lvl="0">
              <a:buNone/>
            </a:pPr>
            <a:endParaRPr lang="nl-NL" sz="2000" dirty="0">
              <a:solidFill>
                <a:schemeClr val="bg1"/>
              </a:solidFill>
            </a:endParaRPr>
          </a:p>
          <a:p>
            <a:r>
              <a:rPr lang="nl-NL" sz="2000" dirty="0">
                <a:solidFill>
                  <a:schemeClr val="bg1"/>
                </a:solidFill>
              </a:rPr>
              <a:t>17 augustus 1945 </a:t>
            </a:r>
            <a:r>
              <a:rPr lang="nl-NL" sz="2000" dirty="0">
                <a:solidFill>
                  <a:schemeClr val="bg1"/>
                </a:solidFill>
                <a:sym typeface="Wingdings" pitchFamily="2" charset="2"/>
              </a:rPr>
              <a:t></a:t>
            </a:r>
            <a:r>
              <a:rPr lang="nl-NL" sz="2000" dirty="0">
                <a:solidFill>
                  <a:schemeClr val="bg1"/>
                </a:solidFill>
              </a:rPr>
              <a:t> </a:t>
            </a:r>
            <a:r>
              <a:rPr lang="nl-NL" sz="2000" dirty="0" err="1">
                <a:solidFill>
                  <a:schemeClr val="bg1"/>
                </a:solidFill>
              </a:rPr>
              <a:t>Soekarno</a:t>
            </a:r>
            <a:r>
              <a:rPr lang="nl-NL" sz="2000" dirty="0">
                <a:solidFill>
                  <a:schemeClr val="bg1"/>
                </a:solidFill>
              </a:rPr>
              <a:t> en </a:t>
            </a:r>
            <a:r>
              <a:rPr lang="nl-NL" sz="2000" u="sng" dirty="0" err="1">
                <a:solidFill>
                  <a:schemeClr val="bg1"/>
                </a:solidFill>
              </a:rPr>
              <a:t>Hatta</a:t>
            </a:r>
            <a:r>
              <a:rPr lang="nl-NL" sz="2000" dirty="0">
                <a:solidFill>
                  <a:schemeClr val="bg1"/>
                </a:solidFill>
              </a:rPr>
              <a:t> (nationale leider en vicepresident) riepen de onafhankelijke republiek Indonesië uit. </a:t>
            </a:r>
          </a:p>
          <a:p>
            <a:r>
              <a:rPr lang="nl-NL" sz="2000" dirty="0">
                <a:solidFill>
                  <a:schemeClr val="bg1"/>
                </a:solidFill>
              </a:rPr>
              <a:t> Nederland zag de Japanse bezetting slechts als een onderbreking van hun leiderschap. </a:t>
            </a:r>
          </a:p>
          <a:p>
            <a:pPr lvl="0"/>
            <a:endParaRPr lang="nl-NL" sz="2000" dirty="0">
              <a:solidFill>
                <a:schemeClr val="bg1"/>
              </a:solidFill>
            </a:endParaRPr>
          </a:p>
          <a:p>
            <a:pPr lvl="0"/>
            <a:endParaRPr lang="nl-NL" sz="2000" dirty="0">
              <a:solidFill>
                <a:schemeClr val="bg1"/>
              </a:solidFill>
            </a:endParaRPr>
          </a:p>
          <a:p>
            <a:pPr lvl="0"/>
            <a:endParaRPr lang="nl-NL" sz="2000" dirty="0">
              <a:solidFill>
                <a:schemeClr val="bg1"/>
              </a:solidFill>
            </a:endParaRPr>
          </a:p>
          <a:p>
            <a:pPr lvl="0"/>
            <a:endParaRPr lang="nl-NL" sz="2000" dirty="0">
              <a:solidFill>
                <a:schemeClr val="bg1"/>
              </a:solidFill>
            </a:endParaRPr>
          </a:p>
          <a:p>
            <a:pPr lvl="0"/>
            <a:r>
              <a:rPr lang="nl-NL" sz="2000" dirty="0">
                <a:solidFill>
                  <a:schemeClr val="bg1"/>
                </a:solidFill>
              </a:rPr>
              <a:t>Toen Japan na de tweede wereldoorlog verslagen was probeerde Nederland hun koloniale leiderschap zo snel mogelijk te herstellen.</a:t>
            </a:r>
          </a:p>
          <a:p>
            <a:pPr>
              <a:buNone/>
            </a:pPr>
            <a:r>
              <a:rPr lang="nl-NL" sz="2000" dirty="0">
                <a:solidFill>
                  <a:schemeClr val="bg1"/>
                </a:solidFill>
              </a:rPr>
              <a:t> </a:t>
            </a:r>
          </a:p>
          <a:p>
            <a:endParaRPr lang="nl-NL" dirty="0"/>
          </a:p>
        </p:txBody>
      </p:sp>
      <p:pic>
        <p:nvPicPr>
          <p:cNvPr id="5" name="irc_mi" descr="http://thumbs.dreamstime.com/x/bedrijfsmens-met-een-grote-pen-34086404.jpg">
            <a:hlinkClick r:id="rId4"/>
          </p:cNvPr>
          <p:cNvPicPr/>
          <p:nvPr/>
        </p:nvPicPr>
        <p:blipFill>
          <a:blip r:embed="rId5" cstate="print"/>
          <a:srcRect/>
          <a:stretch>
            <a:fillRect/>
          </a:stretch>
        </p:blipFill>
        <p:spPr bwMode="auto">
          <a:xfrm>
            <a:off x="9480377" y="3933056"/>
            <a:ext cx="923925" cy="1385888"/>
          </a:xfrm>
          <a:prstGeom prst="rect">
            <a:avLst/>
          </a:prstGeom>
          <a:noFill/>
          <a:ln w="9525">
            <a:noFill/>
            <a:miter lim="800000"/>
            <a:headEnd/>
            <a:tailEnd/>
          </a:ln>
        </p:spPr>
      </p:pic>
      <p:pic>
        <p:nvPicPr>
          <p:cNvPr id="6" name="Afbeelding 5" descr="http://upload.wikimedia.org/wikipedia/commons/f/f8/Hatta-1.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1"/>
            <a:ext cx="3491880" cy="6858000"/>
          </a:xfrm>
          <a:prstGeom prst="rect">
            <a:avLst/>
          </a:prstGeom>
          <a:noFill/>
          <a:ln>
            <a:noFill/>
          </a:ln>
        </p:spPr>
      </p:pic>
    </p:spTree>
    <p:extLst>
      <p:ext uri="{BB962C8B-B14F-4D97-AF65-F5344CB8AC3E}">
        <p14:creationId xmlns:p14="http://schemas.microsoft.com/office/powerpoint/2010/main" val="5003612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a:xfrm>
            <a:off x="4727848" y="0"/>
            <a:ext cx="5482952" cy="6858000"/>
          </a:xfrm>
        </p:spPr>
        <p:txBody>
          <a:bodyPr>
            <a:normAutofit/>
          </a:bodyPr>
          <a:lstStyle/>
          <a:p>
            <a:pPr lvl="0"/>
            <a:endParaRPr lang="nl-NL" dirty="0" smtClean="0">
              <a:solidFill>
                <a:schemeClr val="bg1"/>
              </a:solidFill>
            </a:endParaRPr>
          </a:p>
          <a:p>
            <a:pPr lvl="0"/>
            <a:endParaRPr lang="nl-NL" dirty="0" smtClean="0">
              <a:solidFill>
                <a:schemeClr val="bg1"/>
              </a:solidFill>
            </a:endParaRPr>
          </a:p>
          <a:p>
            <a:r>
              <a:rPr lang="nl-NL" dirty="0" smtClean="0">
                <a:solidFill>
                  <a:schemeClr val="bg1"/>
                </a:solidFill>
              </a:rPr>
              <a:t> </a:t>
            </a:r>
            <a:r>
              <a:rPr lang="nl-NL" sz="2000" dirty="0">
                <a:solidFill>
                  <a:schemeClr val="bg1"/>
                </a:solidFill>
              </a:rPr>
              <a:t>Met </a:t>
            </a:r>
            <a:r>
              <a:rPr lang="nl-NL" sz="2000" dirty="0" err="1">
                <a:solidFill>
                  <a:schemeClr val="bg1"/>
                </a:solidFill>
              </a:rPr>
              <a:t>Soekarno</a:t>
            </a:r>
            <a:r>
              <a:rPr lang="nl-NL" sz="2000" dirty="0">
                <a:solidFill>
                  <a:schemeClr val="bg1"/>
                </a:solidFill>
              </a:rPr>
              <a:t> en zijn Republiek mocht niet worden onderhandeld, maar die afspraak hield niet lang stand, Nederland had geen keus. Hun gezag was te zwak. 27 december 1945 legde Nederland zich bij de onafhankelijkheid neer.</a:t>
            </a: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endParaRPr lang="nl-NL" sz="2000" dirty="0">
              <a:solidFill>
                <a:schemeClr val="bg1"/>
              </a:solidFill>
            </a:endParaRPr>
          </a:p>
          <a:p>
            <a:pPr lvl="0"/>
            <a:endParaRPr lang="nl-NL" sz="2000" dirty="0">
              <a:solidFill>
                <a:schemeClr val="bg1"/>
              </a:solidFill>
            </a:endParaRPr>
          </a:p>
          <a:p>
            <a:pPr lvl="0"/>
            <a:endParaRPr lang="nl-NL" sz="2000" dirty="0">
              <a:solidFill>
                <a:schemeClr val="bg1"/>
              </a:solidFill>
            </a:endParaRPr>
          </a:p>
          <a:p>
            <a:pPr lvl="0"/>
            <a:r>
              <a:rPr lang="nl-NL" sz="2000" dirty="0">
                <a:solidFill>
                  <a:schemeClr val="bg1"/>
                </a:solidFill>
              </a:rPr>
              <a:t>Na een overgangsperiode onder toezicht van de VN en een </a:t>
            </a:r>
            <a:r>
              <a:rPr lang="nl-NL" sz="2000" u="sng" dirty="0">
                <a:solidFill>
                  <a:schemeClr val="bg1"/>
                </a:solidFill>
              </a:rPr>
              <a:t>volksraadpleging</a:t>
            </a:r>
            <a:r>
              <a:rPr lang="nl-NL" sz="2000" dirty="0">
                <a:solidFill>
                  <a:schemeClr val="bg1"/>
                </a:solidFill>
              </a:rPr>
              <a:t> werd </a:t>
            </a:r>
            <a:r>
              <a:rPr lang="nl-NL" sz="2000" dirty="0" err="1">
                <a:solidFill>
                  <a:schemeClr val="bg1"/>
                </a:solidFill>
              </a:rPr>
              <a:t>Nieuw-Guinea</a:t>
            </a:r>
            <a:r>
              <a:rPr lang="nl-NL" sz="2000" dirty="0">
                <a:solidFill>
                  <a:schemeClr val="bg1"/>
                </a:solidFill>
              </a:rPr>
              <a:t> ingelijfd bij Indonesië, dit gebeurde pas in 1962</a:t>
            </a:r>
            <a:r>
              <a:rPr lang="nl-NL" sz="2000" dirty="0"/>
              <a:t>.</a:t>
            </a:r>
          </a:p>
          <a:p>
            <a:endParaRPr lang="nl-NL" dirty="0"/>
          </a:p>
        </p:txBody>
      </p:sp>
      <p:pic>
        <p:nvPicPr>
          <p:cNvPr id="5" name="irc_mi" descr="http://thumbs.dreamstime.com/x/bedrijfsmens-met-een-grote-pen-34086404.jpg">
            <a:hlinkClick r:id="rId4"/>
          </p:cNvPr>
          <p:cNvPicPr/>
          <p:nvPr/>
        </p:nvPicPr>
        <p:blipFill>
          <a:blip r:embed="rId5" cstate="print"/>
          <a:srcRect/>
          <a:stretch>
            <a:fillRect/>
          </a:stretch>
        </p:blipFill>
        <p:spPr bwMode="auto">
          <a:xfrm>
            <a:off x="9408369" y="3212976"/>
            <a:ext cx="923925" cy="1385888"/>
          </a:xfrm>
          <a:prstGeom prst="rect">
            <a:avLst/>
          </a:prstGeom>
          <a:noFill/>
          <a:ln w="9525">
            <a:noFill/>
            <a:miter lim="800000"/>
            <a:headEnd/>
            <a:tailEnd/>
          </a:ln>
        </p:spPr>
      </p:pic>
      <p:pic>
        <p:nvPicPr>
          <p:cNvPr id="29698" name="Picture 2" descr="http://www.spiridoc.nl/weblogfiles/indonesie/IndoFlag.gif">
            <a:hlinkClick r:id="rId6"/>
          </p:cNvPr>
          <p:cNvPicPr>
            <a:picLocks noChangeAspect="1" noChangeArrowheads="1"/>
          </p:cNvPicPr>
          <p:nvPr/>
        </p:nvPicPr>
        <p:blipFill>
          <a:blip r:embed="rId7" cstate="print"/>
          <a:srcRect/>
          <a:stretch>
            <a:fillRect/>
          </a:stretch>
        </p:blipFill>
        <p:spPr bwMode="auto">
          <a:xfrm>
            <a:off x="1524001" y="3140969"/>
            <a:ext cx="4665597" cy="2249457"/>
          </a:xfrm>
          <a:prstGeom prst="rect">
            <a:avLst/>
          </a:prstGeom>
          <a:noFill/>
        </p:spPr>
      </p:pic>
    </p:spTree>
    <p:extLst>
      <p:ext uri="{BB962C8B-B14F-4D97-AF65-F5344CB8AC3E}">
        <p14:creationId xmlns:p14="http://schemas.microsoft.com/office/powerpoint/2010/main" val="42270168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oteoote.nl/wp-content/uploads/2013/01/Zwart.jpg">
            <a:hlinkClick r:id="rId2"/>
          </p:cNvPr>
          <p:cNvPicPr>
            <a:picLocks noChangeAspect="1" noChangeArrowheads="1"/>
          </p:cNvPicPr>
          <p:nvPr/>
        </p:nvPicPr>
        <p:blipFill>
          <a:blip r:embed="rId3" cstate="print"/>
          <a:srcRect/>
          <a:stretch>
            <a:fillRect/>
          </a:stretch>
        </p:blipFill>
        <p:spPr bwMode="auto">
          <a:xfrm>
            <a:off x="1524000" y="0"/>
            <a:ext cx="9144000" cy="7101408"/>
          </a:xfrm>
          <a:prstGeom prst="rect">
            <a:avLst/>
          </a:prstGeom>
          <a:noFill/>
        </p:spPr>
      </p:pic>
      <p:sp>
        <p:nvSpPr>
          <p:cNvPr id="2" name="Titel 1"/>
          <p:cNvSpPr>
            <a:spLocks noGrp="1"/>
          </p:cNvSpPr>
          <p:nvPr>
            <p:ph type="title"/>
          </p:nvPr>
        </p:nvSpPr>
        <p:spPr>
          <a:xfrm>
            <a:off x="1524000" y="0"/>
            <a:ext cx="9144000" cy="6858000"/>
          </a:xfrm>
        </p:spPr>
        <p:txBody>
          <a:bodyPr>
            <a:normAutofit/>
          </a:bodyPr>
          <a:lstStyle/>
          <a:p>
            <a:r>
              <a:rPr lang="nl-NL" sz="6000" dirty="0">
                <a:solidFill>
                  <a:schemeClr val="bg1"/>
                </a:solidFill>
              </a:rPr>
              <a:t>De oma van Noor verteld ons hoe zij de dekolonisatie in Indonesië heeft ervaren</a:t>
            </a:r>
            <a:endParaRPr lang="nl-NL" sz="6000" dirty="0">
              <a:solidFill>
                <a:schemeClr val="bg1"/>
              </a:solidFill>
            </a:endParaRPr>
          </a:p>
        </p:txBody>
      </p:sp>
      <p:sp>
        <p:nvSpPr>
          <p:cNvPr id="7" name="Tijdelijke aanduiding voor inhoud 6"/>
          <p:cNvSpPr>
            <a:spLocks noGrp="1"/>
          </p:cNvSpPr>
          <p:nvPr>
            <p:ph idx="1"/>
          </p:nvPr>
        </p:nvSpPr>
        <p:spPr/>
        <p:txBody>
          <a:bodyPr/>
          <a:lstStyle/>
          <a:p>
            <a:endParaRPr lang="nl-NL" dirty="0">
              <a:solidFill>
                <a:schemeClr val="bg1"/>
              </a:solidFill>
            </a:endParaRPr>
          </a:p>
        </p:txBody>
      </p:sp>
    </p:spTree>
    <p:extLst>
      <p:ext uri="{BB962C8B-B14F-4D97-AF65-F5344CB8AC3E}">
        <p14:creationId xmlns:p14="http://schemas.microsoft.com/office/powerpoint/2010/main" val="36866753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368136" y="-294618"/>
            <a:ext cx="8524009" cy="1724891"/>
          </a:xfrm>
        </p:spPr>
        <p:txBody>
          <a:bodyPr/>
          <a:lstStyle/>
          <a:p>
            <a:r>
              <a:rPr lang="nl-NL" dirty="0" smtClean="0"/>
              <a:t>John F. Kennedy</a:t>
            </a:r>
            <a:endParaRPr lang="nl-NL" dirty="0"/>
          </a:p>
        </p:txBody>
      </p:sp>
      <p:sp>
        <p:nvSpPr>
          <p:cNvPr id="3" name="Ondertitel 2"/>
          <p:cNvSpPr>
            <a:spLocks noGrp="1"/>
          </p:cNvSpPr>
          <p:nvPr>
            <p:ph type="subTitle" idx="1"/>
          </p:nvPr>
        </p:nvSpPr>
        <p:spPr>
          <a:xfrm>
            <a:off x="827808" y="5742335"/>
            <a:ext cx="9601200" cy="510453"/>
          </a:xfrm>
        </p:spPr>
        <p:txBody>
          <a:bodyPr/>
          <a:lstStyle/>
          <a:p>
            <a:r>
              <a:rPr lang="nl-NL" dirty="0"/>
              <a:t>29 Mei 1917-  22 November 1963</a:t>
            </a:r>
          </a:p>
          <a:p>
            <a:endParaRPr lang="nl-NL" dirty="0"/>
          </a:p>
        </p:txBody>
      </p:sp>
      <p:pic>
        <p:nvPicPr>
          <p:cNvPr id="5" name="Picture 2" descr="http://vignette4.wikia.nocookie.net/epicrapbattlesofhistory/images/b/b8/Jfk.jpg/revision/latest?cb=20140103102545">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524" y="1430273"/>
            <a:ext cx="5509769" cy="4132328"/>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4"/>
          <a:stretch>
            <a:fillRect/>
          </a:stretch>
        </p:blipFill>
        <p:spPr>
          <a:xfrm>
            <a:off x="11035621" y="5865301"/>
            <a:ext cx="695715" cy="774974"/>
          </a:xfrm>
          <a:prstGeom prst="rect">
            <a:avLst/>
          </a:prstGeom>
        </p:spPr>
      </p:pic>
    </p:spTree>
    <p:extLst>
      <p:ext uri="{BB962C8B-B14F-4D97-AF65-F5344CB8AC3E}">
        <p14:creationId xmlns:p14="http://schemas.microsoft.com/office/powerpoint/2010/main" val="1028188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John F. </a:t>
            </a:r>
            <a:r>
              <a:rPr lang="nl-NL" dirty="0" err="1" smtClean="0"/>
              <a:t>Kennedy’s</a:t>
            </a:r>
            <a:r>
              <a:rPr lang="nl-NL" dirty="0" smtClean="0"/>
              <a:t> leven</a:t>
            </a:r>
            <a:endParaRPr lang="nl-NL" dirty="0"/>
          </a:p>
        </p:txBody>
      </p:sp>
      <p:sp>
        <p:nvSpPr>
          <p:cNvPr id="3" name="Tijdelijke aanduiding voor inhoud 2"/>
          <p:cNvSpPr>
            <a:spLocks noGrp="1"/>
          </p:cNvSpPr>
          <p:nvPr>
            <p:ph idx="1"/>
          </p:nvPr>
        </p:nvSpPr>
        <p:spPr/>
        <p:txBody>
          <a:bodyPr/>
          <a:lstStyle/>
          <a:p>
            <a:r>
              <a:rPr lang="nl-NL" dirty="0" smtClean="0"/>
              <a:t>29 mei 1917</a:t>
            </a:r>
          </a:p>
          <a:p>
            <a:r>
              <a:rPr lang="nl-NL" dirty="0" smtClean="0"/>
              <a:t>Democratische partij</a:t>
            </a:r>
          </a:p>
          <a:p>
            <a:r>
              <a:rPr lang="nl-NL" dirty="0"/>
              <a:t>Jacqueline Bouvier </a:t>
            </a:r>
            <a:r>
              <a:rPr lang="nl-NL" dirty="0" smtClean="0"/>
              <a:t>Kennedy</a:t>
            </a:r>
          </a:p>
          <a:p>
            <a:r>
              <a:rPr lang="nl-NL" dirty="0" smtClean="0"/>
              <a:t>Vicepresident: </a:t>
            </a:r>
            <a:r>
              <a:rPr lang="nl-NL" dirty="0" err="1" smtClean="0"/>
              <a:t>Lyndon</a:t>
            </a:r>
            <a:r>
              <a:rPr lang="nl-NL" dirty="0" smtClean="0"/>
              <a:t> </a:t>
            </a:r>
            <a:r>
              <a:rPr lang="nl-NL" dirty="0"/>
              <a:t>B. </a:t>
            </a:r>
            <a:r>
              <a:rPr lang="nl-NL" dirty="0" smtClean="0"/>
              <a:t>Johnson</a:t>
            </a:r>
            <a:r>
              <a:rPr lang="nl-NL" dirty="0"/>
              <a:t> </a:t>
            </a:r>
            <a:r>
              <a:rPr lang="nl-NL" dirty="0" smtClean="0"/>
              <a:t>   </a:t>
            </a:r>
          </a:p>
        </p:txBody>
      </p:sp>
      <p:pic>
        <p:nvPicPr>
          <p:cNvPr id="4" name="Afbeelding 3"/>
          <p:cNvPicPr>
            <a:picLocks noChangeAspect="1"/>
          </p:cNvPicPr>
          <p:nvPr/>
        </p:nvPicPr>
        <p:blipFill>
          <a:blip r:embed="rId2"/>
          <a:stretch>
            <a:fillRect/>
          </a:stretch>
        </p:blipFill>
        <p:spPr>
          <a:xfrm>
            <a:off x="6577012" y="2631930"/>
            <a:ext cx="2009775" cy="2466975"/>
          </a:xfrm>
          <a:prstGeom prst="rect">
            <a:avLst/>
          </a:prstGeom>
        </p:spPr>
      </p:pic>
      <p:pic>
        <p:nvPicPr>
          <p:cNvPr id="5" name="Afbeelding 4"/>
          <p:cNvPicPr>
            <a:picLocks noChangeAspect="1"/>
          </p:cNvPicPr>
          <p:nvPr/>
        </p:nvPicPr>
        <p:blipFill>
          <a:blip r:embed="rId3"/>
          <a:stretch>
            <a:fillRect/>
          </a:stretch>
        </p:blipFill>
        <p:spPr>
          <a:xfrm>
            <a:off x="8586788" y="2631930"/>
            <a:ext cx="1689822" cy="2479653"/>
          </a:xfrm>
          <a:prstGeom prst="rect">
            <a:avLst/>
          </a:prstGeom>
        </p:spPr>
      </p:pic>
    </p:spTree>
    <p:extLst>
      <p:ext uri="{BB962C8B-B14F-4D97-AF65-F5344CB8AC3E}">
        <p14:creationId xmlns:p14="http://schemas.microsoft.com/office/powerpoint/2010/main" val="22402679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Voor presidentschap </a:t>
            </a:r>
            <a:endParaRPr lang="nl-NL" dirty="0"/>
          </a:p>
        </p:txBody>
      </p:sp>
      <p:sp>
        <p:nvSpPr>
          <p:cNvPr id="4" name="Tijdelijke aanduiding voor inhoud 3"/>
          <p:cNvSpPr>
            <a:spLocks noGrp="1"/>
          </p:cNvSpPr>
          <p:nvPr>
            <p:ph idx="1"/>
          </p:nvPr>
        </p:nvSpPr>
        <p:spPr/>
        <p:txBody>
          <a:bodyPr/>
          <a:lstStyle/>
          <a:p>
            <a:r>
              <a:rPr lang="nl-NL" dirty="0" smtClean="0"/>
              <a:t>1956: tegenslag, geen vicepresident van Stevenson</a:t>
            </a:r>
          </a:p>
          <a:p>
            <a:r>
              <a:rPr lang="nl-NL" dirty="0" smtClean="0"/>
              <a:t>1958: Kennedy werd opnieuw gekozen als senator (lid van de 1</a:t>
            </a:r>
            <a:r>
              <a:rPr lang="nl-NL" baseline="30000" dirty="0" smtClean="0"/>
              <a:t>e</a:t>
            </a:r>
            <a:r>
              <a:rPr lang="nl-NL" dirty="0" smtClean="0"/>
              <a:t> kamer)</a:t>
            </a:r>
          </a:p>
          <a:p>
            <a:r>
              <a:rPr lang="nl-NL" dirty="0" smtClean="0"/>
              <a:t>1960: stelt zich verkiesbaar voor de presidentsverkiezingen.</a:t>
            </a:r>
          </a:p>
          <a:p>
            <a:r>
              <a:rPr lang="nl-NL" dirty="0"/>
              <a:t>20 januari 1961</a:t>
            </a:r>
            <a:r>
              <a:rPr lang="nl-NL" dirty="0" smtClean="0"/>
              <a:t>: Kennedy won de presidentsverkiezingen.</a:t>
            </a:r>
          </a:p>
          <a:p>
            <a:endParaRPr lang="nl-NL" dirty="0" smtClean="0"/>
          </a:p>
          <a:p>
            <a:endParaRPr lang="nl-NL" dirty="0" smtClean="0"/>
          </a:p>
          <a:p>
            <a:endParaRPr lang="nl-NL" dirty="0"/>
          </a:p>
        </p:txBody>
      </p:sp>
      <p:pic>
        <p:nvPicPr>
          <p:cNvPr id="5" name="Afbeelding 4"/>
          <p:cNvPicPr>
            <a:picLocks noChangeAspect="1"/>
          </p:cNvPicPr>
          <p:nvPr/>
        </p:nvPicPr>
        <p:blipFill>
          <a:blip r:embed="rId2"/>
          <a:stretch>
            <a:fillRect/>
          </a:stretch>
        </p:blipFill>
        <p:spPr>
          <a:xfrm>
            <a:off x="11074531" y="6001488"/>
            <a:ext cx="695715" cy="774974"/>
          </a:xfrm>
          <a:prstGeom prst="rect">
            <a:avLst/>
          </a:prstGeom>
        </p:spPr>
      </p:pic>
    </p:spTree>
    <p:extLst>
      <p:ext uri="{BB962C8B-B14F-4D97-AF65-F5344CB8AC3E}">
        <p14:creationId xmlns:p14="http://schemas.microsoft.com/office/powerpoint/2010/main" val="9373263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r>
              <a:rPr lang="nl-NL" dirty="0" smtClean="0"/>
              <a:t>Spanningen tussen democratisch VS en communistisch Sovjet Unie</a:t>
            </a:r>
          </a:p>
          <a:p>
            <a:r>
              <a:rPr lang="nl-NL" dirty="0" smtClean="0"/>
              <a:t>             koude oorlog</a:t>
            </a:r>
            <a:endParaRPr lang="nl-NL" dirty="0"/>
          </a:p>
        </p:txBody>
      </p:sp>
      <p:sp>
        <p:nvSpPr>
          <p:cNvPr id="4" name="PIJL-RECHTS 3"/>
          <p:cNvSpPr/>
          <p:nvPr/>
        </p:nvSpPr>
        <p:spPr>
          <a:xfrm>
            <a:off x="1278081" y="2473036"/>
            <a:ext cx="852055" cy="135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endParaRPr>
          </a:p>
        </p:txBody>
      </p:sp>
      <p:pic>
        <p:nvPicPr>
          <p:cNvPr id="4098" name="Picture 2" descr="https://normankapoyos.files.wordpress.com/2013/11/armwrestl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2608118"/>
            <a:ext cx="4471908" cy="3173613"/>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7086600" y="5820581"/>
            <a:ext cx="3990109" cy="369332"/>
          </a:xfrm>
          <a:prstGeom prst="rect">
            <a:avLst/>
          </a:prstGeom>
          <a:noFill/>
        </p:spPr>
        <p:txBody>
          <a:bodyPr wrap="square" rtlCol="0">
            <a:spAutoFit/>
          </a:bodyPr>
          <a:lstStyle/>
          <a:p>
            <a:r>
              <a:rPr lang="nl-NL" dirty="0" err="1" smtClean="0">
                <a:solidFill>
                  <a:prstClr val="white"/>
                </a:solidFill>
              </a:rPr>
              <a:t>Chroesjtjov</a:t>
            </a:r>
            <a:r>
              <a:rPr lang="nl-NL" dirty="0" smtClean="0">
                <a:solidFill>
                  <a:prstClr val="white"/>
                </a:solidFill>
              </a:rPr>
              <a:t> en Kennedy</a:t>
            </a:r>
            <a:endParaRPr lang="nl-NL" dirty="0">
              <a:solidFill>
                <a:prstClr val="white"/>
              </a:solidFill>
            </a:endParaRPr>
          </a:p>
        </p:txBody>
      </p:sp>
      <p:pic>
        <p:nvPicPr>
          <p:cNvPr id="4102" name="Picture 6" descr="http://thumbs.dreamstime.com/x/zwart-wit-oog-11568326.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33866" y="6005247"/>
            <a:ext cx="762777" cy="509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990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2"/>
          <p:cNvSpPr>
            <a:spLocks noGrp="1"/>
          </p:cNvSpPr>
          <p:nvPr>
            <p:ph type="sldNum" sz="quarter" idx="12"/>
          </p:nvPr>
        </p:nvSpPr>
        <p:spPr>
          <a:xfrm>
            <a:off x="8400256" y="6381331"/>
            <a:ext cx="2133600" cy="365125"/>
          </a:xfrm>
        </p:spPr>
        <p:txBody>
          <a:bodyPr/>
          <a:lstStyle/>
          <a:p>
            <a:fld id="{A9096D49-DAE3-40DE-93E0-41688E0A5016}" type="slidenum">
              <a:rPr lang="nl-NL" sz="2400">
                <a:solidFill>
                  <a:schemeClr val="bg1"/>
                </a:solidFill>
              </a:rPr>
              <a:t>9</a:t>
            </a:fld>
            <a:endParaRPr lang="nl-NL" sz="2400" dirty="0">
              <a:solidFill>
                <a:schemeClr val="bg1"/>
              </a:solidFill>
            </a:endParaRPr>
          </a:p>
        </p:txBody>
      </p:sp>
      <p:pic>
        <p:nvPicPr>
          <p:cNvPr id="10" name="Afbeelding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42249" y="3842805"/>
            <a:ext cx="926416" cy="861392"/>
          </a:xfrm>
          <a:prstGeom prst="rect">
            <a:avLst/>
          </a:prstGeom>
        </p:spPr>
      </p:pic>
      <p:pic>
        <p:nvPicPr>
          <p:cNvPr id="4100" name="Picture 4" descr="http://usstudiesonline.com/wp-content/uploads/2014/10/GCSE-History-Revision-USSR-Flag-and-US-Flag.png"/>
          <p:cNvPicPr>
            <a:picLocks noChangeAspect="1" noChangeArrowheads="1"/>
          </p:cNvPicPr>
          <p:nvPr/>
        </p:nvPicPr>
        <p:blipFill rotWithShape="1">
          <a:blip r:embed="rId3">
            <a:extLst>
              <a:ext uri="{28A0092B-C50C-407E-A947-70E740481C1C}">
                <a14:useLocalDpi xmlns:a14="http://schemas.microsoft.com/office/drawing/2010/main" val="0"/>
              </a:ext>
            </a:extLst>
          </a:blip>
          <a:srcRect t="9838" b="25685"/>
          <a:stretch/>
        </p:blipFill>
        <p:spPr bwMode="auto">
          <a:xfrm rot="5400000">
            <a:off x="-1976347" y="1955043"/>
            <a:ext cx="6858000" cy="29479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thepirata.com/wp-content/uploads/2008/10/harry-truma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3336" y="1808305"/>
            <a:ext cx="3653291" cy="45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e toelichting 10"/>
          <p:cNvSpPr/>
          <p:nvPr/>
        </p:nvSpPr>
        <p:spPr>
          <a:xfrm>
            <a:off x="8577944" y="875935"/>
            <a:ext cx="3715657" cy="2797402"/>
          </a:xfrm>
          <a:prstGeom prst="wedgeEllipseCallout">
            <a:avLst>
              <a:gd name="adj1" fmla="val -132999"/>
              <a:gd name="adj2" fmla="val 52684"/>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nl-NL" sz="2000" dirty="0" smtClean="0"/>
              <a:t>De VS gaat zich vanaf nu verzetten tegen elke Communistische aanval of opstand, waar ook ter wereld.</a:t>
            </a:r>
            <a:endParaRPr lang="nl-NL" sz="2000" dirty="0">
              <a:solidFill>
                <a:schemeClr val="tx1"/>
              </a:solidFill>
            </a:endParaRPr>
          </a:p>
        </p:txBody>
      </p:sp>
      <p:sp>
        <p:nvSpPr>
          <p:cNvPr id="12" name="Rechthoek 11"/>
          <p:cNvSpPr/>
          <p:nvPr/>
        </p:nvSpPr>
        <p:spPr>
          <a:xfrm>
            <a:off x="3427980" y="275771"/>
            <a:ext cx="6325621" cy="1200329"/>
          </a:xfrm>
          <a:prstGeom prst="rect">
            <a:avLst/>
          </a:prstGeom>
        </p:spPr>
        <p:txBody>
          <a:bodyPr wrap="square">
            <a:spAutoFit/>
          </a:bodyPr>
          <a:lstStyle/>
          <a:p>
            <a:r>
              <a:rPr lang="nl-NL" sz="2400" dirty="0" smtClean="0">
                <a:solidFill>
                  <a:schemeClr val="bg1"/>
                </a:solidFill>
              </a:rPr>
              <a:t>1947: ontstaan </a:t>
            </a:r>
            <a:r>
              <a:rPr lang="nl-NL" sz="2400" u="sng" dirty="0" smtClean="0">
                <a:solidFill>
                  <a:schemeClr val="bg1"/>
                </a:solidFill>
              </a:rPr>
              <a:t>Truman-Doctrine</a:t>
            </a:r>
          </a:p>
          <a:p>
            <a:endParaRPr lang="nl-NL" sz="2400" u="sng" dirty="0">
              <a:solidFill>
                <a:schemeClr val="bg1"/>
              </a:solidFill>
            </a:endParaRPr>
          </a:p>
          <a:p>
            <a:r>
              <a:rPr lang="nl-NL" sz="2400" dirty="0" smtClean="0">
                <a:solidFill>
                  <a:schemeClr val="bg1"/>
                </a:solidFill>
              </a:rPr>
              <a:t>Truman, President VS van 1945 tot 1953</a:t>
            </a:r>
            <a:endParaRPr lang="nl-NL" sz="2400" dirty="0">
              <a:solidFill>
                <a:schemeClr val="bg1"/>
              </a:solidFill>
            </a:endParaRPr>
          </a:p>
        </p:txBody>
      </p:sp>
      <p:pic>
        <p:nvPicPr>
          <p:cNvPr id="13" name="Picture 2" descr="http://www.historytoday.com/sites/default/files/stali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866" y="3673337"/>
            <a:ext cx="2244399" cy="2693280"/>
          </a:xfrm>
          <a:prstGeom prst="rect">
            <a:avLst/>
          </a:prstGeom>
          <a:noFill/>
          <a:extLst>
            <a:ext uri="{909E8E84-426E-40DD-AFC4-6F175D3DCCD1}">
              <a14:hiddenFill xmlns:a14="http://schemas.microsoft.com/office/drawing/2010/main">
                <a:solidFill>
                  <a:srgbClr val="FFFFFF"/>
                </a:solidFill>
              </a14:hiddenFill>
            </a:ext>
          </a:extLst>
        </p:spPr>
      </p:pic>
      <p:sp>
        <p:nvSpPr>
          <p:cNvPr id="14" name="Ovale toelichting 13"/>
          <p:cNvSpPr/>
          <p:nvPr/>
        </p:nvSpPr>
        <p:spPr>
          <a:xfrm>
            <a:off x="6662057" y="4513943"/>
            <a:ext cx="2497680" cy="2241298"/>
          </a:xfrm>
          <a:prstGeom prst="wedgeEllipseCallout">
            <a:avLst>
              <a:gd name="adj1" fmla="val 86710"/>
              <a:gd name="adj2" fmla="val -13066"/>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nl-NL" sz="2000" dirty="0" smtClean="0"/>
              <a:t>Dit is een vijandige politiek tegen de SU!</a:t>
            </a:r>
            <a:endParaRPr lang="nl-NL" sz="2000" dirty="0">
              <a:solidFill>
                <a:schemeClr val="tx1"/>
              </a:solidFill>
            </a:endParaRPr>
          </a:p>
        </p:txBody>
      </p:sp>
    </p:spTree>
    <p:extLst>
      <p:ext uri="{BB962C8B-B14F-4D97-AF65-F5344CB8AC3E}">
        <p14:creationId xmlns:p14="http://schemas.microsoft.com/office/powerpoint/2010/main" val="259188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Varkensbaai-invasie </a:t>
            </a:r>
            <a:r>
              <a:rPr lang="nl-NL" sz="2000" dirty="0" smtClean="0"/>
              <a:t>(april</a:t>
            </a:r>
            <a:r>
              <a:rPr lang="nl-NL" sz="2000" dirty="0"/>
              <a:t> </a:t>
            </a:r>
            <a:r>
              <a:rPr lang="nl-NL" sz="2000" dirty="0" smtClean="0"/>
              <a:t>1961)</a:t>
            </a:r>
            <a:endParaRPr lang="nl-NL" sz="2000" dirty="0"/>
          </a:p>
        </p:txBody>
      </p:sp>
      <p:sp>
        <p:nvSpPr>
          <p:cNvPr id="3" name="Tijdelijke aanduiding voor inhoud 2"/>
          <p:cNvSpPr>
            <a:spLocks noGrp="1"/>
          </p:cNvSpPr>
          <p:nvPr>
            <p:ph idx="1"/>
          </p:nvPr>
        </p:nvSpPr>
        <p:spPr/>
        <p:txBody>
          <a:bodyPr/>
          <a:lstStyle/>
          <a:p>
            <a:r>
              <a:rPr lang="nl-NL" dirty="0" smtClean="0"/>
              <a:t>Plan van ballingen gesteund door de VS om Fidel </a:t>
            </a:r>
            <a:r>
              <a:rPr lang="nl-NL" dirty="0" err="1" smtClean="0"/>
              <a:t>Castro</a:t>
            </a:r>
            <a:r>
              <a:rPr lang="nl-NL" dirty="0" smtClean="0"/>
              <a:t> af te zetten</a:t>
            </a:r>
          </a:p>
          <a:p>
            <a:r>
              <a:rPr lang="nl-NL" dirty="0" smtClean="0"/>
              <a:t>Erfenis van </a:t>
            </a:r>
            <a:r>
              <a:rPr lang="nl-NL" dirty="0" err="1" smtClean="0"/>
              <a:t>Eisenhower</a:t>
            </a:r>
            <a:r>
              <a:rPr lang="nl-NL" dirty="0" smtClean="0"/>
              <a:t>, JFK wilde het plan doorzetten</a:t>
            </a:r>
          </a:p>
          <a:p>
            <a:r>
              <a:rPr lang="nl-NL" dirty="0" smtClean="0"/>
              <a:t>Plan mislukte, wilde geen nieuwe mensen inzetten</a:t>
            </a:r>
          </a:p>
          <a:p>
            <a:endParaRPr lang="nl-NL" dirty="0"/>
          </a:p>
        </p:txBody>
      </p:sp>
      <p:pic>
        <p:nvPicPr>
          <p:cNvPr id="2052" name="Picture 4" descr="http://images.slideplayer.nl/8/2139466/slides/slide_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362" y="3434556"/>
            <a:ext cx="4038120" cy="3028590"/>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a:blip r:embed="rId3"/>
          <a:stretch>
            <a:fillRect/>
          </a:stretch>
        </p:blipFill>
        <p:spPr>
          <a:xfrm>
            <a:off x="7064072" y="3789652"/>
            <a:ext cx="695004" cy="780356"/>
          </a:xfrm>
          <a:prstGeom prst="rect">
            <a:avLst/>
          </a:prstGeom>
        </p:spPr>
      </p:pic>
    </p:spTree>
    <p:extLst>
      <p:ext uri="{BB962C8B-B14F-4D97-AF65-F5344CB8AC3E}">
        <p14:creationId xmlns:p14="http://schemas.microsoft.com/office/powerpoint/2010/main" val="29822608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5" name="Tijdelijke aanduiding voor inhoud 4"/>
          <p:cNvPicPr>
            <a:picLocks noGrp="1" noChangeAspect="1"/>
          </p:cNvPicPr>
          <p:nvPr>
            <p:ph idx="1"/>
          </p:nvPr>
        </p:nvPicPr>
        <p:blipFill>
          <a:blip r:embed="rId2"/>
          <a:stretch>
            <a:fillRect/>
          </a:stretch>
        </p:blipFill>
        <p:spPr>
          <a:xfrm>
            <a:off x="6773140" y="1690688"/>
            <a:ext cx="4054187" cy="3422797"/>
          </a:xfrm>
          <a:prstGeom prst="rect">
            <a:avLst/>
          </a:prstGeom>
        </p:spPr>
      </p:pic>
      <p:pic>
        <p:nvPicPr>
          <p:cNvPr id="4" name="Afbeelding 3"/>
          <p:cNvPicPr>
            <a:picLocks noChangeAspect="1"/>
          </p:cNvPicPr>
          <p:nvPr/>
        </p:nvPicPr>
        <p:blipFill>
          <a:blip r:embed="rId3"/>
          <a:stretch>
            <a:fillRect/>
          </a:stretch>
        </p:blipFill>
        <p:spPr>
          <a:xfrm>
            <a:off x="1056409" y="1690688"/>
            <a:ext cx="4659543" cy="3422797"/>
          </a:xfrm>
          <a:prstGeom prst="rect">
            <a:avLst/>
          </a:prstGeom>
        </p:spPr>
      </p:pic>
      <p:sp>
        <p:nvSpPr>
          <p:cNvPr id="6" name="Tekstvak 5"/>
          <p:cNvSpPr txBox="1"/>
          <p:nvPr/>
        </p:nvSpPr>
        <p:spPr>
          <a:xfrm>
            <a:off x="6773140" y="5197549"/>
            <a:ext cx="3761509" cy="646331"/>
          </a:xfrm>
          <a:prstGeom prst="rect">
            <a:avLst/>
          </a:prstGeom>
          <a:noFill/>
        </p:spPr>
        <p:txBody>
          <a:bodyPr wrap="square" rtlCol="0">
            <a:spAutoFit/>
          </a:bodyPr>
          <a:lstStyle/>
          <a:p>
            <a:r>
              <a:rPr lang="nl-NL" dirty="0" smtClean="0">
                <a:solidFill>
                  <a:prstClr val="white"/>
                </a:solidFill>
              </a:rPr>
              <a:t>Fidel </a:t>
            </a:r>
            <a:r>
              <a:rPr lang="nl-NL" dirty="0" err="1" smtClean="0">
                <a:solidFill>
                  <a:prstClr val="white"/>
                </a:solidFill>
              </a:rPr>
              <a:t>Castro</a:t>
            </a:r>
            <a:endParaRPr lang="nl-NL" dirty="0">
              <a:solidFill>
                <a:prstClr val="white"/>
              </a:solidFill>
            </a:endParaRPr>
          </a:p>
          <a:p>
            <a:r>
              <a:rPr lang="nl-NL" dirty="0" smtClean="0">
                <a:solidFill>
                  <a:prstClr val="white"/>
                </a:solidFill>
              </a:rPr>
              <a:t>Leider Cuba tijdens de Cubacrisis.</a:t>
            </a:r>
            <a:endParaRPr lang="nl-NL" dirty="0">
              <a:solidFill>
                <a:prstClr val="white"/>
              </a:solidFill>
            </a:endParaRPr>
          </a:p>
        </p:txBody>
      </p:sp>
      <p:pic>
        <p:nvPicPr>
          <p:cNvPr id="7" name="Afbeelding 6"/>
          <p:cNvPicPr>
            <a:picLocks noChangeAspect="1"/>
          </p:cNvPicPr>
          <p:nvPr/>
        </p:nvPicPr>
        <p:blipFill>
          <a:blip r:embed="rId4"/>
          <a:stretch>
            <a:fillRect/>
          </a:stretch>
        </p:blipFill>
        <p:spPr>
          <a:xfrm>
            <a:off x="10827327" y="6103182"/>
            <a:ext cx="762066" cy="512108"/>
          </a:xfrm>
          <a:prstGeom prst="rect">
            <a:avLst/>
          </a:prstGeom>
        </p:spPr>
      </p:pic>
    </p:spTree>
    <p:extLst>
      <p:ext uri="{BB962C8B-B14F-4D97-AF65-F5344CB8AC3E}">
        <p14:creationId xmlns:p14="http://schemas.microsoft.com/office/powerpoint/2010/main" val="8158700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Cubacrisis </a:t>
            </a:r>
            <a:r>
              <a:rPr lang="nl-NL" sz="2000" dirty="0" smtClean="0"/>
              <a:t>(oktober 1962)</a:t>
            </a:r>
            <a:endParaRPr lang="nl-NL" sz="2000" dirty="0"/>
          </a:p>
        </p:txBody>
      </p:sp>
      <p:sp>
        <p:nvSpPr>
          <p:cNvPr id="3" name="Tijdelijke aanduiding voor inhoud 2"/>
          <p:cNvSpPr>
            <a:spLocks noGrp="1"/>
          </p:cNvSpPr>
          <p:nvPr>
            <p:ph idx="1"/>
          </p:nvPr>
        </p:nvSpPr>
        <p:spPr/>
        <p:txBody>
          <a:bodyPr/>
          <a:lstStyle/>
          <a:p>
            <a:r>
              <a:rPr lang="nl-NL" sz="2300" dirty="0"/>
              <a:t>20 </a:t>
            </a:r>
            <a:r>
              <a:rPr lang="nl-NL" sz="2300" dirty="0" smtClean="0"/>
              <a:t>jan 1961</a:t>
            </a:r>
            <a:r>
              <a:rPr lang="nl-NL" sz="2300" dirty="0"/>
              <a:t>: </a:t>
            </a:r>
            <a:r>
              <a:rPr lang="nl-NL" sz="2300" dirty="0" err="1" smtClean="0"/>
              <a:t>Chroesjtsjov</a:t>
            </a:r>
            <a:r>
              <a:rPr lang="nl-NL" sz="2300" dirty="0" smtClean="0"/>
              <a:t> beloofd steun aan Cuba </a:t>
            </a:r>
            <a:endParaRPr lang="nl-NL" sz="2300" dirty="0"/>
          </a:p>
          <a:p>
            <a:r>
              <a:rPr lang="nl-NL" sz="2300" dirty="0" smtClean="0"/>
              <a:t>Mislukte invasie varkensbaai</a:t>
            </a:r>
          </a:p>
          <a:p>
            <a:r>
              <a:rPr lang="nl-NL" sz="2300" dirty="0" smtClean="0"/>
              <a:t>Rakkettenbasis op Cuba</a:t>
            </a:r>
          </a:p>
          <a:p>
            <a:r>
              <a:rPr lang="nl-NL" sz="2300" dirty="0" smtClean="0"/>
              <a:t>Blokkade Cuba</a:t>
            </a:r>
          </a:p>
          <a:p>
            <a:endParaRPr lang="nl-NL" dirty="0" smtClean="0"/>
          </a:p>
        </p:txBody>
      </p:sp>
      <p:pic>
        <p:nvPicPr>
          <p:cNvPr id="3074" name="Picture 2" descr="Amerikaans vliegtuig boven cargo-boot van de Sovjets - Cubacri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414" y="1150361"/>
            <a:ext cx="3568321" cy="2639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ovbooktalk.files.wordpress.com/2012/10/cuba-blockade-headlin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7575" y="3789652"/>
            <a:ext cx="3553160" cy="2920698"/>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p:cNvPicPr>
            <a:picLocks noChangeAspect="1"/>
          </p:cNvPicPr>
          <p:nvPr/>
        </p:nvPicPr>
        <p:blipFill>
          <a:blip r:embed="rId4"/>
          <a:stretch>
            <a:fillRect/>
          </a:stretch>
        </p:blipFill>
        <p:spPr>
          <a:xfrm>
            <a:off x="7064072" y="3789652"/>
            <a:ext cx="695004" cy="780356"/>
          </a:xfrm>
          <a:prstGeom prst="rect">
            <a:avLst/>
          </a:prstGeom>
        </p:spPr>
      </p:pic>
    </p:spTree>
    <p:extLst>
      <p:ext uri="{BB962C8B-B14F-4D97-AF65-F5344CB8AC3E}">
        <p14:creationId xmlns:p14="http://schemas.microsoft.com/office/powerpoint/2010/main" val="18412975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a:p>
        </p:txBody>
      </p:sp>
      <p:pic>
        <p:nvPicPr>
          <p:cNvPr id="2050" name="Picture 2" descr="http://1.bp.blogspot.com/-k5UkPe1_Wo0/UUYPdbKSF-I/AAAAAAAAABo/kmsQDlcH7FI/s1600/cubacrisis.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792" y="949542"/>
            <a:ext cx="7827861" cy="522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7907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Berlijn</a:t>
            </a:r>
            <a:endParaRPr lang="nl-NL" dirty="0"/>
          </a:p>
        </p:txBody>
      </p:sp>
      <p:sp>
        <p:nvSpPr>
          <p:cNvPr id="3" name="Tijdelijke aanduiding voor inhoud 2"/>
          <p:cNvSpPr>
            <a:spLocks noGrp="1"/>
          </p:cNvSpPr>
          <p:nvPr>
            <p:ph idx="1"/>
          </p:nvPr>
        </p:nvSpPr>
        <p:spPr/>
        <p:txBody>
          <a:bodyPr/>
          <a:lstStyle/>
          <a:p>
            <a:r>
              <a:rPr lang="nl-NL" dirty="0" smtClean="0"/>
              <a:t>toespraak </a:t>
            </a:r>
            <a:r>
              <a:rPr lang="nl-NL" dirty="0"/>
              <a:t>26 juni 1963 in </a:t>
            </a:r>
            <a:r>
              <a:rPr lang="nl-NL" dirty="0" smtClean="0"/>
              <a:t>West-Berlijn</a:t>
            </a:r>
          </a:p>
          <a:p>
            <a:r>
              <a:rPr lang="nl-NL" dirty="0" smtClean="0"/>
              <a:t>‘</a:t>
            </a:r>
            <a:r>
              <a:rPr lang="nl-NL" dirty="0" err="1" smtClean="0"/>
              <a:t>ich</a:t>
            </a:r>
            <a:r>
              <a:rPr lang="nl-NL" dirty="0" smtClean="0"/>
              <a:t> bin </a:t>
            </a:r>
            <a:r>
              <a:rPr lang="nl-NL" dirty="0" err="1" smtClean="0"/>
              <a:t>ein</a:t>
            </a:r>
            <a:r>
              <a:rPr lang="nl-NL" dirty="0" smtClean="0"/>
              <a:t> berliner’</a:t>
            </a:r>
          </a:p>
          <a:p>
            <a:r>
              <a:rPr lang="nl-NL" dirty="0" smtClean="0"/>
              <a:t>Scherpe aanval op communisme</a:t>
            </a:r>
          </a:p>
        </p:txBody>
      </p:sp>
      <p:pic>
        <p:nvPicPr>
          <p:cNvPr id="2052" name="Picture 4" descr="John F. Kennedy bij de Muur">
            <a:hlinkClick r:id="rId2" tooltip="John F. Kennedy bij de Muur"/>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792" y="3372644"/>
            <a:ext cx="5175972" cy="2804319"/>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4"/>
          <a:stretch>
            <a:fillRect/>
          </a:stretch>
        </p:blipFill>
        <p:spPr>
          <a:xfrm>
            <a:off x="9340778" y="2691347"/>
            <a:ext cx="490482" cy="546360"/>
          </a:xfrm>
          <a:prstGeom prst="rect">
            <a:avLst/>
          </a:prstGeom>
        </p:spPr>
      </p:pic>
      <p:pic>
        <p:nvPicPr>
          <p:cNvPr id="7" name="Picture 2" descr="http://wcdn.gazzetta.gr/sites/default/files/alba-4.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64882" y="553604"/>
            <a:ext cx="1963882" cy="2684103"/>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p:cNvSpPr/>
          <p:nvPr/>
        </p:nvSpPr>
        <p:spPr>
          <a:xfrm>
            <a:off x="838200" y="5853797"/>
            <a:ext cx="4902561" cy="646331"/>
          </a:xfrm>
          <a:prstGeom prst="rect">
            <a:avLst/>
          </a:prstGeom>
        </p:spPr>
        <p:txBody>
          <a:bodyPr wrap="none">
            <a:spAutoFit/>
          </a:bodyPr>
          <a:lstStyle/>
          <a:p>
            <a:r>
              <a:rPr lang="nl-NL" dirty="0">
                <a:solidFill>
                  <a:prstClr val="white"/>
                </a:solidFill>
                <a:hlinkClick r:id="rId6"/>
              </a:rPr>
              <a:t>https://</a:t>
            </a:r>
            <a:r>
              <a:rPr lang="nl-NL" dirty="0" smtClean="0">
                <a:solidFill>
                  <a:prstClr val="white"/>
                </a:solidFill>
                <a:hlinkClick r:id="rId6"/>
              </a:rPr>
              <a:t>www.youtube.com/watch?v=0GKd50lrROc</a:t>
            </a:r>
            <a:endParaRPr lang="nl-NL" dirty="0" smtClean="0">
              <a:solidFill>
                <a:prstClr val="white"/>
              </a:solidFill>
            </a:endParaRPr>
          </a:p>
          <a:p>
            <a:endParaRPr lang="nl-NL" dirty="0">
              <a:solidFill>
                <a:prstClr val="white"/>
              </a:solidFill>
            </a:endParaRPr>
          </a:p>
        </p:txBody>
      </p:sp>
    </p:spTree>
    <p:extLst>
      <p:ext uri="{BB962C8B-B14F-4D97-AF65-F5344CB8AC3E}">
        <p14:creationId xmlns:p14="http://schemas.microsoft.com/office/powerpoint/2010/main" val="31944231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Vietnamoorlog </a:t>
            </a:r>
            <a:endParaRPr lang="nl-NL" sz="2400" dirty="0"/>
          </a:p>
        </p:txBody>
      </p:sp>
      <p:sp>
        <p:nvSpPr>
          <p:cNvPr id="3" name="Tijdelijke aanduiding voor inhoud 2"/>
          <p:cNvSpPr>
            <a:spLocks noGrp="1"/>
          </p:cNvSpPr>
          <p:nvPr>
            <p:ph idx="1"/>
          </p:nvPr>
        </p:nvSpPr>
        <p:spPr/>
        <p:txBody>
          <a:bodyPr/>
          <a:lstStyle/>
          <a:p>
            <a:r>
              <a:rPr lang="nl-NL" dirty="0" smtClean="0"/>
              <a:t>JFK </a:t>
            </a:r>
            <a:r>
              <a:rPr lang="nl-NL" dirty="0"/>
              <a:t>stond achter </a:t>
            </a:r>
            <a:r>
              <a:rPr lang="nl-NL" dirty="0" err="1"/>
              <a:t>Ngô</a:t>
            </a:r>
            <a:r>
              <a:rPr lang="nl-NL" dirty="0"/>
              <a:t> </a:t>
            </a:r>
            <a:r>
              <a:rPr lang="nl-NL" dirty="0" err="1"/>
              <a:t>Đình</a:t>
            </a:r>
            <a:r>
              <a:rPr lang="nl-NL" dirty="0"/>
              <a:t> </a:t>
            </a:r>
            <a:r>
              <a:rPr lang="nl-NL" dirty="0" err="1"/>
              <a:t>Diệm</a:t>
            </a:r>
            <a:r>
              <a:rPr lang="nl-NL" dirty="0"/>
              <a:t> (Zuid-Vietnam) →</a:t>
            </a:r>
            <a:r>
              <a:rPr lang="nl-NL" dirty="0" smtClean="0"/>
              <a:t>  </a:t>
            </a:r>
            <a:r>
              <a:rPr lang="nl-NL" dirty="0"/>
              <a:t>kapitalistisch Zuid-Vietnam.</a:t>
            </a:r>
          </a:p>
          <a:p>
            <a:r>
              <a:rPr lang="nl-NL" dirty="0" smtClean="0"/>
              <a:t>VS </a:t>
            </a:r>
            <a:r>
              <a:rPr lang="nl-NL" dirty="0"/>
              <a:t>steunde Zuid-Vietnam steeds </a:t>
            </a:r>
            <a:r>
              <a:rPr lang="nl-NL" dirty="0" smtClean="0"/>
              <a:t>meer </a:t>
            </a:r>
            <a:r>
              <a:rPr lang="nl-NL" dirty="0"/>
              <a:t>→</a:t>
            </a:r>
            <a:r>
              <a:rPr lang="nl-NL" dirty="0" smtClean="0"/>
              <a:t> met wapens en militairen</a:t>
            </a:r>
          </a:p>
          <a:p>
            <a:pPr marL="0" indent="0">
              <a:buNone/>
            </a:pPr>
            <a:endParaRPr lang="nl-NL" i="1" dirty="0" smtClean="0"/>
          </a:p>
          <a:p>
            <a:pPr marL="0" indent="0">
              <a:buNone/>
            </a:pPr>
            <a:r>
              <a:rPr lang="nl-NL" i="1" dirty="0" smtClean="0"/>
              <a:t>Maar</a:t>
            </a:r>
            <a:r>
              <a:rPr lang="nl-NL" i="1" dirty="0"/>
              <a:t>..</a:t>
            </a:r>
          </a:p>
        </p:txBody>
      </p:sp>
      <p:pic>
        <p:nvPicPr>
          <p:cNvPr id="4" name="Afbeelding 3"/>
          <p:cNvPicPr>
            <a:picLocks noChangeAspect="1"/>
          </p:cNvPicPr>
          <p:nvPr/>
        </p:nvPicPr>
        <p:blipFill>
          <a:blip r:embed="rId2"/>
          <a:stretch>
            <a:fillRect/>
          </a:stretch>
        </p:blipFill>
        <p:spPr>
          <a:xfrm>
            <a:off x="10309263" y="3331301"/>
            <a:ext cx="493819" cy="548688"/>
          </a:xfrm>
          <a:prstGeom prst="rect">
            <a:avLst/>
          </a:prstGeom>
        </p:spPr>
      </p:pic>
      <p:pic>
        <p:nvPicPr>
          <p:cNvPr id="5" name="Afbeelding 4"/>
          <p:cNvPicPr>
            <a:picLocks noChangeAspect="1"/>
          </p:cNvPicPr>
          <p:nvPr/>
        </p:nvPicPr>
        <p:blipFill>
          <a:blip r:embed="rId3"/>
          <a:stretch>
            <a:fillRect/>
          </a:stretch>
        </p:blipFill>
        <p:spPr>
          <a:xfrm>
            <a:off x="4300975" y="4219977"/>
            <a:ext cx="3901778" cy="1956986"/>
          </a:xfrm>
          <a:prstGeom prst="rect">
            <a:avLst/>
          </a:prstGeom>
        </p:spPr>
      </p:pic>
    </p:spTree>
    <p:extLst>
      <p:ext uri="{BB962C8B-B14F-4D97-AF65-F5344CB8AC3E}">
        <p14:creationId xmlns:p14="http://schemas.microsoft.com/office/powerpoint/2010/main" val="18614264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i="1" dirty="0"/>
              <a:t>3/4 van de bevolking van Vietnam = Boeddhist</a:t>
            </a:r>
          </a:p>
          <a:p>
            <a:pPr marL="0" indent="0">
              <a:buNone/>
            </a:pPr>
            <a:r>
              <a:rPr lang="nl-NL" i="1" dirty="0"/>
              <a:t>→</a:t>
            </a:r>
            <a:r>
              <a:rPr lang="nl-NL" i="1" dirty="0" smtClean="0"/>
              <a:t> </a:t>
            </a:r>
            <a:r>
              <a:rPr lang="nl-NL" i="1" dirty="0"/>
              <a:t>macht in katholieke handen,</a:t>
            </a:r>
          </a:p>
          <a:p>
            <a:r>
              <a:rPr lang="nl-NL" i="1" dirty="0"/>
              <a:t>Gevolg: Boeddhisten werden gediscrimineerd</a:t>
            </a:r>
          </a:p>
        </p:txBody>
      </p:sp>
      <p:pic>
        <p:nvPicPr>
          <p:cNvPr id="4" name="Afbeelding 3"/>
          <p:cNvPicPr>
            <a:picLocks noChangeAspect="1"/>
          </p:cNvPicPr>
          <p:nvPr/>
        </p:nvPicPr>
        <p:blipFill>
          <a:blip r:embed="rId2"/>
          <a:stretch>
            <a:fillRect/>
          </a:stretch>
        </p:blipFill>
        <p:spPr>
          <a:xfrm>
            <a:off x="8894585" y="3662113"/>
            <a:ext cx="762066" cy="512108"/>
          </a:xfrm>
          <a:prstGeom prst="rect">
            <a:avLst/>
          </a:prstGeom>
        </p:spPr>
      </p:pic>
    </p:spTree>
    <p:extLst>
      <p:ext uri="{BB962C8B-B14F-4D97-AF65-F5344CB8AC3E}">
        <p14:creationId xmlns:p14="http://schemas.microsoft.com/office/powerpoint/2010/main" val="7879027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5" name="Tijdelijke aanduiding voor inhoud 4"/>
          <p:cNvSpPr>
            <a:spLocks noGrp="1"/>
          </p:cNvSpPr>
          <p:nvPr>
            <p:ph idx="1"/>
          </p:nvPr>
        </p:nvSpPr>
        <p:spPr/>
        <p:txBody>
          <a:bodyPr/>
          <a:lstStyle/>
          <a:p>
            <a:r>
              <a:rPr lang="nl-NL" i="1" dirty="0"/>
              <a:t>8 mei 1963 (</a:t>
            </a:r>
            <a:r>
              <a:rPr lang="nl-NL" i="1" dirty="0" err="1"/>
              <a:t>Hue</a:t>
            </a:r>
            <a:r>
              <a:rPr lang="nl-NL" i="1" dirty="0"/>
              <a:t>):</a:t>
            </a:r>
          </a:p>
          <a:p>
            <a:r>
              <a:rPr lang="nl-NL" i="1" dirty="0"/>
              <a:t> Zuid-Vietnamese troepen beginnen de strijd tegen protesterende boeddhisten.</a:t>
            </a:r>
          </a:p>
          <a:p>
            <a:r>
              <a:rPr lang="nl-NL" i="1" dirty="0"/>
              <a:t>Diem bleef Vietnam toch bezetten.</a:t>
            </a:r>
          </a:p>
          <a:p>
            <a:pPr marL="0" indent="0">
              <a:buNone/>
            </a:pPr>
            <a:endParaRPr lang="nl-NL" dirty="0"/>
          </a:p>
        </p:txBody>
      </p:sp>
      <p:pic>
        <p:nvPicPr>
          <p:cNvPr id="6" name="Afbeelding 5"/>
          <p:cNvPicPr>
            <a:picLocks noChangeAspect="1"/>
          </p:cNvPicPr>
          <p:nvPr/>
        </p:nvPicPr>
        <p:blipFill>
          <a:blip r:embed="rId2"/>
          <a:stretch>
            <a:fillRect/>
          </a:stretch>
        </p:blipFill>
        <p:spPr>
          <a:xfrm>
            <a:off x="8790676" y="4128909"/>
            <a:ext cx="762066" cy="512108"/>
          </a:xfrm>
          <a:prstGeom prst="rect">
            <a:avLst/>
          </a:prstGeom>
        </p:spPr>
      </p:pic>
      <p:pic>
        <p:nvPicPr>
          <p:cNvPr id="10" name="Afbeelding 9"/>
          <p:cNvPicPr>
            <a:picLocks noChangeAspect="1"/>
          </p:cNvPicPr>
          <p:nvPr/>
        </p:nvPicPr>
        <p:blipFill>
          <a:blip r:embed="rId3"/>
          <a:stretch>
            <a:fillRect/>
          </a:stretch>
        </p:blipFill>
        <p:spPr>
          <a:xfrm>
            <a:off x="4684567" y="3886921"/>
            <a:ext cx="3233305" cy="2424979"/>
          </a:xfrm>
          <a:prstGeom prst="rect">
            <a:avLst/>
          </a:prstGeom>
        </p:spPr>
      </p:pic>
    </p:spTree>
    <p:extLst>
      <p:ext uri="{BB962C8B-B14F-4D97-AF65-F5344CB8AC3E}">
        <p14:creationId xmlns:p14="http://schemas.microsoft.com/office/powerpoint/2010/main" val="28711059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dirty="0"/>
              <a:t>Het drong tot de Amerikanen door dat Diem (Zuid-Vietnam) maar beter </a:t>
            </a:r>
            <a:r>
              <a:rPr lang="nl-NL" dirty="0" smtClean="0"/>
              <a:t>weg kon.</a:t>
            </a:r>
            <a:endParaRPr lang="nl-NL" dirty="0"/>
          </a:p>
          <a:p>
            <a:r>
              <a:rPr lang="nl-NL" dirty="0"/>
              <a:t>→</a:t>
            </a:r>
            <a:r>
              <a:rPr lang="nl-NL" dirty="0" smtClean="0"/>
              <a:t> CIA </a:t>
            </a:r>
            <a:r>
              <a:rPr lang="nl-NL" dirty="0"/>
              <a:t>zegt tegen </a:t>
            </a:r>
            <a:r>
              <a:rPr lang="nl-NL" dirty="0" smtClean="0"/>
              <a:t>ontevreden Zuid-Vietnamese </a:t>
            </a:r>
            <a:r>
              <a:rPr lang="nl-NL" dirty="0"/>
              <a:t>generaals dat ze een </a:t>
            </a:r>
            <a:r>
              <a:rPr lang="nl-NL" u="sng" dirty="0"/>
              <a:t>staatsgreep</a:t>
            </a:r>
            <a:r>
              <a:rPr lang="nl-NL" dirty="0"/>
              <a:t> niet zullen tegenwerken. </a:t>
            </a:r>
          </a:p>
          <a:p>
            <a:endParaRPr lang="nl-NL" dirty="0"/>
          </a:p>
          <a:p>
            <a:pPr marL="0" indent="0">
              <a:buNone/>
            </a:pPr>
            <a:r>
              <a:rPr lang="nl-NL" u="sng" dirty="0" smtClean="0"/>
              <a:t>staatsgreep:</a:t>
            </a:r>
            <a:r>
              <a:rPr lang="nl-NL" dirty="0" smtClean="0"/>
              <a:t> een plotselinge poging tot overname van het land.</a:t>
            </a:r>
            <a:endParaRPr lang="nl-NL" u="sng" dirty="0"/>
          </a:p>
        </p:txBody>
      </p:sp>
      <p:pic>
        <p:nvPicPr>
          <p:cNvPr id="4" name="Afbeelding 3"/>
          <p:cNvPicPr>
            <a:picLocks noChangeAspect="1"/>
          </p:cNvPicPr>
          <p:nvPr/>
        </p:nvPicPr>
        <p:blipFill>
          <a:blip r:embed="rId2"/>
          <a:stretch>
            <a:fillRect/>
          </a:stretch>
        </p:blipFill>
        <p:spPr>
          <a:xfrm>
            <a:off x="10296399" y="4786029"/>
            <a:ext cx="493819" cy="548688"/>
          </a:xfrm>
          <a:prstGeom prst="rect">
            <a:avLst/>
          </a:prstGeom>
        </p:spPr>
      </p:pic>
    </p:spTree>
    <p:extLst>
      <p:ext uri="{BB962C8B-B14F-4D97-AF65-F5344CB8AC3E}">
        <p14:creationId xmlns:p14="http://schemas.microsoft.com/office/powerpoint/2010/main" val="8800928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r>
              <a:rPr lang="nl-NL" dirty="0"/>
              <a:t>1 nov 1963: Opstandige legers bezetten belangrijkste punten </a:t>
            </a:r>
            <a:r>
              <a:rPr lang="nl-NL" dirty="0" err="1" smtClean="0"/>
              <a:t>Saigon</a:t>
            </a:r>
            <a:r>
              <a:rPr lang="nl-NL" dirty="0" smtClean="0"/>
              <a:t>.</a:t>
            </a:r>
          </a:p>
          <a:p>
            <a:pPr marL="0" indent="0">
              <a:buNone/>
            </a:pPr>
            <a:r>
              <a:rPr lang="nl-NL" dirty="0"/>
              <a:t>→</a:t>
            </a:r>
            <a:r>
              <a:rPr lang="nl-NL" dirty="0" smtClean="0"/>
              <a:t> </a:t>
            </a:r>
            <a:r>
              <a:rPr lang="nl-NL" dirty="0"/>
              <a:t>Diem slaat op de vlucht.</a:t>
            </a:r>
          </a:p>
          <a:p>
            <a:r>
              <a:rPr lang="nl-NL" dirty="0"/>
              <a:t>2 nov 1963: Diem op weg naar het vliegveld vermoord</a:t>
            </a:r>
            <a:r>
              <a:rPr lang="nl-NL" dirty="0" smtClean="0"/>
              <a:t>.</a:t>
            </a:r>
          </a:p>
          <a:p>
            <a:pPr marL="0" indent="0">
              <a:buNone/>
            </a:pPr>
            <a:r>
              <a:rPr lang="nl-NL" dirty="0" smtClean="0"/>
              <a:t> → Amerika trekt zich terug</a:t>
            </a:r>
            <a:endParaRPr lang="nl-NL" dirty="0"/>
          </a:p>
          <a:p>
            <a:endParaRPr lang="nl-NL" i="1" dirty="0"/>
          </a:p>
          <a:p>
            <a:pPr marL="0" indent="0">
              <a:buNone/>
            </a:pPr>
            <a:endParaRPr lang="nl-NL" i="1" dirty="0" smtClean="0"/>
          </a:p>
          <a:p>
            <a:pPr marL="0" indent="0">
              <a:buNone/>
            </a:pPr>
            <a:r>
              <a:rPr lang="nl-NL" i="1" dirty="0" smtClean="0"/>
              <a:t> Dit </a:t>
            </a:r>
            <a:r>
              <a:rPr lang="nl-NL" i="1" dirty="0"/>
              <a:t>is de oorlog die Amerika liever wil vergeten..</a:t>
            </a:r>
          </a:p>
          <a:p>
            <a:pPr marL="0" indent="0">
              <a:buNone/>
            </a:pPr>
            <a:endParaRPr lang="nl-NL" dirty="0"/>
          </a:p>
        </p:txBody>
      </p:sp>
      <p:pic>
        <p:nvPicPr>
          <p:cNvPr id="4" name="Afbeelding 3"/>
          <p:cNvPicPr>
            <a:picLocks noChangeAspect="1"/>
          </p:cNvPicPr>
          <p:nvPr/>
        </p:nvPicPr>
        <p:blipFill>
          <a:blip r:embed="rId2"/>
          <a:stretch>
            <a:fillRect/>
          </a:stretch>
        </p:blipFill>
        <p:spPr>
          <a:xfrm>
            <a:off x="7625936" y="3726950"/>
            <a:ext cx="493819" cy="548688"/>
          </a:xfrm>
          <a:prstGeom prst="rect">
            <a:avLst/>
          </a:prstGeom>
        </p:spPr>
      </p:pic>
    </p:spTree>
    <p:extLst>
      <p:ext uri="{BB962C8B-B14F-4D97-AF65-F5344CB8AC3E}">
        <p14:creationId xmlns:p14="http://schemas.microsoft.com/office/powerpoint/2010/main" val="202896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Kantoorthema">
  <a:themeElements>
    <a:clrScheme name="Aangepast 1">
      <a:dk1>
        <a:srgbClr val="000000"/>
      </a:dk1>
      <a:lt1>
        <a:srgbClr val="FFFFFF"/>
      </a:lt1>
      <a:dk2>
        <a:srgbClr val="1F2123"/>
      </a:dk2>
      <a:lt2>
        <a:srgbClr val="FFFFF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Kantoorthema">
  <a:themeElements>
    <a:clrScheme name="Aangepast 1">
      <a:dk1>
        <a:srgbClr val="000000"/>
      </a:dk1>
      <a:lt1>
        <a:srgbClr val="FFFFFF"/>
      </a:lt1>
      <a:dk2>
        <a:srgbClr val="1F2123"/>
      </a:dk2>
      <a:lt2>
        <a:srgbClr val="FFFFF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1334</TotalTime>
  <Words>5653</Words>
  <Application>Microsoft Office PowerPoint</Application>
  <PresentationFormat>Breedbeeld</PresentationFormat>
  <Paragraphs>1218</Paragraphs>
  <Slides>162</Slides>
  <Notes>8</Notes>
  <HiddenSlides>0</HiddenSlides>
  <MMClips>0</MMClips>
  <ScaleCrop>false</ScaleCrop>
  <HeadingPairs>
    <vt:vector size="6" baseType="variant">
      <vt:variant>
        <vt:lpstr>Gebruikte lettertypen</vt:lpstr>
      </vt:variant>
      <vt:variant>
        <vt:i4>5</vt:i4>
      </vt:variant>
      <vt:variant>
        <vt:lpstr>Thema</vt:lpstr>
      </vt:variant>
      <vt:variant>
        <vt:i4>6</vt:i4>
      </vt:variant>
      <vt:variant>
        <vt:lpstr>Diatitels</vt:lpstr>
      </vt:variant>
      <vt:variant>
        <vt:i4>162</vt:i4>
      </vt:variant>
    </vt:vector>
  </HeadingPairs>
  <TitlesOfParts>
    <vt:vector size="173" baseType="lpstr">
      <vt:lpstr>Arial</vt:lpstr>
      <vt:lpstr>Calibri</vt:lpstr>
      <vt:lpstr>Calibri Light</vt:lpstr>
      <vt:lpstr>Courier New</vt:lpstr>
      <vt:lpstr>Wingdings</vt:lpstr>
      <vt:lpstr>Kantoorthema</vt:lpstr>
      <vt:lpstr>1_Kantoorthema</vt:lpstr>
      <vt:lpstr>2_Kantoorthema</vt:lpstr>
      <vt:lpstr>Office Theme</vt:lpstr>
      <vt:lpstr>Office-thema</vt:lpstr>
      <vt:lpstr>3_Kantoorthema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Korea-oorlog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Cuba</vt:lpstr>
      <vt:lpstr>Fidel Castro</vt:lpstr>
      <vt:lpstr>Fulgencio Batista</vt:lpstr>
      <vt:lpstr>Cuba vóór de Koude Oorlog.</vt:lpstr>
      <vt:lpstr>Opstand(1953).</vt:lpstr>
      <vt:lpstr>Cubacrisis(1962).</vt:lpstr>
      <vt:lpstr>Cambodja</vt:lpstr>
      <vt:lpstr>PowerPoint-presentatie</vt:lpstr>
      <vt:lpstr>PowerPoint-presentatie</vt:lpstr>
      <vt:lpstr>De Rode Khmer</vt:lpstr>
      <vt:lpstr>PowerPoint-presentatie</vt:lpstr>
      <vt:lpstr>Cambodja onafhankelijk.</vt:lpstr>
      <vt:lpstr>Indonesië</vt:lpstr>
      <vt:lpstr>PowerPoint-presentatie</vt:lpstr>
      <vt:lpstr>Indonesië onafhankelijk</vt:lpstr>
      <vt:lpstr>PowerPoint-presentatie</vt:lpstr>
      <vt:lpstr>De oma van Noor verteld ons hoe zij de dekolonisatie in Indonesië heeft ervaren</vt:lpstr>
      <vt:lpstr>John F. Kennedy</vt:lpstr>
      <vt:lpstr>John F. Kennedy’s leven</vt:lpstr>
      <vt:lpstr>Voor presidentschap </vt:lpstr>
      <vt:lpstr>PowerPoint-presentatie</vt:lpstr>
      <vt:lpstr>Varkensbaai-invasie (april 1961)</vt:lpstr>
      <vt:lpstr>PowerPoint-presentatie</vt:lpstr>
      <vt:lpstr>Cubacrisis (oktober 1962)</vt:lpstr>
      <vt:lpstr>PowerPoint-presentatie</vt:lpstr>
      <vt:lpstr>Berlijn</vt:lpstr>
      <vt:lpstr>Vietnamoorlog </vt:lpstr>
      <vt:lpstr>PowerPoint-presentatie</vt:lpstr>
      <vt:lpstr>PowerPoint-presentatie</vt:lpstr>
      <vt:lpstr>PowerPoint-presentatie</vt:lpstr>
      <vt:lpstr>PowerPoint-presentatie</vt:lpstr>
      <vt:lpstr>Ruimtewedloop</vt:lpstr>
      <vt:lpstr>PowerPoint-presentatie</vt:lpstr>
      <vt:lpstr>Moord </vt:lpstr>
      <vt:lpstr>VIETNAMOORLOG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Berlijnse muur en ijzeren gordijn</vt:lpstr>
      <vt:lpstr>  Duitsland wordt verdeeld</vt:lpstr>
      <vt:lpstr>  Blokkade van West-Berlijn</vt:lpstr>
      <vt:lpstr>   Berlijnse Muur</vt:lpstr>
      <vt:lpstr>  Begin Berlijnse Muur</vt:lpstr>
      <vt:lpstr>  Vluchten</vt:lpstr>
      <vt:lpstr>  Loop van de muur</vt:lpstr>
      <vt:lpstr>  Val van de muur</vt:lpstr>
      <vt:lpstr>  IJzeren Gordijn</vt:lpstr>
      <vt:lpstr>   De val van het IJzeren Gordijn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Mr. Klomp</dc:creator>
  <cp:lastModifiedBy>Ruud Klomp</cp:lastModifiedBy>
  <cp:revision>86</cp:revision>
  <dcterms:created xsi:type="dcterms:W3CDTF">2014-08-19T08:32:48Z</dcterms:created>
  <dcterms:modified xsi:type="dcterms:W3CDTF">2015-06-29T10:05:59Z</dcterms:modified>
</cp:coreProperties>
</file>